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4068" r:id="rId2"/>
  </p:sldMasterIdLst>
  <p:notesMasterIdLst>
    <p:notesMasterId r:id="rId916"/>
  </p:notesMasterIdLst>
  <p:sldIdLst>
    <p:sldId id="1285" r:id="rId3"/>
    <p:sldId id="1286" r:id="rId4"/>
    <p:sldId id="1287" r:id="rId5"/>
    <p:sldId id="1288" r:id="rId6"/>
    <p:sldId id="1289" r:id="rId7"/>
    <p:sldId id="1290" r:id="rId8"/>
    <p:sldId id="1291" r:id="rId9"/>
    <p:sldId id="1292" r:id="rId10"/>
    <p:sldId id="1293" r:id="rId11"/>
    <p:sldId id="1294" r:id="rId12"/>
    <p:sldId id="1295" r:id="rId13"/>
    <p:sldId id="1296" r:id="rId14"/>
    <p:sldId id="1297" r:id="rId15"/>
    <p:sldId id="1298" r:id="rId16"/>
    <p:sldId id="1299" r:id="rId17"/>
    <p:sldId id="1300" r:id="rId18"/>
    <p:sldId id="1301" r:id="rId19"/>
    <p:sldId id="1302" r:id="rId20"/>
    <p:sldId id="1303" r:id="rId21"/>
    <p:sldId id="1304" r:id="rId22"/>
    <p:sldId id="1305" r:id="rId23"/>
    <p:sldId id="1306" r:id="rId24"/>
    <p:sldId id="1307" r:id="rId25"/>
    <p:sldId id="1308" r:id="rId26"/>
    <p:sldId id="1309" r:id="rId27"/>
    <p:sldId id="1310" r:id="rId28"/>
    <p:sldId id="1311" r:id="rId29"/>
    <p:sldId id="1312" r:id="rId30"/>
    <p:sldId id="1313" r:id="rId31"/>
    <p:sldId id="1314" r:id="rId32"/>
    <p:sldId id="1315" r:id="rId33"/>
    <p:sldId id="1316" r:id="rId34"/>
    <p:sldId id="1317" r:id="rId35"/>
    <p:sldId id="1318" r:id="rId36"/>
    <p:sldId id="1319" r:id="rId37"/>
    <p:sldId id="1320" r:id="rId38"/>
    <p:sldId id="1321" r:id="rId39"/>
    <p:sldId id="1322" r:id="rId40"/>
    <p:sldId id="1323" r:id="rId41"/>
    <p:sldId id="1324" r:id="rId42"/>
    <p:sldId id="1325" r:id="rId43"/>
    <p:sldId id="1326" r:id="rId44"/>
    <p:sldId id="1327" r:id="rId45"/>
    <p:sldId id="1328" r:id="rId46"/>
    <p:sldId id="1329" r:id="rId47"/>
    <p:sldId id="1330" r:id="rId48"/>
    <p:sldId id="1331" r:id="rId49"/>
    <p:sldId id="1332" r:id="rId50"/>
    <p:sldId id="1333" r:id="rId51"/>
    <p:sldId id="1334" r:id="rId52"/>
    <p:sldId id="1335" r:id="rId53"/>
    <p:sldId id="1336" r:id="rId54"/>
    <p:sldId id="1337" r:id="rId55"/>
    <p:sldId id="1338" r:id="rId56"/>
    <p:sldId id="1339" r:id="rId57"/>
    <p:sldId id="1340" r:id="rId58"/>
    <p:sldId id="1341" r:id="rId59"/>
    <p:sldId id="1342" r:id="rId60"/>
    <p:sldId id="1343" r:id="rId61"/>
    <p:sldId id="1344" r:id="rId62"/>
    <p:sldId id="1345" r:id="rId63"/>
    <p:sldId id="1346" r:id="rId64"/>
    <p:sldId id="1347" r:id="rId65"/>
    <p:sldId id="1348" r:id="rId66"/>
    <p:sldId id="1349" r:id="rId67"/>
    <p:sldId id="1350" r:id="rId68"/>
    <p:sldId id="1351" r:id="rId69"/>
    <p:sldId id="1352" r:id="rId70"/>
    <p:sldId id="1353" r:id="rId71"/>
    <p:sldId id="1354" r:id="rId72"/>
    <p:sldId id="1355" r:id="rId73"/>
    <p:sldId id="1356" r:id="rId74"/>
    <p:sldId id="1357" r:id="rId75"/>
    <p:sldId id="1358" r:id="rId76"/>
    <p:sldId id="1359" r:id="rId77"/>
    <p:sldId id="1360" r:id="rId78"/>
    <p:sldId id="1361" r:id="rId79"/>
    <p:sldId id="1362" r:id="rId80"/>
    <p:sldId id="1363" r:id="rId81"/>
    <p:sldId id="1364" r:id="rId82"/>
    <p:sldId id="1365" r:id="rId83"/>
    <p:sldId id="1366" r:id="rId84"/>
    <p:sldId id="1367" r:id="rId85"/>
    <p:sldId id="1368" r:id="rId86"/>
    <p:sldId id="1369" r:id="rId87"/>
    <p:sldId id="1370" r:id="rId88"/>
    <p:sldId id="1371" r:id="rId89"/>
    <p:sldId id="1372" r:id="rId90"/>
    <p:sldId id="1373" r:id="rId91"/>
    <p:sldId id="1374" r:id="rId92"/>
    <p:sldId id="1375" r:id="rId93"/>
    <p:sldId id="1376" r:id="rId94"/>
    <p:sldId id="1377" r:id="rId95"/>
    <p:sldId id="1378" r:id="rId96"/>
    <p:sldId id="1379" r:id="rId97"/>
    <p:sldId id="1380" r:id="rId98"/>
    <p:sldId id="1381" r:id="rId99"/>
    <p:sldId id="1382" r:id="rId100"/>
    <p:sldId id="1383" r:id="rId101"/>
    <p:sldId id="1384" r:id="rId102"/>
    <p:sldId id="1385" r:id="rId103"/>
    <p:sldId id="1386" r:id="rId104"/>
    <p:sldId id="1387" r:id="rId105"/>
    <p:sldId id="1388" r:id="rId106"/>
    <p:sldId id="1389" r:id="rId107"/>
    <p:sldId id="1390" r:id="rId108"/>
    <p:sldId id="1391" r:id="rId109"/>
    <p:sldId id="1392" r:id="rId110"/>
    <p:sldId id="1393" r:id="rId111"/>
    <p:sldId id="1394" r:id="rId112"/>
    <p:sldId id="1395" r:id="rId113"/>
    <p:sldId id="1396" r:id="rId114"/>
    <p:sldId id="1397" r:id="rId115"/>
    <p:sldId id="1398" r:id="rId116"/>
    <p:sldId id="1399" r:id="rId117"/>
    <p:sldId id="1400" r:id="rId118"/>
    <p:sldId id="1401" r:id="rId119"/>
    <p:sldId id="1402" r:id="rId120"/>
    <p:sldId id="1403" r:id="rId121"/>
    <p:sldId id="1404" r:id="rId122"/>
    <p:sldId id="1405" r:id="rId123"/>
    <p:sldId id="1406" r:id="rId124"/>
    <p:sldId id="1407" r:id="rId125"/>
    <p:sldId id="1408" r:id="rId126"/>
    <p:sldId id="1409" r:id="rId127"/>
    <p:sldId id="1410" r:id="rId128"/>
    <p:sldId id="1411" r:id="rId129"/>
    <p:sldId id="1412" r:id="rId130"/>
    <p:sldId id="1413" r:id="rId131"/>
    <p:sldId id="1414" r:id="rId132"/>
    <p:sldId id="1415" r:id="rId133"/>
    <p:sldId id="1416" r:id="rId134"/>
    <p:sldId id="1417" r:id="rId135"/>
    <p:sldId id="1418" r:id="rId136"/>
    <p:sldId id="1419" r:id="rId137"/>
    <p:sldId id="1420" r:id="rId138"/>
    <p:sldId id="1421" r:id="rId139"/>
    <p:sldId id="1422" r:id="rId140"/>
    <p:sldId id="1423" r:id="rId141"/>
    <p:sldId id="1424" r:id="rId142"/>
    <p:sldId id="1425" r:id="rId143"/>
    <p:sldId id="1426" r:id="rId144"/>
    <p:sldId id="1427" r:id="rId145"/>
    <p:sldId id="1428" r:id="rId146"/>
    <p:sldId id="1429" r:id="rId147"/>
    <p:sldId id="1430" r:id="rId148"/>
    <p:sldId id="1431" r:id="rId149"/>
    <p:sldId id="1432" r:id="rId150"/>
    <p:sldId id="1433" r:id="rId151"/>
    <p:sldId id="1434" r:id="rId152"/>
    <p:sldId id="1435" r:id="rId153"/>
    <p:sldId id="1436" r:id="rId154"/>
    <p:sldId id="1437" r:id="rId155"/>
    <p:sldId id="1438" r:id="rId156"/>
    <p:sldId id="1439" r:id="rId157"/>
    <p:sldId id="1440" r:id="rId158"/>
    <p:sldId id="1441" r:id="rId159"/>
    <p:sldId id="1442" r:id="rId160"/>
    <p:sldId id="1443" r:id="rId161"/>
    <p:sldId id="1444" r:id="rId162"/>
    <p:sldId id="1445" r:id="rId163"/>
    <p:sldId id="1446" r:id="rId164"/>
    <p:sldId id="1447" r:id="rId165"/>
    <p:sldId id="1448" r:id="rId166"/>
    <p:sldId id="1449" r:id="rId167"/>
    <p:sldId id="1450" r:id="rId168"/>
    <p:sldId id="1451" r:id="rId169"/>
    <p:sldId id="1452" r:id="rId170"/>
    <p:sldId id="1453" r:id="rId171"/>
    <p:sldId id="1454" r:id="rId172"/>
    <p:sldId id="1455" r:id="rId173"/>
    <p:sldId id="1456" r:id="rId174"/>
    <p:sldId id="1457" r:id="rId175"/>
    <p:sldId id="1458" r:id="rId176"/>
    <p:sldId id="1459" r:id="rId177"/>
    <p:sldId id="1460" r:id="rId178"/>
    <p:sldId id="1461" r:id="rId179"/>
    <p:sldId id="1462" r:id="rId180"/>
    <p:sldId id="436" r:id="rId181"/>
    <p:sldId id="1053" r:id="rId182"/>
    <p:sldId id="1054" r:id="rId183"/>
    <p:sldId id="1055" r:id="rId184"/>
    <p:sldId id="1056" r:id="rId185"/>
    <p:sldId id="1057" r:id="rId186"/>
    <p:sldId id="1058" r:id="rId187"/>
    <p:sldId id="1059" r:id="rId188"/>
    <p:sldId id="1060" r:id="rId189"/>
    <p:sldId id="1061" r:id="rId190"/>
    <p:sldId id="1062" r:id="rId191"/>
    <p:sldId id="1063" r:id="rId192"/>
    <p:sldId id="1064" r:id="rId193"/>
    <p:sldId id="1217" r:id="rId194"/>
    <p:sldId id="1247" r:id="rId195"/>
    <p:sldId id="1258" r:id="rId196"/>
    <p:sldId id="440" r:id="rId197"/>
    <p:sldId id="441" r:id="rId198"/>
    <p:sldId id="442" r:id="rId199"/>
    <p:sldId id="443" r:id="rId200"/>
    <p:sldId id="444" r:id="rId201"/>
    <p:sldId id="445" r:id="rId202"/>
    <p:sldId id="446" r:id="rId203"/>
    <p:sldId id="447" r:id="rId204"/>
    <p:sldId id="448" r:id="rId205"/>
    <p:sldId id="449" r:id="rId206"/>
    <p:sldId id="450" r:id="rId207"/>
    <p:sldId id="451" r:id="rId208"/>
    <p:sldId id="452" r:id="rId209"/>
    <p:sldId id="453" r:id="rId210"/>
    <p:sldId id="454" r:id="rId211"/>
    <p:sldId id="455" r:id="rId212"/>
    <p:sldId id="456" r:id="rId213"/>
    <p:sldId id="457" r:id="rId214"/>
    <p:sldId id="1282" r:id="rId215"/>
    <p:sldId id="458" r:id="rId216"/>
    <p:sldId id="459" r:id="rId217"/>
    <p:sldId id="460" r:id="rId218"/>
    <p:sldId id="461" r:id="rId219"/>
    <p:sldId id="462" r:id="rId220"/>
    <p:sldId id="463" r:id="rId221"/>
    <p:sldId id="464" r:id="rId222"/>
    <p:sldId id="465" r:id="rId223"/>
    <p:sldId id="466" r:id="rId224"/>
    <p:sldId id="467" r:id="rId225"/>
    <p:sldId id="468" r:id="rId226"/>
    <p:sldId id="469" r:id="rId227"/>
    <p:sldId id="470" r:id="rId228"/>
    <p:sldId id="471" r:id="rId229"/>
    <p:sldId id="472" r:id="rId230"/>
    <p:sldId id="473" r:id="rId231"/>
    <p:sldId id="1249" r:id="rId232"/>
    <p:sldId id="1215" r:id="rId233"/>
    <p:sldId id="474" r:id="rId234"/>
    <p:sldId id="475" r:id="rId235"/>
    <p:sldId id="476" r:id="rId236"/>
    <p:sldId id="477" r:id="rId237"/>
    <p:sldId id="478" r:id="rId238"/>
    <p:sldId id="479" r:id="rId239"/>
    <p:sldId id="480" r:id="rId240"/>
    <p:sldId id="481" r:id="rId241"/>
    <p:sldId id="482" r:id="rId242"/>
    <p:sldId id="483" r:id="rId243"/>
    <p:sldId id="484" r:id="rId244"/>
    <p:sldId id="485" r:id="rId245"/>
    <p:sldId id="486" r:id="rId246"/>
    <p:sldId id="487" r:id="rId247"/>
    <p:sldId id="488" r:id="rId248"/>
    <p:sldId id="489" r:id="rId249"/>
    <p:sldId id="1283" r:id="rId250"/>
    <p:sldId id="1284" r:id="rId251"/>
    <p:sldId id="490" r:id="rId252"/>
    <p:sldId id="491" r:id="rId253"/>
    <p:sldId id="492" r:id="rId254"/>
    <p:sldId id="493" r:id="rId255"/>
    <p:sldId id="494" r:id="rId256"/>
    <p:sldId id="495" r:id="rId257"/>
    <p:sldId id="496" r:id="rId258"/>
    <p:sldId id="497" r:id="rId259"/>
    <p:sldId id="498" r:id="rId260"/>
    <p:sldId id="499" r:id="rId261"/>
    <p:sldId id="500" r:id="rId262"/>
    <p:sldId id="501" r:id="rId263"/>
    <p:sldId id="502" r:id="rId264"/>
    <p:sldId id="503" r:id="rId265"/>
    <p:sldId id="504" r:id="rId266"/>
    <p:sldId id="505" r:id="rId267"/>
    <p:sldId id="506" r:id="rId268"/>
    <p:sldId id="508" r:id="rId269"/>
    <p:sldId id="509" r:id="rId270"/>
    <p:sldId id="510" r:id="rId271"/>
    <p:sldId id="512" r:id="rId272"/>
    <p:sldId id="513" r:id="rId273"/>
    <p:sldId id="514" r:id="rId274"/>
    <p:sldId id="515" r:id="rId275"/>
    <p:sldId id="517" r:id="rId276"/>
    <p:sldId id="518" r:id="rId277"/>
    <p:sldId id="519" r:id="rId278"/>
    <p:sldId id="520" r:id="rId279"/>
    <p:sldId id="521" r:id="rId280"/>
    <p:sldId id="522" r:id="rId281"/>
    <p:sldId id="524" r:id="rId282"/>
    <p:sldId id="525" r:id="rId283"/>
    <p:sldId id="526" r:id="rId284"/>
    <p:sldId id="527" r:id="rId285"/>
    <p:sldId id="528" r:id="rId286"/>
    <p:sldId id="529" r:id="rId287"/>
    <p:sldId id="530" r:id="rId288"/>
    <p:sldId id="531" r:id="rId289"/>
    <p:sldId id="532" r:id="rId290"/>
    <p:sldId id="533" r:id="rId291"/>
    <p:sldId id="534" r:id="rId292"/>
    <p:sldId id="535" r:id="rId293"/>
    <p:sldId id="536" r:id="rId294"/>
    <p:sldId id="537" r:id="rId295"/>
    <p:sldId id="538" r:id="rId296"/>
    <p:sldId id="546" r:id="rId297"/>
    <p:sldId id="540" r:id="rId298"/>
    <p:sldId id="541" r:id="rId299"/>
    <p:sldId id="542" r:id="rId300"/>
    <p:sldId id="543" r:id="rId301"/>
    <p:sldId id="544" r:id="rId302"/>
    <p:sldId id="545" r:id="rId303"/>
    <p:sldId id="547" r:id="rId304"/>
    <p:sldId id="548" r:id="rId305"/>
    <p:sldId id="549" r:id="rId306"/>
    <p:sldId id="554" r:id="rId307"/>
    <p:sldId id="555" r:id="rId308"/>
    <p:sldId id="556" r:id="rId309"/>
    <p:sldId id="557" r:id="rId310"/>
    <p:sldId id="558" r:id="rId311"/>
    <p:sldId id="559" r:id="rId312"/>
    <p:sldId id="560" r:id="rId313"/>
    <p:sldId id="561" r:id="rId314"/>
    <p:sldId id="562" r:id="rId315"/>
    <p:sldId id="563" r:id="rId316"/>
    <p:sldId id="564" r:id="rId317"/>
    <p:sldId id="565" r:id="rId318"/>
    <p:sldId id="566" r:id="rId319"/>
    <p:sldId id="568" r:id="rId320"/>
    <p:sldId id="569" r:id="rId321"/>
    <p:sldId id="570" r:id="rId322"/>
    <p:sldId id="571" r:id="rId323"/>
    <p:sldId id="572" r:id="rId324"/>
    <p:sldId id="573" r:id="rId325"/>
    <p:sldId id="574" r:id="rId326"/>
    <p:sldId id="575" r:id="rId327"/>
    <p:sldId id="576" r:id="rId328"/>
    <p:sldId id="577" r:id="rId329"/>
    <p:sldId id="578" r:id="rId330"/>
    <p:sldId id="580" r:id="rId331"/>
    <p:sldId id="582" r:id="rId332"/>
    <p:sldId id="584" r:id="rId333"/>
    <p:sldId id="586" r:id="rId334"/>
    <p:sldId id="587" r:id="rId335"/>
    <p:sldId id="588" r:id="rId336"/>
    <p:sldId id="1065" r:id="rId337"/>
    <p:sldId id="1220" r:id="rId338"/>
    <p:sldId id="1259" r:id="rId339"/>
    <p:sldId id="609" r:id="rId340"/>
    <p:sldId id="608" r:id="rId341"/>
    <p:sldId id="595" r:id="rId342"/>
    <p:sldId id="596" r:id="rId343"/>
    <p:sldId id="597" r:id="rId344"/>
    <p:sldId id="593" r:id="rId345"/>
    <p:sldId id="610" r:id="rId346"/>
    <p:sldId id="598" r:id="rId347"/>
    <p:sldId id="599" r:id="rId348"/>
    <p:sldId id="600" r:id="rId349"/>
    <p:sldId id="601" r:id="rId350"/>
    <p:sldId id="602" r:id="rId351"/>
    <p:sldId id="603" r:id="rId352"/>
    <p:sldId id="604" r:id="rId353"/>
    <p:sldId id="605" r:id="rId354"/>
    <p:sldId id="606" r:id="rId355"/>
    <p:sldId id="611" r:id="rId356"/>
    <p:sldId id="621" r:id="rId357"/>
    <p:sldId id="617" r:id="rId358"/>
    <p:sldId id="618" r:id="rId359"/>
    <p:sldId id="619" r:id="rId360"/>
    <p:sldId id="1109" r:id="rId361"/>
    <p:sldId id="1110" r:id="rId362"/>
    <p:sldId id="1111" r:id="rId363"/>
    <p:sldId id="1112" r:id="rId364"/>
    <p:sldId id="1113" r:id="rId365"/>
    <p:sldId id="1114" r:id="rId366"/>
    <p:sldId id="1115" r:id="rId367"/>
    <p:sldId id="1116" r:id="rId368"/>
    <p:sldId id="1117" r:id="rId369"/>
    <p:sldId id="1118" r:id="rId370"/>
    <p:sldId id="1119" r:id="rId371"/>
    <p:sldId id="1120" r:id="rId372"/>
    <p:sldId id="1121" r:id="rId373"/>
    <p:sldId id="1122" r:id="rId374"/>
    <p:sldId id="1123" r:id="rId375"/>
    <p:sldId id="1124" r:id="rId376"/>
    <p:sldId id="1125" r:id="rId377"/>
    <p:sldId id="1126" r:id="rId378"/>
    <p:sldId id="1127" r:id="rId379"/>
    <p:sldId id="1128" r:id="rId380"/>
    <p:sldId id="1130" r:id="rId381"/>
    <p:sldId id="1131" r:id="rId382"/>
    <p:sldId id="1132" r:id="rId383"/>
    <p:sldId id="1133" r:id="rId384"/>
    <p:sldId id="1134" r:id="rId385"/>
    <p:sldId id="1135" r:id="rId386"/>
    <p:sldId id="1136" r:id="rId387"/>
    <p:sldId id="1137" r:id="rId388"/>
    <p:sldId id="624" r:id="rId389"/>
    <p:sldId id="1256" r:id="rId390"/>
    <p:sldId id="625" r:id="rId391"/>
    <p:sldId id="626" r:id="rId392"/>
    <p:sldId id="627" r:id="rId393"/>
    <p:sldId id="630" r:id="rId394"/>
    <p:sldId id="628" r:id="rId395"/>
    <p:sldId id="631" r:id="rId396"/>
    <p:sldId id="632" r:id="rId397"/>
    <p:sldId id="633" r:id="rId398"/>
    <p:sldId id="634" r:id="rId399"/>
    <p:sldId id="635" r:id="rId400"/>
    <p:sldId id="636" r:id="rId401"/>
    <p:sldId id="637" r:id="rId402"/>
    <p:sldId id="638" r:id="rId403"/>
    <p:sldId id="639" r:id="rId404"/>
    <p:sldId id="640" r:id="rId405"/>
    <p:sldId id="641" r:id="rId406"/>
    <p:sldId id="642" r:id="rId407"/>
    <p:sldId id="643" r:id="rId408"/>
    <p:sldId id="644" r:id="rId409"/>
    <p:sldId id="645" r:id="rId410"/>
    <p:sldId id="646" r:id="rId411"/>
    <p:sldId id="647" r:id="rId412"/>
    <p:sldId id="648" r:id="rId413"/>
    <p:sldId id="649" r:id="rId414"/>
    <p:sldId id="650" r:id="rId415"/>
    <p:sldId id="651" r:id="rId416"/>
    <p:sldId id="652" r:id="rId417"/>
    <p:sldId id="653" r:id="rId418"/>
    <p:sldId id="654" r:id="rId419"/>
    <p:sldId id="655" r:id="rId420"/>
    <p:sldId id="656" r:id="rId421"/>
    <p:sldId id="657" r:id="rId422"/>
    <p:sldId id="658" r:id="rId423"/>
    <p:sldId id="659" r:id="rId424"/>
    <p:sldId id="660" r:id="rId425"/>
    <p:sldId id="661" r:id="rId426"/>
    <p:sldId id="662" r:id="rId427"/>
    <p:sldId id="663" r:id="rId428"/>
    <p:sldId id="664" r:id="rId429"/>
    <p:sldId id="665" r:id="rId430"/>
    <p:sldId id="666" r:id="rId431"/>
    <p:sldId id="667" r:id="rId432"/>
    <p:sldId id="668" r:id="rId433"/>
    <p:sldId id="669" r:id="rId434"/>
    <p:sldId id="670" r:id="rId435"/>
    <p:sldId id="679" r:id="rId436"/>
    <p:sldId id="680" r:id="rId437"/>
    <p:sldId id="681" r:id="rId438"/>
    <p:sldId id="682" r:id="rId439"/>
    <p:sldId id="683" r:id="rId440"/>
    <p:sldId id="1066" r:id="rId441"/>
    <p:sldId id="1067" r:id="rId442"/>
    <p:sldId id="1068" r:id="rId443"/>
    <p:sldId id="1069" r:id="rId444"/>
    <p:sldId id="1070" r:id="rId445"/>
    <p:sldId id="1071" r:id="rId446"/>
    <p:sldId id="1072" r:id="rId447"/>
    <p:sldId id="1073" r:id="rId448"/>
    <p:sldId id="1074" r:id="rId449"/>
    <p:sldId id="1075" r:id="rId450"/>
    <p:sldId id="1076" r:id="rId451"/>
    <p:sldId id="1077" r:id="rId452"/>
    <p:sldId id="1078" r:id="rId453"/>
    <p:sldId id="1079" r:id="rId454"/>
    <p:sldId id="1080" r:id="rId455"/>
    <p:sldId id="1081" r:id="rId456"/>
    <p:sldId id="1082" r:id="rId457"/>
    <p:sldId id="1083" r:id="rId458"/>
    <p:sldId id="1084" r:id="rId459"/>
    <p:sldId id="1085" r:id="rId460"/>
    <p:sldId id="1086" r:id="rId461"/>
    <p:sldId id="1087" r:id="rId462"/>
    <p:sldId id="1088" r:id="rId463"/>
    <p:sldId id="1089" r:id="rId464"/>
    <p:sldId id="1090" r:id="rId465"/>
    <p:sldId id="1091" r:id="rId466"/>
    <p:sldId id="1092" r:id="rId467"/>
    <p:sldId id="1093" r:id="rId468"/>
    <p:sldId id="1094" r:id="rId469"/>
    <p:sldId id="1095" r:id="rId470"/>
    <p:sldId id="1096" r:id="rId471"/>
    <p:sldId id="1097" r:id="rId472"/>
    <p:sldId id="1098" r:id="rId473"/>
    <p:sldId id="1099" r:id="rId474"/>
    <p:sldId id="1100" r:id="rId475"/>
    <p:sldId id="1101" r:id="rId476"/>
    <p:sldId id="1102" r:id="rId477"/>
    <p:sldId id="1103" r:id="rId478"/>
    <p:sldId id="1104" r:id="rId479"/>
    <p:sldId id="1105" r:id="rId480"/>
    <p:sldId id="1106" r:id="rId481"/>
    <p:sldId id="1107" r:id="rId482"/>
    <p:sldId id="1108" r:id="rId483"/>
    <p:sldId id="1223" r:id="rId484"/>
    <p:sldId id="1222" r:id="rId485"/>
    <p:sldId id="1260" r:id="rId486"/>
    <p:sldId id="686" r:id="rId487"/>
    <p:sldId id="687" r:id="rId488"/>
    <p:sldId id="688" r:id="rId489"/>
    <p:sldId id="689" r:id="rId490"/>
    <p:sldId id="690" r:id="rId491"/>
    <p:sldId id="691" r:id="rId492"/>
    <p:sldId id="692" r:id="rId493"/>
    <p:sldId id="693" r:id="rId494"/>
    <p:sldId id="694" r:id="rId495"/>
    <p:sldId id="695" r:id="rId496"/>
    <p:sldId id="696" r:id="rId497"/>
    <p:sldId id="697" r:id="rId498"/>
    <p:sldId id="698" r:id="rId499"/>
    <p:sldId id="699" r:id="rId500"/>
    <p:sldId id="700" r:id="rId501"/>
    <p:sldId id="701" r:id="rId502"/>
    <p:sldId id="702" r:id="rId503"/>
    <p:sldId id="703" r:id="rId504"/>
    <p:sldId id="704" r:id="rId505"/>
    <p:sldId id="705" r:id="rId506"/>
    <p:sldId id="706" r:id="rId507"/>
    <p:sldId id="707" r:id="rId508"/>
    <p:sldId id="708" r:id="rId509"/>
    <p:sldId id="768" r:id="rId510"/>
    <p:sldId id="710" r:id="rId511"/>
    <p:sldId id="711" r:id="rId512"/>
    <p:sldId id="712" r:id="rId513"/>
    <p:sldId id="715" r:id="rId514"/>
    <p:sldId id="716" r:id="rId515"/>
    <p:sldId id="717" r:id="rId516"/>
    <p:sldId id="718" r:id="rId517"/>
    <p:sldId id="719" r:id="rId518"/>
    <p:sldId id="720" r:id="rId519"/>
    <p:sldId id="721" r:id="rId520"/>
    <p:sldId id="722" r:id="rId521"/>
    <p:sldId id="723" r:id="rId522"/>
    <p:sldId id="724" r:id="rId523"/>
    <p:sldId id="725" r:id="rId524"/>
    <p:sldId id="726" r:id="rId525"/>
    <p:sldId id="727" r:id="rId526"/>
    <p:sldId id="728" r:id="rId527"/>
    <p:sldId id="729" r:id="rId528"/>
    <p:sldId id="730" r:id="rId529"/>
    <p:sldId id="731" r:id="rId530"/>
    <p:sldId id="732" r:id="rId531"/>
    <p:sldId id="733" r:id="rId532"/>
    <p:sldId id="734" r:id="rId533"/>
    <p:sldId id="735" r:id="rId534"/>
    <p:sldId id="736" r:id="rId535"/>
    <p:sldId id="737" r:id="rId536"/>
    <p:sldId id="738" r:id="rId537"/>
    <p:sldId id="739" r:id="rId538"/>
    <p:sldId id="740" r:id="rId539"/>
    <p:sldId id="741" r:id="rId540"/>
    <p:sldId id="742" r:id="rId541"/>
    <p:sldId id="743" r:id="rId542"/>
    <p:sldId id="744" r:id="rId543"/>
    <p:sldId id="745" r:id="rId544"/>
    <p:sldId id="746" r:id="rId545"/>
    <p:sldId id="747" r:id="rId546"/>
    <p:sldId id="748" r:id="rId547"/>
    <p:sldId id="749" r:id="rId548"/>
    <p:sldId id="750" r:id="rId549"/>
    <p:sldId id="1037" r:id="rId550"/>
    <p:sldId id="1035" r:id="rId551"/>
    <p:sldId id="1036" r:id="rId552"/>
    <p:sldId id="1038" r:id="rId553"/>
    <p:sldId id="751" r:id="rId554"/>
    <p:sldId id="752" r:id="rId555"/>
    <p:sldId id="1264" r:id="rId556"/>
    <p:sldId id="1265" r:id="rId557"/>
    <p:sldId id="1266" r:id="rId558"/>
    <p:sldId id="1268" r:id="rId559"/>
    <p:sldId id="1269" r:id="rId560"/>
    <p:sldId id="753" r:id="rId561"/>
    <p:sldId id="754" r:id="rId562"/>
    <p:sldId id="919" r:id="rId563"/>
    <p:sldId id="755" r:id="rId564"/>
    <p:sldId id="756" r:id="rId565"/>
    <p:sldId id="757" r:id="rId566"/>
    <p:sldId id="758" r:id="rId567"/>
    <p:sldId id="759" r:id="rId568"/>
    <p:sldId id="920" r:id="rId569"/>
    <p:sldId id="760" r:id="rId570"/>
    <p:sldId id="761" r:id="rId571"/>
    <p:sldId id="762" r:id="rId572"/>
    <p:sldId id="763" r:id="rId573"/>
    <p:sldId id="764" r:id="rId574"/>
    <p:sldId id="765" r:id="rId575"/>
    <p:sldId id="766" r:id="rId576"/>
    <p:sldId id="767" r:id="rId577"/>
    <p:sldId id="769" r:id="rId578"/>
    <p:sldId id="770" r:id="rId579"/>
    <p:sldId id="771" r:id="rId580"/>
    <p:sldId id="776" r:id="rId581"/>
    <p:sldId id="777" r:id="rId582"/>
    <p:sldId id="778" r:id="rId583"/>
    <p:sldId id="779" r:id="rId584"/>
    <p:sldId id="1138" r:id="rId585"/>
    <p:sldId id="1139" r:id="rId586"/>
    <p:sldId id="1140" r:id="rId587"/>
    <p:sldId id="1141" r:id="rId588"/>
    <p:sldId id="1142" r:id="rId589"/>
    <p:sldId id="1143" r:id="rId590"/>
    <p:sldId id="1144" r:id="rId591"/>
    <p:sldId id="1145" r:id="rId592"/>
    <p:sldId id="1146" r:id="rId593"/>
    <p:sldId id="1147" r:id="rId594"/>
    <p:sldId id="1148" r:id="rId595"/>
    <p:sldId id="1149" r:id="rId596"/>
    <p:sldId id="1150" r:id="rId597"/>
    <p:sldId id="1151" r:id="rId598"/>
    <p:sldId id="1152" r:id="rId599"/>
    <p:sldId id="1227" r:id="rId600"/>
    <p:sldId id="1226" r:id="rId601"/>
    <p:sldId id="1225" r:id="rId602"/>
    <p:sldId id="1261" r:id="rId603"/>
    <p:sldId id="780" r:id="rId604"/>
    <p:sldId id="781" r:id="rId605"/>
    <p:sldId id="782" r:id="rId606"/>
    <p:sldId id="783" r:id="rId607"/>
    <p:sldId id="784" r:id="rId608"/>
    <p:sldId id="785" r:id="rId609"/>
    <p:sldId id="786" r:id="rId610"/>
    <p:sldId id="787" r:id="rId611"/>
    <p:sldId id="788" r:id="rId612"/>
    <p:sldId id="789" r:id="rId613"/>
    <p:sldId id="790" r:id="rId614"/>
    <p:sldId id="791" r:id="rId615"/>
    <p:sldId id="792" r:id="rId616"/>
    <p:sldId id="793" r:id="rId617"/>
    <p:sldId id="794" r:id="rId618"/>
    <p:sldId id="795" r:id="rId619"/>
    <p:sldId id="796" r:id="rId620"/>
    <p:sldId id="797" r:id="rId621"/>
    <p:sldId id="798" r:id="rId622"/>
    <p:sldId id="799" r:id="rId623"/>
    <p:sldId id="800" r:id="rId624"/>
    <p:sldId id="801" r:id="rId625"/>
    <p:sldId id="802" r:id="rId626"/>
    <p:sldId id="803" r:id="rId627"/>
    <p:sldId id="804" r:id="rId628"/>
    <p:sldId id="805" r:id="rId629"/>
    <p:sldId id="806" r:id="rId630"/>
    <p:sldId id="807" r:id="rId631"/>
    <p:sldId id="1248" r:id="rId632"/>
    <p:sldId id="808" r:id="rId633"/>
    <p:sldId id="809" r:id="rId634"/>
    <p:sldId id="810" r:id="rId635"/>
    <p:sldId id="811" r:id="rId636"/>
    <p:sldId id="812" r:id="rId637"/>
    <p:sldId id="813" r:id="rId638"/>
    <p:sldId id="814" r:id="rId639"/>
    <p:sldId id="815" r:id="rId640"/>
    <p:sldId id="816" r:id="rId641"/>
    <p:sldId id="817" r:id="rId642"/>
    <p:sldId id="818" r:id="rId643"/>
    <p:sldId id="819" r:id="rId644"/>
    <p:sldId id="820" r:id="rId645"/>
    <p:sldId id="821" r:id="rId646"/>
    <p:sldId id="822" r:id="rId647"/>
    <p:sldId id="823" r:id="rId648"/>
    <p:sldId id="824" r:id="rId649"/>
    <p:sldId id="825" r:id="rId650"/>
    <p:sldId id="826" r:id="rId651"/>
    <p:sldId id="830" r:id="rId652"/>
    <p:sldId id="831" r:id="rId653"/>
    <p:sldId id="832" r:id="rId654"/>
    <p:sldId id="833" r:id="rId655"/>
    <p:sldId id="834" r:id="rId656"/>
    <p:sldId id="835" r:id="rId657"/>
    <p:sldId id="836" r:id="rId658"/>
    <p:sldId id="837" r:id="rId659"/>
    <p:sldId id="838" r:id="rId660"/>
    <p:sldId id="1153" r:id="rId661"/>
    <p:sldId id="1154" r:id="rId662"/>
    <p:sldId id="1155" r:id="rId663"/>
    <p:sldId id="1156" r:id="rId664"/>
    <p:sldId id="1157" r:id="rId665"/>
    <p:sldId id="1158" r:id="rId666"/>
    <p:sldId id="1159" r:id="rId667"/>
    <p:sldId id="1160" r:id="rId668"/>
    <p:sldId id="839" r:id="rId669"/>
    <p:sldId id="848" r:id="rId670"/>
    <p:sldId id="849" r:id="rId671"/>
    <p:sldId id="846" r:id="rId672"/>
    <p:sldId id="850" r:id="rId673"/>
    <p:sldId id="851" r:id="rId674"/>
    <p:sldId id="852" r:id="rId675"/>
    <p:sldId id="853" r:id="rId676"/>
    <p:sldId id="854" r:id="rId677"/>
    <p:sldId id="855" r:id="rId678"/>
    <p:sldId id="1192" r:id="rId679"/>
    <p:sldId id="856" r:id="rId680"/>
    <p:sldId id="858" r:id="rId681"/>
    <p:sldId id="860" r:id="rId682"/>
    <p:sldId id="861" r:id="rId683"/>
    <p:sldId id="862" r:id="rId684"/>
    <p:sldId id="863" r:id="rId685"/>
    <p:sldId id="864" r:id="rId686"/>
    <p:sldId id="865" r:id="rId687"/>
    <p:sldId id="866" r:id="rId688"/>
    <p:sldId id="867" r:id="rId689"/>
    <p:sldId id="868" r:id="rId690"/>
    <p:sldId id="869" r:id="rId691"/>
    <p:sldId id="870" r:id="rId692"/>
    <p:sldId id="932" r:id="rId693"/>
    <p:sldId id="871" r:id="rId694"/>
    <p:sldId id="872" r:id="rId695"/>
    <p:sldId id="873" r:id="rId696"/>
    <p:sldId id="875" r:id="rId697"/>
    <p:sldId id="878" r:id="rId698"/>
    <p:sldId id="877" r:id="rId699"/>
    <p:sldId id="879" r:id="rId700"/>
    <p:sldId id="880" r:id="rId701"/>
    <p:sldId id="881" r:id="rId702"/>
    <p:sldId id="882" r:id="rId703"/>
    <p:sldId id="883" r:id="rId704"/>
    <p:sldId id="884" r:id="rId705"/>
    <p:sldId id="885" r:id="rId706"/>
    <p:sldId id="886" r:id="rId707"/>
    <p:sldId id="887" r:id="rId708"/>
    <p:sldId id="888" r:id="rId709"/>
    <p:sldId id="889" r:id="rId710"/>
    <p:sldId id="890" r:id="rId711"/>
    <p:sldId id="891" r:id="rId712"/>
    <p:sldId id="900" r:id="rId713"/>
    <p:sldId id="902" r:id="rId714"/>
    <p:sldId id="903" r:id="rId715"/>
    <p:sldId id="904" r:id="rId716"/>
    <p:sldId id="892" r:id="rId717"/>
    <p:sldId id="893" r:id="rId718"/>
    <p:sldId id="894" r:id="rId719"/>
    <p:sldId id="895" r:id="rId720"/>
    <p:sldId id="896" r:id="rId721"/>
    <p:sldId id="897" r:id="rId722"/>
    <p:sldId id="898" r:id="rId723"/>
    <p:sldId id="899" r:id="rId724"/>
    <p:sldId id="905" r:id="rId725"/>
    <p:sldId id="906" r:id="rId726"/>
    <p:sldId id="907" r:id="rId727"/>
    <p:sldId id="908" r:id="rId728"/>
    <p:sldId id="909" r:id="rId729"/>
    <p:sldId id="910" r:id="rId730"/>
    <p:sldId id="911" r:id="rId731"/>
    <p:sldId id="912" r:id="rId732"/>
    <p:sldId id="913" r:id="rId733"/>
    <p:sldId id="914" r:id="rId734"/>
    <p:sldId id="915" r:id="rId735"/>
    <p:sldId id="842" r:id="rId736"/>
    <p:sldId id="843" r:id="rId737"/>
    <p:sldId id="844" r:id="rId738"/>
    <p:sldId id="845" r:id="rId739"/>
    <p:sldId id="916" r:id="rId740"/>
    <p:sldId id="917" r:id="rId741"/>
    <p:sldId id="918" r:id="rId742"/>
    <p:sldId id="1161" r:id="rId743"/>
    <p:sldId id="1162" r:id="rId744"/>
    <p:sldId id="1163" r:id="rId745"/>
    <p:sldId id="1164" r:id="rId746"/>
    <p:sldId id="1165" r:id="rId747"/>
    <p:sldId id="1166" r:id="rId748"/>
    <p:sldId id="1167" r:id="rId749"/>
    <p:sldId id="1168" r:id="rId750"/>
    <p:sldId id="1169" r:id="rId751"/>
    <p:sldId id="1170" r:id="rId752"/>
    <p:sldId id="1171" r:id="rId753"/>
    <p:sldId id="1172" r:id="rId754"/>
    <p:sldId id="1173" r:id="rId755"/>
    <p:sldId id="1174" r:id="rId756"/>
    <p:sldId id="1190" r:id="rId757"/>
    <p:sldId id="1195" r:id="rId758"/>
    <p:sldId id="1196" r:id="rId759"/>
    <p:sldId id="1197" r:id="rId760"/>
    <p:sldId id="1198" r:id="rId761"/>
    <p:sldId id="1199" r:id="rId762"/>
    <p:sldId id="1200" r:id="rId763"/>
    <p:sldId id="1201" r:id="rId764"/>
    <p:sldId id="1202" r:id="rId765"/>
    <p:sldId id="1203" r:id="rId766"/>
    <p:sldId id="1204" r:id="rId767"/>
    <p:sldId id="1205" r:id="rId768"/>
    <p:sldId id="1206" r:id="rId769"/>
    <p:sldId id="1207" r:id="rId770"/>
    <p:sldId id="1208" r:id="rId771"/>
    <p:sldId id="1209" r:id="rId772"/>
    <p:sldId id="1210" r:id="rId773"/>
    <p:sldId id="1211" r:id="rId774"/>
    <p:sldId id="1212" r:id="rId775"/>
    <p:sldId id="1213" r:id="rId776"/>
    <p:sldId id="1233" r:id="rId777"/>
    <p:sldId id="1235" r:id="rId778"/>
    <p:sldId id="1236" r:id="rId779"/>
    <p:sldId id="1255" r:id="rId780"/>
    <p:sldId id="1229" r:id="rId781"/>
    <p:sldId id="1230" r:id="rId782"/>
    <p:sldId id="1262" r:id="rId783"/>
    <p:sldId id="921" r:id="rId784"/>
    <p:sldId id="922" r:id="rId785"/>
    <p:sldId id="923" r:id="rId786"/>
    <p:sldId id="924" r:id="rId787"/>
    <p:sldId id="925" r:id="rId788"/>
    <p:sldId id="926" r:id="rId789"/>
    <p:sldId id="927" r:id="rId790"/>
    <p:sldId id="928" r:id="rId791"/>
    <p:sldId id="929" r:id="rId792"/>
    <p:sldId id="930" r:id="rId793"/>
    <p:sldId id="931" r:id="rId794"/>
    <p:sldId id="933" r:id="rId795"/>
    <p:sldId id="934" r:id="rId796"/>
    <p:sldId id="935" r:id="rId797"/>
    <p:sldId id="936" r:id="rId798"/>
    <p:sldId id="937" r:id="rId799"/>
    <p:sldId id="938" r:id="rId800"/>
    <p:sldId id="939" r:id="rId801"/>
    <p:sldId id="940" r:id="rId802"/>
    <p:sldId id="941" r:id="rId803"/>
    <p:sldId id="942" r:id="rId804"/>
    <p:sldId id="943" r:id="rId805"/>
    <p:sldId id="944" r:id="rId806"/>
    <p:sldId id="950" r:id="rId807"/>
    <p:sldId id="951" r:id="rId808"/>
    <p:sldId id="952" r:id="rId809"/>
    <p:sldId id="953" r:id="rId810"/>
    <p:sldId id="954" r:id="rId811"/>
    <p:sldId id="955" r:id="rId812"/>
    <p:sldId id="956" r:id="rId813"/>
    <p:sldId id="957" r:id="rId814"/>
    <p:sldId id="958" r:id="rId815"/>
    <p:sldId id="959" r:id="rId816"/>
    <p:sldId id="960" r:id="rId817"/>
    <p:sldId id="961" r:id="rId818"/>
    <p:sldId id="962" r:id="rId819"/>
    <p:sldId id="963" r:id="rId820"/>
    <p:sldId id="964" r:id="rId821"/>
    <p:sldId id="965" r:id="rId822"/>
    <p:sldId id="966" r:id="rId823"/>
    <p:sldId id="967" r:id="rId824"/>
    <p:sldId id="968" r:id="rId825"/>
    <p:sldId id="969" r:id="rId826"/>
    <p:sldId id="970" r:id="rId827"/>
    <p:sldId id="971" r:id="rId828"/>
    <p:sldId id="972" r:id="rId829"/>
    <p:sldId id="973" r:id="rId830"/>
    <p:sldId id="974" r:id="rId831"/>
    <p:sldId id="975" r:id="rId832"/>
    <p:sldId id="976" r:id="rId833"/>
    <p:sldId id="977" r:id="rId834"/>
    <p:sldId id="978" r:id="rId835"/>
    <p:sldId id="979" r:id="rId836"/>
    <p:sldId id="980" r:id="rId837"/>
    <p:sldId id="981" r:id="rId838"/>
    <p:sldId id="982" r:id="rId839"/>
    <p:sldId id="983" r:id="rId840"/>
    <p:sldId id="984" r:id="rId841"/>
    <p:sldId id="985" r:id="rId842"/>
    <p:sldId id="986" r:id="rId843"/>
    <p:sldId id="987" r:id="rId844"/>
    <p:sldId id="988" r:id="rId845"/>
    <p:sldId id="989" r:id="rId846"/>
    <p:sldId id="992" r:id="rId847"/>
    <p:sldId id="990" r:id="rId848"/>
    <p:sldId id="991" r:id="rId849"/>
    <p:sldId id="993" r:id="rId850"/>
    <p:sldId id="994" r:id="rId851"/>
    <p:sldId id="995" r:id="rId852"/>
    <p:sldId id="996" r:id="rId853"/>
    <p:sldId id="997" r:id="rId854"/>
    <p:sldId id="998" r:id="rId855"/>
    <p:sldId id="999" r:id="rId856"/>
    <p:sldId id="1000" r:id="rId857"/>
    <p:sldId id="1001" r:id="rId858"/>
    <p:sldId id="1002" r:id="rId859"/>
    <p:sldId id="1003" r:id="rId860"/>
    <p:sldId id="1004" r:id="rId861"/>
    <p:sldId id="1005" r:id="rId862"/>
    <p:sldId id="1006" r:id="rId863"/>
    <p:sldId id="1007" r:id="rId864"/>
    <p:sldId id="1008" r:id="rId865"/>
    <p:sldId id="1009" r:id="rId866"/>
    <p:sldId id="1010" r:id="rId867"/>
    <p:sldId id="1011" r:id="rId868"/>
    <p:sldId id="1012" r:id="rId869"/>
    <p:sldId id="1013" r:id="rId870"/>
    <p:sldId id="1014" r:id="rId871"/>
    <p:sldId id="1016" r:id="rId872"/>
    <p:sldId id="1015" r:id="rId873"/>
    <p:sldId id="1017" r:id="rId874"/>
    <p:sldId id="1018" r:id="rId875"/>
    <p:sldId id="1019" r:id="rId876"/>
    <p:sldId id="1020" r:id="rId877"/>
    <p:sldId id="1021" r:id="rId878"/>
    <p:sldId id="1022" r:id="rId879"/>
    <p:sldId id="1023" r:id="rId880"/>
    <p:sldId id="1024" r:id="rId881"/>
    <p:sldId id="1025" r:id="rId882"/>
    <p:sldId id="1026" r:id="rId883"/>
    <p:sldId id="1027" r:id="rId884"/>
    <p:sldId id="1028" r:id="rId885"/>
    <p:sldId id="1029" r:id="rId886"/>
    <p:sldId id="1030" r:id="rId887"/>
    <p:sldId id="1031" r:id="rId888"/>
    <p:sldId id="1032" r:id="rId889"/>
    <p:sldId id="1033" r:id="rId890"/>
    <p:sldId id="1034" r:id="rId891"/>
    <p:sldId id="1253" r:id="rId892"/>
    <p:sldId id="1180" r:id="rId893"/>
    <p:sldId id="1181" r:id="rId894"/>
    <p:sldId id="1182" r:id="rId895"/>
    <p:sldId id="1183" r:id="rId896"/>
    <p:sldId id="1184" r:id="rId897"/>
    <p:sldId id="1185" r:id="rId898"/>
    <p:sldId id="1186" r:id="rId899"/>
    <p:sldId id="1187" r:id="rId900"/>
    <p:sldId id="1188" r:id="rId901"/>
    <p:sldId id="1237" r:id="rId902"/>
    <p:sldId id="1238" r:id="rId903"/>
    <p:sldId id="1239" r:id="rId904"/>
    <p:sldId id="1240" r:id="rId905"/>
    <p:sldId id="1241" r:id="rId906"/>
    <p:sldId id="1242" r:id="rId907"/>
    <p:sldId id="1243" r:id="rId908"/>
    <p:sldId id="1244" r:id="rId909"/>
    <p:sldId id="1245" r:id="rId910"/>
    <p:sldId id="1246" r:id="rId911"/>
    <p:sldId id="1254" r:id="rId912"/>
    <p:sldId id="1232" r:id="rId913"/>
    <p:sldId id="1257" r:id="rId914"/>
    <p:sldId id="1263" r:id="rId9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009900"/>
    <a:srgbClr val="905799"/>
    <a:srgbClr val="CE22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3" autoAdjust="0"/>
    <p:restoredTop sz="92705" autoAdjust="0"/>
  </p:normalViewPr>
  <p:slideViewPr>
    <p:cSldViewPr>
      <p:cViewPr varScale="1">
        <p:scale>
          <a:sx n="83" d="100"/>
          <a:sy n="83" d="100"/>
        </p:scale>
        <p:origin x="33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671" Type="http://schemas.openxmlformats.org/officeDocument/2006/relationships/slide" Target="slides/slide669.xml"/><Relationship Id="rId769" Type="http://schemas.openxmlformats.org/officeDocument/2006/relationships/slide" Target="slides/slide767.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slide" Target="slides/slide529.xml"/><Relationship Id="rId629" Type="http://schemas.openxmlformats.org/officeDocument/2006/relationships/slide" Target="slides/slide627.xml"/><Relationship Id="rId170" Type="http://schemas.openxmlformats.org/officeDocument/2006/relationships/slide" Target="slides/slide168.xml"/><Relationship Id="rId836" Type="http://schemas.openxmlformats.org/officeDocument/2006/relationships/slide" Target="slides/slide834.xml"/><Relationship Id="rId268" Type="http://schemas.openxmlformats.org/officeDocument/2006/relationships/slide" Target="slides/slide266.xml"/><Relationship Id="rId475" Type="http://schemas.openxmlformats.org/officeDocument/2006/relationships/slide" Target="slides/slide473.xml"/><Relationship Id="rId682" Type="http://schemas.openxmlformats.org/officeDocument/2006/relationships/slide" Target="slides/slide680.xml"/><Relationship Id="rId903" Type="http://schemas.openxmlformats.org/officeDocument/2006/relationships/slide" Target="slides/slide901.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181" Type="http://schemas.openxmlformats.org/officeDocument/2006/relationships/slide" Target="slides/slide179.xml"/><Relationship Id="rId402" Type="http://schemas.openxmlformats.org/officeDocument/2006/relationships/slide" Target="slides/slide400.xml"/><Relationship Id="rId847" Type="http://schemas.openxmlformats.org/officeDocument/2006/relationships/slide" Target="slides/slide845.xml"/><Relationship Id="rId279" Type="http://schemas.openxmlformats.org/officeDocument/2006/relationships/slide" Target="slides/slide277.xml"/><Relationship Id="rId486" Type="http://schemas.openxmlformats.org/officeDocument/2006/relationships/slide" Target="slides/slide484.xml"/><Relationship Id="rId693" Type="http://schemas.openxmlformats.org/officeDocument/2006/relationships/slide" Target="slides/slide691.xml"/><Relationship Id="rId707" Type="http://schemas.openxmlformats.org/officeDocument/2006/relationships/slide" Target="slides/slide705.xml"/><Relationship Id="rId914" Type="http://schemas.openxmlformats.org/officeDocument/2006/relationships/slide" Target="slides/slide912.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760" Type="http://schemas.openxmlformats.org/officeDocument/2006/relationships/slide" Target="slides/slide75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858" Type="http://schemas.openxmlformats.org/officeDocument/2006/relationships/slide" Target="slides/slide856.xml"/><Relationship Id="rId497" Type="http://schemas.openxmlformats.org/officeDocument/2006/relationships/slide" Target="slides/slide495.xml"/><Relationship Id="rId620" Type="http://schemas.openxmlformats.org/officeDocument/2006/relationships/slide" Target="slides/slide618.xml"/><Relationship Id="rId718" Type="http://schemas.openxmlformats.org/officeDocument/2006/relationships/slide" Target="slides/slide716.xml"/><Relationship Id="rId357" Type="http://schemas.openxmlformats.org/officeDocument/2006/relationships/slide" Target="slides/slide355.xml"/><Relationship Id="rId54" Type="http://schemas.openxmlformats.org/officeDocument/2006/relationships/slide" Target="slides/slide52.xml"/><Relationship Id="rId217" Type="http://schemas.openxmlformats.org/officeDocument/2006/relationships/slide" Target="slides/slide215.xml"/><Relationship Id="rId564" Type="http://schemas.openxmlformats.org/officeDocument/2006/relationships/slide" Target="slides/slide562.xml"/><Relationship Id="rId771" Type="http://schemas.openxmlformats.org/officeDocument/2006/relationships/slide" Target="slides/slide769.xml"/><Relationship Id="rId869" Type="http://schemas.openxmlformats.org/officeDocument/2006/relationships/slide" Target="slides/slide867.xml"/><Relationship Id="rId424" Type="http://schemas.openxmlformats.org/officeDocument/2006/relationships/slide" Target="slides/slide422.xml"/><Relationship Id="rId631" Type="http://schemas.openxmlformats.org/officeDocument/2006/relationships/slide" Target="slides/slide629.xml"/><Relationship Id="rId729" Type="http://schemas.openxmlformats.org/officeDocument/2006/relationships/slide" Target="slides/slide727.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782" Type="http://schemas.openxmlformats.org/officeDocument/2006/relationships/slide" Target="slides/slide780.xml"/><Relationship Id="rId228" Type="http://schemas.openxmlformats.org/officeDocument/2006/relationships/slide" Target="slides/slide226.xml"/><Relationship Id="rId435" Type="http://schemas.openxmlformats.org/officeDocument/2006/relationships/slide" Target="slides/slide433.xml"/><Relationship Id="rId642" Type="http://schemas.openxmlformats.org/officeDocument/2006/relationships/slide" Target="slides/slide640.xml"/><Relationship Id="rId281" Type="http://schemas.openxmlformats.org/officeDocument/2006/relationships/slide" Target="slides/slide279.xml"/><Relationship Id="rId502" Type="http://schemas.openxmlformats.org/officeDocument/2006/relationships/slide" Target="slides/slide500.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86" Type="http://schemas.openxmlformats.org/officeDocument/2006/relationships/slide" Target="slides/slide584.xml"/><Relationship Id="rId793" Type="http://schemas.openxmlformats.org/officeDocument/2006/relationships/slide" Target="slides/slide791.xml"/><Relationship Id="rId807" Type="http://schemas.openxmlformats.org/officeDocument/2006/relationships/slide" Target="slides/slide805.xml"/><Relationship Id="rId7" Type="http://schemas.openxmlformats.org/officeDocument/2006/relationships/slide" Target="slides/slide5.xml"/><Relationship Id="rId239" Type="http://schemas.openxmlformats.org/officeDocument/2006/relationships/slide" Target="slides/slide237.xml"/><Relationship Id="rId446" Type="http://schemas.openxmlformats.org/officeDocument/2006/relationships/slide" Target="slides/slide444.xml"/><Relationship Id="rId653" Type="http://schemas.openxmlformats.org/officeDocument/2006/relationships/slide" Target="slides/slide651.xml"/><Relationship Id="rId292" Type="http://schemas.openxmlformats.org/officeDocument/2006/relationships/slide" Target="slides/slide290.xml"/><Relationship Id="rId306" Type="http://schemas.openxmlformats.org/officeDocument/2006/relationships/slide" Target="slides/slide304.xml"/><Relationship Id="rId860" Type="http://schemas.openxmlformats.org/officeDocument/2006/relationships/slide" Target="slides/slide858.xml"/><Relationship Id="rId87" Type="http://schemas.openxmlformats.org/officeDocument/2006/relationships/slide" Target="slides/slide85.xml"/><Relationship Id="rId513" Type="http://schemas.openxmlformats.org/officeDocument/2006/relationships/slide" Target="slides/slide511.xml"/><Relationship Id="rId597" Type="http://schemas.openxmlformats.org/officeDocument/2006/relationships/slide" Target="slides/slide595.xml"/><Relationship Id="rId720" Type="http://schemas.openxmlformats.org/officeDocument/2006/relationships/slide" Target="slides/slide718.xml"/><Relationship Id="rId818" Type="http://schemas.openxmlformats.org/officeDocument/2006/relationships/slide" Target="slides/slide816.xml"/><Relationship Id="rId152" Type="http://schemas.openxmlformats.org/officeDocument/2006/relationships/slide" Target="slides/slide150.xml"/><Relationship Id="rId457" Type="http://schemas.openxmlformats.org/officeDocument/2006/relationships/slide" Target="slides/slide455.xml"/><Relationship Id="rId664" Type="http://schemas.openxmlformats.org/officeDocument/2006/relationships/slide" Target="slides/slide662.xml"/><Relationship Id="rId871" Type="http://schemas.openxmlformats.org/officeDocument/2006/relationships/slide" Target="slides/slide869.xml"/><Relationship Id="rId14" Type="http://schemas.openxmlformats.org/officeDocument/2006/relationships/slide" Target="slides/slide12.xml"/><Relationship Id="rId317" Type="http://schemas.openxmlformats.org/officeDocument/2006/relationships/slide" Target="slides/slide315.xml"/><Relationship Id="rId524" Type="http://schemas.openxmlformats.org/officeDocument/2006/relationships/slide" Target="slides/slide522.xml"/><Relationship Id="rId731" Type="http://schemas.openxmlformats.org/officeDocument/2006/relationships/slide" Target="slides/slide729.xml"/><Relationship Id="rId98" Type="http://schemas.openxmlformats.org/officeDocument/2006/relationships/slide" Target="slides/slide96.xml"/><Relationship Id="rId163" Type="http://schemas.openxmlformats.org/officeDocument/2006/relationships/slide" Target="slides/slide161.xml"/><Relationship Id="rId370" Type="http://schemas.openxmlformats.org/officeDocument/2006/relationships/slide" Target="slides/slide368.xml"/><Relationship Id="rId829" Type="http://schemas.openxmlformats.org/officeDocument/2006/relationships/slide" Target="slides/slide827.xml"/><Relationship Id="rId230" Type="http://schemas.openxmlformats.org/officeDocument/2006/relationships/slide" Target="slides/slide228.xml"/><Relationship Id="rId468" Type="http://schemas.openxmlformats.org/officeDocument/2006/relationships/slide" Target="slides/slide466.xml"/><Relationship Id="rId675" Type="http://schemas.openxmlformats.org/officeDocument/2006/relationships/slide" Target="slides/slide673.xml"/><Relationship Id="rId882" Type="http://schemas.openxmlformats.org/officeDocument/2006/relationships/slide" Target="slides/slide880.xml"/><Relationship Id="rId25" Type="http://schemas.openxmlformats.org/officeDocument/2006/relationships/slide" Target="slides/slide23.xml"/><Relationship Id="rId328" Type="http://schemas.openxmlformats.org/officeDocument/2006/relationships/slide" Target="slides/slide326.xml"/><Relationship Id="rId535" Type="http://schemas.openxmlformats.org/officeDocument/2006/relationships/slide" Target="slides/slide533.xml"/><Relationship Id="rId742" Type="http://schemas.openxmlformats.org/officeDocument/2006/relationships/slide" Target="slides/slide740.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79" Type="http://schemas.openxmlformats.org/officeDocument/2006/relationships/slide" Target="slides/slide477.xml"/><Relationship Id="rId686" Type="http://schemas.openxmlformats.org/officeDocument/2006/relationships/slide" Target="slides/slide684.xml"/><Relationship Id="rId893" Type="http://schemas.openxmlformats.org/officeDocument/2006/relationships/slide" Target="slides/slide891.xml"/><Relationship Id="rId907" Type="http://schemas.openxmlformats.org/officeDocument/2006/relationships/slide" Target="slides/slide905.xml"/><Relationship Id="rId36" Type="http://schemas.openxmlformats.org/officeDocument/2006/relationships/slide" Target="slides/slide34.xml"/><Relationship Id="rId339" Type="http://schemas.openxmlformats.org/officeDocument/2006/relationships/slide" Target="slides/slide337.xml"/><Relationship Id="rId546" Type="http://schemas.openxmlformats.org/officeDocument/2006/relationships/slide" Target="slides/slide544.xml"/><Relationship Id="rId753" Type="http://schemas.openxmlformats.org/officeDocument/2006/relationships/slide" Target="slides/slide751.xml"/><Relationship Id="rId101" Type="http://schemas.openxmlformats.org/officeDocument/2006/relationships/slide" Target="slides/slide99.xml"/><Relationship Id="rId185" Type="http://schemas.openxmlformats.org/officeDocument/2006/relationships/slide" Target="slides/slide183.xml"/><Relationship Id="rId406" Type="http://schemas.openxmlformats.org/officeDocument/2006/relationships/slide" Target="slides/slide404.xml"/><Relationship Id="rId392" Type="http://schemas.openxmlformats.org/officeDocument/2006/relationships/slide" Target="slides/slide390.xml"/><Relationship Id="rId613" Type="http://schemas.openxmlformats.org/officeDocument/2006/relationships/slide" Target="slides/slide611.xml"/><Relationship Id="rId697" Type="http://schemas.openxmlformats.org/officeDocument/2006/relationships/slide" Target="slides/slide695.xml"/><Relationship Id="rId820" Type="http://schemas.openxmlformats.org/officeDocument/2006/relationships/slide" Target="slides/slide818.xml"/><Relationship Id="rId918" Type="http://schemas.openxmlformats.org/officeDocument/2006/relationships/viewProps" Target="viewProps.xml"/><Relationship Id="rId252" Type="http://schemas.openxmlformats.org/officeDocument/2006/relationships/slide" Target="slides/slide250.xml"/><Relationship Id="rId47" Type="http://schemas.openxmlformats.org/officeDocument/2006/relationships/slide" Target="slides/slide45.xml"/><Relationship Id="rId112" Type="http://schemas.openxmlformats.org/officeDocument/2006/relationships/slide" Target="slides/slide110.xml"/><Relationship Id="rId557" Type="http://schemas.openxmlformats.org/officeDocument/2006/relationships/slide" Target="slides/slide555.xml"/><Relationship Id="rId764" Type="http://schemas.openxmlformats.org/officeDocument/2006/relationships/slide" Target="slides/slide762.xml"/><Relationship Id="rId196" Type="http://schemas.openxmlformats.org/officeDocument/2006/relationships/slide" Target="slides/slide194.xml"/><Relationship Id="rId417" Type="http://schemas.openxmlformats.org/officeDocument/2006/relationships/slide" Target="slides/slide415.xml"/><Relationship Id="rId624" Type="http://schemas.openxmlformats.org/officeDocument/2006/relationships/slide" Target="slides/slide622.xml"/><Relationship Id="rId831" Type="http://schemas.openxmlformats.org/officeDocument/2006/relationships/slide" Target="slides/slide829.xml"/><Relationship Id="rId263" Type="http://schemas.openxmlformats.org/officeDocument/2006/relationships/slide" Target="slides/slide261.xml"/><Relationship Id="rId470" Type="http://schemas.openxmlformats.org/officeDocument/2006/relationships/slide" Target="slides/slide468.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775" Type="http://schemas.openxmlformats.org/officeDocument/2006/relationships/slide" Target="slides/slide773.xml"/><Relationship Id="rId428" Type="http://schemas.openxmlformats.org/officeDocument/2006/relationships/slide" Target="slides/slide426.xml"/><Relationship Id="rId635" Type="http://schemas.openxmlformats.org/officeDocument/2006/relationships/slide" Target="slides/slide633.xml"/><Relationship Id="rId842" Type="http://schemas.openxmlformats.org/officeDocument/2006/relationships/slide" Target="slides/slide840.xml"/><Relationship Id="rId274" Type="http://schemas.openxmlformats.org/officeDocument/2006/relationships/slide" Target="slides/slide272.xml"/><Relationship Id="rId481" Type="http://schemas.openxmlformats.org/officeDocument/2006/relationships/slide" Target="slides/slide479.xml"/><Relationship Id="rId702" Type="http://schemas.openxmlformats.org/officeDocument/2006/relationships/slide" Target="slides/slide700.xml"/><Relationship Id="rId69" Type="http://schemas.openxmlformats.org/officeDocument/2006/relationships/slide" Target="slides/slide67.xml"/><Relationship Id="rId134" Type="http://schemas.openxmlformats.org/officeDocument/2006/relationships/slide" Target="slides/slide132.xml"/><Relationship Id="rId579" Type="http://schemas.openxmlformats.org/officeDocument/2006/relationships/slide" Target="slides/slide577.xml"/><Relationship Id="rId786" Type="http://schemas.openxmlformats.org/officeDocument/2006/relationships/slide" Target="slides/slide784.xml"/><Relationship Id="rId341" Type="http://schemas.openxmlformats.org/officeDocument/2006/relationships/slide" Target="slides/slide339.xml"/><Relationship Id="rId439" Type="http://schemas.openxmlformats.org/officeDocument/2006/relationships/slide" Target="slides/slide437.xml"/><Relationship Id="rId646" Type="http://schemas.openxmlformats.org/officeDocument/2006/relationships/slide" Target="slides/slide644.xml"/><Relationship Id="rId201" Type="http://schemas.openxmlformats.org/officeDocument/2006/relationships/slide" Target="slides/slide199.xml"/><Relationship Id="rId285" Type="http://schemas.openxmlformats.org/officeDocument/2006/relationships/slide" Target="slides/slide283.xml"/><Relationship Id="rId506" Type="http://schemas.openxmlformats.org/officeDocument/2006/relationships/slide" Target="slides/slide504.xml"/><Relationship Id="rId853" Type="http://schemas.openxmlformats.org/officeDocument/2006/relationships/slide" Target="slides/slide851.xml"/><Relationship Id="rId492" Type="http://schemas.openxmlformats.org/officeDocument/2006/relationships/slide" Target="slides/slide490.xml"/><Relationship Id="rId713" Type="http://schemas.openxmlformats.org/officeDocument/2006/relationships/slide" Target="slides/slide711.xml"/><Relationship Id="rId797" Type="http://schemas.openxmlformats.org/officeDocument/2006/relationships/slide" Target="slides/slide795.xml"/><Relationship Id="rId920" Type="http://schemas.openxmlformats.org/officeDocument/2006/relationships/tableStyles" Target="tableStyles.xml"/><Relationship Id="rId145" Type="http://schemas.openxmlformats.org/officeDocument/2006/relationships/slide" Target="slides/slide143.xml"/><Relationship Id="rId352" Type="http://schemas.openxmlformats.org/officeDocument/2006/relationships/slide" Target="slides/slide350.xml"/><Relationship Id="rId212" Type="http://schemas.openxmlformats.org/officeDocument/2006/relationships/slide" Target="slides/slide210.xml"/><Relationship Id="rId657" Type="http://schemas.openxmlformats.org/officeDocument/2006/relationships/slide" Target="slides/slide655.xml"/><Relationship Id="rId864" Type="http://schemas.openxmlformats.org/officeDocument/2006/relationships/slide" Target="slides/slide862.xml"/><Relationship Id="rId296" Type="http://schemas.openxmlformats.org/officeDocument/2006/relationships/slide" Target="slides/slide294.xml"/><Relationship Id="rId517" Type="http://schemas.openxmlformats.org/officeDocument/2006/relationships/slide" Target="slides/slide515.xml"/><Relationship Id="rId724" Type="http://schemas.openxmlformats.org/officeDocument/2006/relationships/slide" Target="slides/slide722.xml"/><Relationship Id="rId60" Type="http://schemas.openxmlformats.org/officeDocument/2006/relationships/slide" Target="slides/slide58.xml"/><Relationship Id="rId156" Type="http://schemas.openxmlformats.org/officeDocument/2006/relationships/slide" Target="slides/slide154.xml"/><Relationship Id="rId363" Type="http://schemas.openxmlformats.org/officeDocument/2006/relationships/slide" Target="slides/slide361.xml"/><Relationship Id="rId570" Type="http://schemas.openxmlformats.org/officeDocument/2006/relationships/slide" Target="slides/slide568.xml"/><Relationship Id="rId223" Type="http://schemas.openxmlformats.org/officeDocument/2006/relationships/slide" Target="slides/slide221.xml"/><Relationship Id="rId430" Type="http://schemas.openxmlformats.org/officeDocument/2006/relationships/slide" Target="slides/slide428.xml"/><Relationship Id="rId668" Type="http://schemas.openxmlformats.org/officeDocument/2006/relationships/slide" Target="slides/slide666.xml"/><Relationship Id="rId875" Type="http://schemas.openxmlformats.org/officeDocument/2006/relationships/slide" Target="slides/slide873.xml"/><Relationship Id="rId18" Type="http://schemas.openxmlformats.org/officeDocument/2006/relationships/slide" Target="slides/slide16.xml"/><Relationship Id="rId528" Type="http://schemas.openxmlformats.org/officeDocument/2006/relationships/slide" Target="slides/slide526.xml"/><Relationship Id="rId735" Type="http://schemas.openxmlformats.org/officeDocument/2006/relationships/slide" Target="slides/slide733.xml"/><Relationship Id="rId167" Type="http://schemas.openxmlformats.org/officeDocument/2006/relationships/slide" Target="slides/slide165.xml"/><Relationship Id="rId374" Type="http://schemas.openxmlformats.org/officeDocument/2006/relationships/slide" Target="slides/slide372.xml"/><Relationship Id="rId581" Type="http://schemas.openxmlformats.org/officeDocument/2006/relationships/slide" Target="slides/slide579.xml"/><Relationship Id="rId71" Type="http://schemas.openxmlformats.org/officeDocument/2006/relationships/slide" Target="slides/slide69.xml"/><Relationship Id="rId234" Type="http://schemas.openxmlformats.org/officeDocument/2006/relationships/slide" Target="slides/slide232.xml"/><Relationship Id="rId679" Type="http://schemas.openxmlformats.org/officeDocument/2006/relationships/slide" Target="slides/slide677.xml"/><Relationship Id="rId802" Type="http://schemas.openxmlformats.org/officeDocument/2006/relationships/slide" Target="slides/slide800.xml"/><Relationship Id="rId886" Type="http://schemas.openxmlformats.org/officeDocument/2006/relationships/slide" Target="slides/slide884.xml"/><Relationship Id="rId2" Type="http://schemas.openxmlformats.org/officeDocument/2006/relationships/slideMaster" Target="slideMasters/slideMaster2.xml"/><Relationship Id="rId29" Type="http://schemas.openxmlformats.org/officeDocument/2006/relationships/slide" Target="slides/slide27.xml"/><Relationship Id="rId441" Type="http://schemas.openxmlformats.org/officeDocument/2006/relationships/slide" Target="slides/slide439.xml"/><Relationship Id="rId539" Type="http://schemas.openxmlformats.org/officeDocument/2006/relationships/slide" Target="slides/slide537.xml"/><Relationship Id="rId746" Type="http://schemas.openxmlformats.org/officeDocument/2006/relationships/slide" Target="slides/slide744.xml"/><Relationship Id="rId178" Type="http://schemas.openxmlformats.org/officeDocument/2006/relationships/slide" Target="slides/slide176.xml"/><Relationship Id="rId301" Type="http://schemas.openxmlformats.org/officeDocument/2006/relationships/slide" Target="slides/slide299.xml"/><Relationship Id="rId82" Type="http://schemas.openxmlformats.org/officeDocument/2006/relationships/slide" Target="slides/slide80.xml"/><Relationship Id="rId385" Type="http://schemas.openxmlformats.org/officeDocument/2006/relationships/slide" Target="slides/slide383.xml"/><Relationship Id="rId592" Type="http://schemas.openxmlformats.org/officeDocument/2006/relationships/slide" Target="slides/slide590.xml"/><Relationship Id="rId606" Type="http://schemas.openxmlformats.org/officeDocument/2006/relationships/slide" Target="slides/slide604.xml"/><Relationship Id="rId813" Type="http://schemas.openxmlformats.org/officeDocument/2006/relationships/slide" Target="slides/slide811.xml"/><Relationship Id="rId245" Type="http://schemas.openxmlformats.org/officeDocument/2006/relationships/slide" Target="slides/slide243.xml"/><Relationship Id="rId452" Type="http://schemas.openxmlformats.org/officeDocument/2006/relationships/slide" Target="slides/slide450.xml"/><Relationship Id="rId897" Type="http://schemas.openxmlformats.org/officeDocument/2006/relationships/slide" Target="slides/slide895.xml"/><Relationship Id="rId105" Type="http://schemas.openxmlformats.org/officeDocument/2006/relationships/slide" Target="slides/slide103.xml"/><Relationship Id="rId312" Type="http://schemas.openxmlformats.org/officeDocument/2006/relationships/slide" Target="slides/slide310.xml"/><Relationship Id="rId757" Type="http://schemas.openxmlformats.org/officeDocument/2006/relationships/slide" Target="slides/slide755.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617" Type="http://schemas.openxmlformats.org/officeDocument/2006/relationships/slide" Target="slides/slide615.xml"/><Relationship Id="rId824" Type="http://schemas.openxmlformats.org/officeDocument/2006/relationships/slide" Target="slides/slide822.xml"/><Relationship Id="rId256" Type="http://schemas.openxmlformats.org/officeDocument/2006/relationships/slide" Target="slides/slide254.xml"/><Relationship Id="rId463" Type="http://schemas.openxmlformats.org/officeDocument/2006/relationships/slide" Target="slides/slide461.xml"/><Relationship Id="rId670" Type="http://schemas.openxmlformats.org/officeDocument/2006/relationships/slide" Target="slides/slide668.xml"/><Relationship Id="rId116" Type="http://schemas.openxmlformats.org/officeDocument/2006/relationships/slide" Target="slides/slide114.xml"/><Relationship Id="rId323" Type="http://schemas.openxmlformats.org/officeDocument/2006/relationships/slide" Target="slides/slide321.xml"/><Relationship Id="rId530" Type="http://schemas.openxmlformats.org/officeDocument/2006/relationships/slide" Target="slides/slide528.xml"/><Relationship Id="rId768" Type="http://schemas.openxmlformats.org/officeDocument/2006/relationships/slide" Target="slides/slide766.xml"/><Relationship Id="rId20" Type="http://schemas.openxmlformats.org/officeDocument/2006/relationships/slide" Target="slides/slide18.xml"/><Relationship Id="rId628" Type="http://schemas.openxmlformats.org/officeDocument/2006/relationships/slide" Target="slides/slide626.xml"/><Relationship Id="rId835" Type="http://schemas.openxmlformats.org/officeDocument/2006/relationships/slide" Target="slides/slide833.xml"/><Relationship Id="rId267" Type="http://schemas.openxmlformats.org/officeDocument/2006/relationships/slide" Target="slides/slide265.xml"/><Relationship Id="rId474" Type="http://schemas.openxmlformats.org/officeDocument/2006/relationships/slide" Target="slides/slide472.xml"/><Relationship Id="rId127" Type="http://schemas.openxmlformats.org/officeDocument/2006/relationships/slide" Target="slides/slide125.xml"/><Relationship Id="rId681" Type="http://schemas.openxmlformats.org/officeDocument/2006/relationships/slide" Target="slides/slide679.xml"/><Relationship Id="rId779" Type="http://schemas.openxmlformats.org/officeDocument/2006/relationships/slide" Target="slides/slide777.xml"/><Relationship Id="rId902" Type="http://schemas.openxmlformats.org/officeDocument/2006/relationships/slide" Target="slides/slide900.xml"/><Relationship Id="rId31" Type="http://schemas.openxmlformats.org/officeDocument/2006/relationships/slide" Target="slides/slide29.xml"/><Relationship Id="rId334" Type="http://schemas.openxmlformats.org/officeDocument/2006/relationships/slide" Target="slides/slide332.xml"/><Relationship Id="rId541" Type="http://schemas.openxmlformats.org/officeDocument/2006/relationships/slide" Target="slides/slide539.xml"/><Relationship Id="rId639" Type="http://schemas.openxmlformats.org/officeDocument/2006/relationships/slide" Target="slides/slide637.xml"/><Relationship Id="rId180" Type="http://schemas.openxmlformats.org/officeDocument/2006/relationships/slide" Target="slides/slide178.xml"/><Relationship Id="rId278" Type="http://schemas.openxmlformats.org/officeDocument/2006/relationships/slide" Target="slides/slide276.xml"/><Relationship Id="rId401" Type="http://schemas.openxmlformats.org/officeDocument/2006/relationships/slide" Target="slides/slide399.xml"/><Relationship Id="rId846" Type="http://schemas.openxmlformats.org/officeDocument/2006/relationships/slide" Target="slides/slide844.xml"/><Relationship Id="rId485" Type="http://schemas.openxmlformats.org/officeDocument/2006/relationships/slide" Target="slides/slide483.xml"/><Relationship Id="rId692" Type="http://schemas.openxmlformats.org/officeDocument/2006/relationships/slide" Target="slides/slide690.xml"/><Relationship Id="rId706" Type="http://schemas.openxmlformats.org/officeDocument/2006/relationships/slide" Target="slides/slide704.xml"/><Relationship Id="rId913" Type="http://schemas.openxmlformats.org/officeDocument/2006/relationships/slide" Target="slides/slide911.xml"/><Relationship Id="rId42" Type="http://schemas.openxmlformats.org/officeDocument/2006/relationships/slide" Target="slides/slide40.xml"/><Relationship Id="rId138" Type="http://schemas.openxmlformats.org/officeDocument/2006/relationships/slide" Target="slides/slide136.xml"/><Relationship Id="rId345" Type="http://schemas.openxmlformats.org/officeDocument/2006/relationships/slide" Target="slides/slide343.xml"/><Relationship Id="rId552" Type="http://schemas.openxmlformats.org/officeDocument/2006/relationships/slide" Target="slides/slide550.xml"/><Relationship Id="rId191" Type="http://schemas.openxmlformats.org/officeDocument/2006/relationships/slide" Target="slides/slide189.xml"/><Relationship Id="rId205" Type="http://schemas.openxmlformats.org/officeDocument/2006/relationships/slide" Target="slides/slide203.xml"/><Relationship Id="rId412" Type="http://schemas.openxmlformats.org/officeDocument/2006/relationships/slide" Target="slides/slide410.xml"/><Relationship Id="rId857" Type="http://schemas.openxmlformats.org/officeDocument/2006/relationships/slide" Target="slides/slide855.xml"/><Relationship Id="rId289" Type="http://schemas.openxmlformats.org/officeDocument/2006/relationships/slide" Target="slides/slide287.xml"/><Relationship Id="rId496" Type="http://schemas.openxmlformats.org/officeDocument/2006/relationships/slide" Target="slides/slide494.xml"/><Relationship Id="rId717" Type="http://schemas.openxmlformats.org/officeDocument/2006/relationships/slide" Target="slides/slide715.xml"/><Relationship Id="rId53" Type="http://schemas.openxmlformats.org/officeDocument/2006/relationships/slide" Target="slides/slide51.xml"/><Relationship Id="rId149" Type="http://schemas.openxmlformats.org/officeDocument/2006/relationships/slide" Target="slides/slide147.xml"/><Relationship Id="rId356" Type="http://schemas.openxmlformats.org/officeDocument/2006/relationships/slide" Target="slides/slide354.xml"/><Relationship Id="rId563" Type="http://schemas.openxmlformats.org/officeDocument/2006/relationships/slide" Target="slides/slide561.xml"/><Relationship Id="rId770" Type="http://schemas.openxmlformats.org/officeDocument/2006/relationships/slide" Target="slides/slide768.xml"/><Relationship Id="rId216" Type="http://schemas.openxmlformats.org/officeDocument/2006/relationships/slide" Target="slides/slide214.xml"/><Relationship Id="rId423" Type="http://schemas.openxmlformats.org/officeDocument/2006/relationships/slide" Target="slides/slide421.xml"/><Relationship Id="rId868" Type="http://schemas.openxmlformats.org/officeDocument/2006/relationships/slide" Target="slides/slide866.xml"/><Relationship Id="rId630" Type="http://schemas.openxmlformats.org/officeDocument/2006/relationships/slide" Target="slides/slide628.xml"/><Relationship Id="rId728" Type="http://schemas.openxmlformats.org/officeDocument/2006/relationships/slide" Target="slides/slide726.xml"/><Relationship Id="rId64" Type="http://schemas.openxmlformats.org/officeDocument/2006/relationships/slide" Target="slides/slide62.xml"/><Relationship Id="rId367" Type="http://schemas.openxmlformats.org/officeDocument/2006/relationships/slide" Target="slides/slide365.xml"/><Relationship Id="rId574" Type="http://schemas.openxmlformats.org/officeDocument/2006/relationships/slide" Target="slides/slide572.xml"/><Relationship Id="rId227" Type="http://schemas.openxmlformats.org/officeDocument/2006/relationships/slide" Target="slides/slide225.xml"/><Relationship Id="rId781" Type="http://schemas.openxmlformats.org/officeDocument/2006/relationships/slide" Target="slides/slide779.xml"/><Relationship Id="rId879" Type="http://schemas.openxmlformats.org/officeDocument/2006/relationships/slide" Target="slides/slide877.xml"/><Relationship Id="rId434" Type="http://schemas.openxmlformats.org/officeDocument/2006/relationships/slide" Target="slides/slide432.xml"/><Relationship Id="rId641" Type="http://schemas.openxmlformats.org/officeDocument/2006/relationships/slide" Target="slides/slide639.xml"/><Relationship Id="rId739" Type="http://schemas.openxmlformats.org/officeDocument/2006/relationships/slide" Target="slides/slide737.xml"/><Relationship Id="rId280" Type="http://schemas.openxmlformats.org/officeDocument/2006/relationships/slide" Target="slides/slide278.xml"/><Relationship Id="rId501" Type="http://schemas.openxmlformats.org/officeDocument/2006/relationships/slide" Target="slides/slide499.xml"/><Relationship Id="rId75" Type="http://schemas.openxmlformats.org/officeDocument/2006/relationships/slide" Target="slides/slide73.xml"/><Relationship Id="rId140" Type="http://schemas.openxmlformats.org/officeDocument/2006/relationships/slide" Target="slides/slide138.xml"/><Relationship Id="rId378" Type="http://schemas.openxmlformats.org/officeDocument/2006/relationships/slide" Target="slides/slide376.xml"/><Relationship Id="rId585" Type="http://schemas.openxmlformats.org/officeDocument/2006/relationships/slide" Target="slides/slide583.xml"/><Relationship Id="rId792" Type="http://schemas.openxmlformats.org/officeDocument/2006/relationships/slide" Target="slides/slide790.xml"/><Relationship Id="rId806" Type="http://schemas.openxmlformats.org/officeDocument/2006/relationships/slide" Target="slides/slide804.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652" Type="http://schemas.openxmlformats.org/officeDocument/2006/relationships/slide" Target="slides/slide650.xml"/><Relationship Id="rId291" Type="http://schemas.openxmlformats.org/officeDocument/2006/relationships/slide" Target="slides/slide289.xml"/><Relationship Id="rId305" Type="http://schemas.openxmlformats.org/officeDocument/2006/relationships/slide" Target="slides/slide303.xml"/><Relationship Id="rId512" Type="http://schemas.openxmlformats.org/officeDocument/2006/relationships/slide" Target="slides/slide510.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96" Type="http://schemas.openxmlformats.org/officeDocument/2006/relationships/slide" Target="slides/slide594.xml"/><Relationship Id="rId817" Type="http://schemas.openxmlformats.org/officeDocument/2006/relationships/slide" Target="slides/slide815.xml"/><Relationship Id="rId249" Type="http://schemas.openxmlformats.org/officeDocument/2006/relationships/slide" Target="slides/slide247.xml"/><Relationship Id="rId456" Type="http://schemas.openxmlformats.org/officeDocument/2006/relationships/slide" Target="slides/slide454.xml"/><Relationship Id="rId663" Type="http://schemas.openxmlformats.org/officeDocument/2006/relationships/slide" Target="slides/slide661.xml"/><Relationship Id="rId870" Type="http://schemas.openxmlformats.org/officeDocument/2006/relationships/slide" Target="slides/slide868.xml"/><Relationship Id="rId13" Type="http://schemas.openxmlformats.org/officeDocument/2006/relationships/slide" Target="slides/slide11.xml"/><Relationship Id="rId109" Type="http://schemas.openxmlformats.org/officeDocument/2006/relationships/slide" Target="slides/slide107.xml"/><Relationship Id="rId316" Type="http://schemas.openxmlformats.org/officeDocument/2006/relationships/slide" Target="slides/slide314.xml"/><Relationship Id="rId523" Type="http://schemas.openxmlformats.org/officeDocument/2006/relationships/slide" Target="slides/slide521.xml"/><Relationship Id="rId97" Type="http://schemas.openxmlformats.org/officeDocument/2006/relationships/slide" Target="slides/slide95.xml"/><Relationship Id="rId730" Type="http://schemas.openxmlformats.org/officeDocument/2006/relationships/slide" Target="slides/slide728.xml"/><Relationship Id="rId828" Type="http://schemas.openxmlformats.org/officeDocument/2006/relationships/slide" Target="slides/slide826.xml"/><Relationship Id="rId162" Type="http://schemas.openxmlformats.org/officeDocument/2006/relationships/slide" Target="slides/slide160.xml"/><Relationship Id="rId467" Type="http://schemas.openxmlformats.org/officeDocument/2006/relationships/slide" Target="slides/slide465.xml"/><Relationship Id="rId674" Type="http://schemas.openxmlformats.org/officeDocument/2006/relationships/slide" Target="slides/slide672.xml"/><Relationship Id="rId881" Type="http://schemas.openxmlformats.org/officeDocument/2006/relationships/slide" Target="slides/slide879.xml"/><Relationship Id="rId24" Type="http://schemas.openxmlformats.org/officeDocument/2006/relationships/slide" Target="slides/slide22.xml"/><Relationship Id="rId327" Type="http://schemas.openxmlformats.org/officeDocument/2006/relationships/slide" Target="slides/slide325.xml"/><Relationship Id="rId534" Type="http://schemas.openxmlformats.org/officeDocument/2006/relationships/slide" Target="slides/slide532.xml"/><Relationship Id="rId741" Type="http://schemas.openxmlformats.org/officeDocument/2006/relationships/slide" Target="slides/slide739.xml"/><Relationship Id="rId839" Type="http://schemas.openxmlformats.org/officeDocument/2006/relationships/slide" Target="slides/slide837.xml"/><Relationship Id="rId173" Type="http://schemas.openxmlformats.org/officeDocument/2006/relationships/slide" Target="slides/slide171.xml"/><Relationship Id="rId380" Type="http://schemas.openxmlformats.org/officeDocument/2006/relationships/slide" Target="slides/slide378.xml"/><Relationship Id="rId601" Type="http://schemas.openxmlformats.org/officeDocument/2006/relationships/slide" Target="slides/slide599.xml"/><Relationship Id="rId240" Type="http://schemas.openxmlformats.org/officeDocument/2006/relationships/slide" Target="slides/slide238.xml"/><Relationship Id="rId478" Type="http://schemas.openxmlformats.org/officeDocument/2006/relationships/slide" Target="slides/slide476.xml"/><Relationship Id="rId685" Type="http://schemas.openxmlformats.org/officeDocument/2006/relationships/slide" Target="slides/slide683.xml"/><Relationship Id="rId892" Type="http://schemas.openxmlformats.org/officeDocument/2006/relationships/slide" Target="slides/slide890.xml"/><Relationship Id="rId906" Type="http://schemas.openxmlformats.org/officeDocument/2006/relationships/slide" Target="slides/slide904.xml"/><Relationship Id="rId35" Type="http://schemas.openxmlformats.org/officeDocument/2006/relationships/slide" Target="slides/slide33.xml"/><Relationship Id="rId100" Type="http://schemas.openxmlformats.org/officeDocument/2006/relationships/slide" Target="slides/slide98.xml"/><Relationship Id="rId338" Type="http://schemas.openxmlformats.org/officeDocument/2006/relationships/slide" Target="slides/slide336.xml"/><Relationship Id="rId545" Type="http://schemas.openxmlformats.org/officeDocument/2006/relationships/slide" Target="slides/slide543.xml"/><Relationship Id="rId752" Type="http://schemas.openxmlformats.org/officeDocument/2006/relationships/slide" Target="slides/slide75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612" Type="http://schemas.openxmlformats.org/officeDocument/2006/relationships/slide" Target="slides/slide610.xml"/><Relationship Id="rId251" Type="http://schemas.openxmlformats.org/officeDocument/2006/relationships/slide" Target="slides/slide249.xml"/><Relationship Id="rId489" Type="http://schemas.openxmlformats.org/officeDocument/2006/relationships/slide" Target="slides/slide487.xml"/><Relationship Id="rId696" Type="http://schemas.openxmlformats.org/officeDocument/2006/relationships/slide" Target="slides/slide694.xml"/><Relationship Id="rId917" Type="http://schemas.openxmlformats.org/officeDocument/2006/relationships/presProps" Target="presProps.xml"/><Relationship Id="rId46" Type="http://schemas.openxmlformats.org/officeDocument/2006/relationships/slide" Target="slides/slide44.xml"/><Relationship Id="rId349" Type="http://schemas.openxmlformats.org/officeDocument/2006/relationships/slide" Target="slides/slide347.xml"/><Relationship Id="rId556" Type="http://schemas.openxmlformats.org/officeDocument/2006/relationships/slide" Target="slides/slide554.xml"/><Relationship Id="rId763" Type="http://schemas.openxmlformats.org/officeDocument/2006/relationships/slide" Target="slides/slide761.xml"/><Relationship Id="rId111" Type="http://schemas.openxmlformats.org/officeDocument/2006/relationships/slide" Target="slides/slide109.xml"/><Relationship Id="rId195" Type="http://schemas.openxmlformats.org/officeDocument/2006/relationships/slide" Target="slides/slide193.xml"/><Relationship Id="rId209" Type="http://schemas.openxmlformats.org/officeDocument/2006/relationships/slide" Target="slides/slide207.xml"/><Relationship Id="rId416" Type="http://schemas.openxmlformats.org/officeDocument/2006/relationships/slide" Target="slides/slide414.xml"/><Relationship Id="rId623" Type="http://schemas.openxmlformats.org/officeDocument/2006/relationships/slide" Target="slides/slide621.xml"/><Relationship Id="rId830" Type="http://schemas.openxmlformats.org/officeDocument/2006/relationships/slide" Target="slides/slide828.xml"/><Relationship Id="rId57" Type="http://schemas.openxmlformats.org/officeDocument/2006/relationships/slide" Target="slides/slide55.xml"/><Relationship Id="rId262" Type="http://schemas.openxmlformats.org/officeDocument/2006/relationships/slide" Target="slides/slide260.xml"/><Relationship Id="rId567" Type="http://schemas.openxmlformats.org/officeDocument/2006/relationships/slide" Target="slides/slide565.xml"/><Relationship Id="rId122" Type="http://schemas.openxmlformats.org/officeDocument/2006/relationships/slide" Target="slides/slide120.xml"/><Relationship Id="rId774" Type="http://schemas.openxmlformats.org/officeDocument/2006/relationships/slide" Target="slides/slide772.xml"/><Relationship Id="rId427" Type="http://schemas.openxmlformats.org/officeDocument/2006/relationships/slide" Target="slides/slide425.xml"/><Relationship Id="rId634" Type="http://schemas.openxmlformats.org/officeDocument/2006/relationships/slide" Target="slides/slide632.xml"/><Relationship Id="rId841" Type="http://schemas.openxmlformats.org/officeDocument/2006/relationships/slide" Target="slides/slide839.xml"/><Relationship Id="rId273" Type="http://schemas.openxmlformats.org/officeDocument/2006/relationships/slide" Target="slides/slide271.xml"/><Relationship Id="rId480" Type="http://schemas.openxmlformats.org/officeDocument/2006/relationships/slide" Target="slides/slide478.xml"/><Relationship Id="rId701" Type="http://schemas.openxmlformats.org/officeDocument/2006/relationships/slide" Target="slides/slide699.xml"/><Relationship Id="rId68" Type="http://schemas.openxmlformats.org/officeDocument/2006/relationships/slide" Target="slides/slide66.xml"/><Relationship Id="rId133" Type="http://schemas.openxmlformats.org/officeDocument/2006/relationships/slide" Target="slides/slide131.xml"/><Relationship Id="rId340" Type="http://schemas.openxmlformats.org/officeDocument/2006/relationships/slide" Target="slides/slide338.xml"/><Relationship Id="rId578" Type="http://schemas.openxmlformats.org/officeDocument/2006/relationships/slide" Target="slides/slide576.xml"/><Relationship Id="rId785" Type="http://schemas.openxmlformats.org/officeDocument/2006/relationships/slide" Target="slides/slide783.xml"/><Relationship Id="rId200" Type="http://schemas.openxmlformats.org/officeDocument/2006/relationships/slide" Target="slides/slide198.xml"/><Relationship Id="rId438" Type="http://schemas.openxmlformats.org/officeDocument/2006/relationships/slide" Target="slides/slide436.xml"/><Relationship Id="rId645" Type="http://schemas.openxmlformats.org/officeDocument/2006/relationships/slide" Target="slides/slide643.xml"/><Relationship Id="rId852" Type="http://schemas.openxmlformats.org/officeDocument/2006/relationships/slide" Target="slides/slide85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712" Type="http://schemas.openxmlformats.org/officeDocument/2006/relationships/slide" Target="slides/slide710.xml"/><Relationship Id="rId79" Type="http://schemas.openxmlformats.org/officeDocument/2006/relationships/slide" Target="slides/slide77.xml"/><Relationship Id="rId144" Type="http://schemas.openxmlformats.org/officeDocument/2006/relationships/slide" Target="slides/slide142.xml"/><Relationship Id="rId589" Type="http://schemas.openxmlformats.org/officeDocument/2006/relationships/slide" Target="slides/slide587.xml"/><Relationship Id="rId796" Type="http://schemas.openxmlformats.org/officeDocument/2006/relationships/slide" Target="slides/slide794.xml"/><Relationship Id="rId351" Type="http://schemas.openxmlformats.org/officeDocument/2006/relationships/slide" Target="slides/slide349.xml"/><Relationship Id="rId449" Type="http://schemas.openxmlformats.org/officeDocument/2006/relationships/slide" Target="slides/slide447.xml"/><Relationship Id="rId656" Type="http://schemas.openxmlformats.org/officeDocument/2006/relationships/slide" Target="slides/slide654.xml"/><Relationship Id="rId863" Type="http://schemas.openxmlformats.org/officeDocument/2006/relationships/slide" Target="slides/slide861.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698" Type="http://schemas.openxmlformats.org/officeDocument/2006/relationships/slide" Target="slides/slide696.xml"/><Relationship Id="rId919" Type="http://schemas.openxmlformats.org/officeDocument/2006/relationships/theme" Target="theme/theme1.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723" Type="http://schemas.openxmlformats.org/officeDocument/2006/relationships/slide" Target="slides/slide721.xml"/><Relationship Id="rId765" Type="http://schemas.openxmlformats.org/officeDocument/2006/relationships/slide" Target="slides/slide763.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slide" Target="slides/slide623.xml"/><Relationship Id="rId832" Type="http://schemas.openxmlformats.org/officeDocument/2006/relationships/slide" Target="slides/slide830.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667" Type="http://schemas.openxmlformats.org/officeDocument/2006/relationships/slide" Target="slides/slide665.xml"/><Relationship Id="rId874" Type="http://schemas.openxmlformats.org/officeDocument/2006/relationships/slide" Target="slides/slide87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34" Type="http://schemas.openxmlformats.org/officeDocument/2006/relationships/slide" Target="slides/slide732.xml"/><Relationship Id="rId776" Type="http://schemas.openxmlformats.org/officeDocument/2006/relationships/slide" Target="slides/slide774.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636" Type="http://schemas.openxmlformats.org/officeDocument/2006/relationships/slide" Target="slides/slide634.xml"/><Relationship Id="rId801" Type="http://schemas.openxmlformats.org/officeDocument/2006/relationships/slide" Target="slides/slide799.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678" Type="http://schemas.openxmlformats.org/officeDocument/2006/relationships/slide" Target="slides/slide676.xml"/><Relationship Id="rId843" Type="http://schemas.openxmlformats.org/officeDocument/2006/relationships/slide" Target="slides/slide841.xml"/><Relationship Id="rId885" Type="http://schemas.openxmlformats.org/officeDocument/2006/relationships/slide" Target="slides/slide883.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slide" Target="slides/slide536.xml"/><Relationship Id="rId703" Type="http://schemas.openxmlformats.org/officeDocument/2006/relationships/slide" Target="slides/slide701.xml"/><Relationship Id="rId745" Type="http://schemas.openxmlformats.org/officeDocument/2006/relationships/slide" Target="slides/slide743.xml"/><Relationship Id="rId910" Type="http://schemas.openxmlformats.org/officeDocument/2006/relationships/slide" Target="slides/slide90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591" Type="http://schemas.openxmlformats.org/officeDocument/2006/relationships/slide" Target="slides/slide589.xml"/><Relationship Id="rId605" Type="http://schemas.openxmlformats.org/officeDocument/2006/relationships/slide" Target="slides/slide603.xml"/><Relationship Id="rId787" Type="http://schemas.openxmlformats.org/officeDocument/2006/relationships/slide" Target="slides/slide785.xml"/><Relationship Id="rId812" Type="http://schemas.openxmlformats.org/officeDocument/2006/relationships/slide" Target="slides/slide810.xml"/><Relationship Id="rId202" Type="http://schemas.openxmlformats.org/officeDocument/2006/relationships/slide" Target="slides/slide200.xml"/><Relationship Id="rId244" Type="http://schemas.openxmlformats.org/officeDocument/2006/relationships/slide" Target="slides/slide242.xml"/><Relationship Id="rId647" Type="http://schemas.openxmlformats.org/officeDocument/2006/relationships/slide" Target="slides/slide645.xml"/><Relationship Id="rId689" Type="http://schemas.openxmlformats.org/officeDocument/2006/relationships/slide" Target="slides/slide687.xml"/><Relationship Id="rId854" Type="http://schemas.openxmlformats.org/officeDocument/2006/relationships/slide" Target="slides/slide852.xml"/><Relationship Id="rId896" Type="http://schemas.openxmlformats.org/officeDocument/2006/relationships/slide" Target="slides/slide894.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slide" Target="slides/slide547.xml"/><Relationship Id="rId714" Type="http://schemas.openxmlformats.org/officeDocument/2006/relationships/slide" Target="slides/slide712.xml"/><Relationship Id="rId756" Type="http://schemas.openxmlformats.org/officeDocument/2006/relationships/slide" Target="slides/slide754.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798" Type="http://schemas.openxmlformats.org/officeDocument/2006/relationships/slide" Target="slides/slide796.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616" Type="http://schemas.openxmlformats.org/officeDocument/2006/relationships/slide" Target="slides/slide614.xml"/><Relationship Id="rId658" Type="http://schemas.openxmlformats.org/officeDocument/2006/relationships/slide" Target="slides/slide656.xml"/><Relationship Id="rId823" Type="http://schemas.openxmlformats.org/officeDocument/2006/relationships/slide" Target="slides/slide821.xml"/><Relationship Id="rId865" Type="http://schemas.openxmlformats.org/officeDocument/2006/relationships/slide" Target="slides/slide863.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725" Type="http://schemas.openxmlformats.org/officeDocument/2006/relationships/slide" Target="slides/slide723.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767" Type="http://schemas.openxmlformats.org/officeDocument/2006/relationships/slide" Target="slides/slide765.xml"/><Relationship Id="rId61" Type="http://schemas.openxmlformats.org/officeDocument/2006/relationships/slide" Target="slides/slide59.xml"/><Relationship Id="rId199" Type="http://schemas.openxmlformats.org/officeDocument/2006/relationships/slide" Target="slides/slide197.xml"/><Relationship Id="rId571" Type="http://schemas.openxmlformats.org/officeDocument/2006/relationships/slide" Target="slides/slide569.xml"/><Relationship Id="rId627" Type="http://schemas.openxmlformats.org/officeDocument/2006/relationships/slide" Target="slides/slide625.xml"/><Relationship Id="rId669" Type="http://schemas.openxmlformats.org/officeDocument/2006/relationships/slide" Target="slides/slide667.xml"/><Relationship Id="rId834" Type="http://schemas.openxmlformats.org/officeDocument/2006/relationships/slide" Target="slides/slide832.xml"/><Relationship Id="rId876" Type="http://schemas.openxmlformats.org/officeDocument/2006/relationships/slide" Target="slides/slide874.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slide" Target="slides/slide527.xml"/><Relationship Id="rId680" Type="http://schemas.openxmlformats.org/officeDocument/2006/relationships/slide" Target="slides/slide678.xml"/><Relationship Id="rId736" Type="http://schemas.openxmlformats.org/officeDocument/2006/relationships/slide" Target="slides/slide734.xml"/><Relationship Id="rId901" Type="http://schemas.openxmlformats.org/officeDocument/2006/relationships/slide" Target="slides/slide899.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slide" Target="slides/slide538.xml"/><Relationship Id="rId778" Type="http://schemas.openxmlformats.org/officeDocument/2006/relationships/slide" Target="slides/slide776.xml"/><Relationship Id="rId72" Type="http://schemas.openxmlformats.org/officeDocument/2006/relationships/slide" Target="slides/slide70.xml"/><Relationship Id="rId375" Type="http://schemas.openxmlformats.org/officeDocument/2006/relationships/slide" Target="slides/slide373.xml"/><Relationship Id="rId582" Type="http://schemas.openxmlformats.org/officeDocument/2006/relationships/slide" Target="slides/slide580.xml"/><Relationship Id="rId638" Type="http://schemas.openxmlformats.org/officeDocument/2006/relationships/slide" Target="slides/slide636.xml"/><Relationship Id="rId803" Type="http://schemas.openxmlformats.org/officeDocument/2006/relationships/slide" Target="slides/slide801.xml"/><Relationship Id="rId845" Type="http://schemas.openxmlformats.org/officeDocument/2006/relationships/slide" Target="slides/slide843.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705" Type="http://schemas.openxmlformats.org/officeDocument/2006/relationships/slide" Target="slides/slide703.xml"/><Relationship Id="rId887" Type="http://schemas.openxmlformats.org/officeDocument/2006/relationships/slide" Target="slides/slide885.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691" Type="http://schemas.openxmlformats.org/officeDocument/2006/relationships/slide" Target="slides/slide689.xml"/><Relationship Id="rId747" Type="http://schemas.openxmlformats.org/officeDocument/2006/relationships/slide" Target="slides/slide745.xml"/><Relationship Id="rId789" Type="http://schemas.openxmlformats.org/officeDocument/2006/relationships/slide" Target="slides/slide787.xml"/><Relationship Id="rId912" Type="http://schemas.openxmlformats.org/officeDocument/2006/relationships/slide" Target="slides/slide910.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slide" Target="slides/slide549.xml"/><Relationship Id="rId593" Type="http://schemas.openxmlformats.org/officeDocument/2006/relationships/slide" Target="slides/slide591.xml"/><Relationship Id="rId607" Type="http://schemas.openxmlformats.org/officeDocument/2006/relationships/slide" Target="slides/slide605.xml"/><Relationship Id="rId649" Type="http://schemas.openxmlformats.org/officeDocument/2006/relationships/slide" Target="slides/slide647.xml"/><Relationship Id="rId814" Type="http://schemas.openxmlformats.org/officeDocument/2006/relationships/slide" Target="slides/slide812.xml"/><Relationship Id="rId856" Type="http://schemas.openxmlformats.org/officeDocument/2006/relationships/slide" Target="slides/slide854.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660" Type="http://schemas.openxmlformats.org/officeDocument/2006/relationships/slide" Target="slides/slide658.xml"/><Relationship Id="rId898" Type="http://schemas.openxmlformats.org/officeDocument/2006/relationships/slide" Target="slides/slide896.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716" Type="http://schemas.openxmlformats.org/officeDocument/2006/relationships/slide" Target="slides/slide714.xml"/><Relationship Id="rId758" Type="http://schemas.openxmlformats.org/officeDocument/2006/relationships/slide" Target="slides/slide756.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562" Type="http://schemas.openxmlformats.org/officeDocument/2006/relationships/slide" Target="slides/slide560.xml"/><Relationship Id="rId618" Type="http://schemas.openxmlformats.org/officeDocument/2006/relationships/slide" Target="slides/slide616.xml"/><Relationship Id="rId825" Type="http://schemas.openxmlformats.org/officeDocument/2006/relationships/slide" Target="slides/slide823.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867" Type="http://schemas.openxmlformats.org/officeDocument/2006/relationships/slide" Target="slides/slide865.xml"/><Relationship Id="rId299" Type="http://schemas.openxmlformats.org/officeDocument/2006/relationships/slide" Target="slides/slide297.xml"/><Relationship Id="rId727" Type="http://schemas.openxmlformats.org/officeDocument/2006/relationships/slide" Target="slides/slide725.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780" Type="http://schemas.openxmlformats.org/officeDocument/2006/relationships/slide" Target="slides/slide778.xml"/><Relationship Id="rId226" Type="http://schemas.openxmlformats.org/officeDocument/2006/relationships/slide" Target="slides/slide224.xml"/><Relationship Id="rId433" Type="http://schemas.openxmlformats.org/officeDocument/2006/relationships/slide" Target="slides/slide431.xml"/><Relationship Id="rId878" Type="http://schemas.openxmlformats.org/officeDocument/2006/relationships/slide" Target="slides/slide876.xml"/><Relationship Id="rId640" Type="http://schemas.openxmlformats.org/officeDocument/2006/relationships/slide" Target="slides/slide638.xml"/><Relationship Id="rId738" Type="http://schemas.openxmlformats.org/officeDocument/2006/relationships/slide" Target="slides/slide736.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84" Type="http://schemas.openxmlformats.org/officeDocument/2006/relationships/slide" Target="slides/slide582.xml"/><Relationship Id="rId805" Type="http://schemas.openxmlformats.org/officeDocument/2006/relationships/slide" Target="slides/slide803.xml"/><Relationship Id="rId5" Type="http://schemas.openxmlformats.org/officeDocument/2006/relationships/slide" Target="slides/slide3.xml"/><Relationship Id="rId237" Type="http://schemas.openxmlformats.org/officeDocument/2006/relationships/slide" Target="slides/slide235.xml"/><Relationship Id="rId791" Type="http://schemas.openxmlformats.org/officeDocument/2006/relationships/slide" Target="slides/slide789.xml"/><Relationship Id="rId889" Type="http://schemas.openxmlformats.org/officeDocument/2006/relationships/slide" Target="slides/slide887.xml"/><Relationship Id="rId444" Type="http://schemas.openxmlformats.org/officeDocument/2006/relationships/slide" Target="slides/slide442.xml"/><Relationship Id="rId651" Type="http://schemas.openxmlformats.org/officeDocument/2006/relationships/slide" Target="slides/slide649.xml"/><Relationship Id="rId749" Type="http://schemas.openxmlformats.org/officeDocument/2006/relationships/slide" Target="slides/slide747.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595" Type="http://schemas.openxmlformats.org/officeDocument/2006/relationships/slide" Target="slides/slide593.xml"/><Relationship Id="rId816" Type="http://schemas.openxmlformats.org/officeDocument/2006/relationships/slide" Target="slides/slide814.xml"/><Relationship Id="rId248" Type="http://schemas.openxmlformats.org/officeDocument/2006/relationships/slide" Target="slides/slide246.xml"/><Relationship Id="rId455" Type="http://schemas.openxmlformats.org/officeDocument/2006/relationships/slide" Target="slides/slide453.xml"/><Relationship Id="rId662" Type="http://schemas.openxmlformats.org/officeDocument/2006/relationships/slide" Target="slides/slide660.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 Type="http://schemas.openxmlformats.org/officeDocument/2006/relationships/slide" Target="slides/slide94.xml"/><Relationship Id="rId161" Type="http://schemas.openxmlformats.org/officeDocument/2006/relationships/slide" Target="slides/slide159.xml"/><Relationship Id="rId399" Type="http://schemas.openxmlformats.org/officeDocument/2006/relationships/slide" Target="slides/slide397.xml"/><Relationship Id="rId827" Type="http://schemas.openxmlformats.org/officeDocument/2006/relationships/slide" Target="slides/slide825.xml"/><Relationship Id="rId259" Type="http://schemas.openxmlformats.org/officeDocument/2006/relationships/slide" Target="slides/slide257.xml"/><Relationship Id="rId466" Type="http://schemas.openxmlformats.org/officeDocument/2006/relationships/slide" Target="slides/slide464.xml"/><Relationship Id="rId673" Type="http://schemas.openxmlformats.org/officeDocument/2006/relationships/slide" Target="slides/slide671.xml"/><Relationship Id="rId880" Type="http://schemas.openxmlformats.org/officeDocument/2006/relationships/slide" Target="slides/slide878.xml"/><Relationship Id="rId23" Type="http://schemas.openxmlformats.org/officeDocument/2006/relationships/slide" Target="slides/slide21.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740" Type="http://schemas.openxmlformats.org/officeDocument/2006/relationships/slide" Target="slides/slide738.xml"/><Relationship Id="rId838" Type="http://schemas.openxmlformats.org/officeDocument/2006/relationships/slide" Target="slides/slide836.xml"/><Relationship Id="rId172" Type="http://schemas.openxmlformats.org/officeDocument/2006/relationships/slide" Target="slides/slide170.xml"/><Relationship Id="rId477" Type="http://schemas.openxmlformats.org/officeDocument/2006/relationships/slide" Target="slides/slide475.xml"/><Relationship Id="rId600" Type="http://schemas.openxmlformats.org/officeDocument/2006/relationships/slide" Target="slides/slide598.xml"/><Relationship Id="rId684" Type="http://schemas.openxmlformats.org/officeDocument/2006/relationships/slide" Target="slides/slide682.xml"/><Relationship Id="rId337" Type="http://schemas.openxmlformats.org/officeDocument/2006/relationships/slide" Target="slides/slide335.xml"/><Relationship Id="rId891" Type="http://schemas.openxmlformats.org/officeDocument/2006/relationships/slide" Target="slides/slide889.xml"/><Relationship Id="rId905" Type="http://schemas.openxmlformats.org/officeDocument/2006/relationships/slide" Target="slides/slide903.xml"/><Relationship Id="rId34" Type="http://schemas.openxmlformats.org/officeDocument/2006/relationships/slide" Target="slides/slide32.xml"/><Relationship Id="rId544" Type="http://schemas.openxmlformats.org/officeDocument/2006/relationships/slide" Target="slides/slide542.xml"/><Relationship Id="rId751" Type="http://schemas.openxmlformats.org/officeDocument/2006/relationships/slide" Target="slides/slide749.xml"/><Relationship Id="rId849" Type="http://schemas.openxmlformats.org/officeDocument/2006/relationships/slide" Target="slides/slide847.xml"/><Relationship Id="rId183" Type="http://schemas.openxmlformats.org/officeDocument/2006/relationships/slide" Target="slides/slide181.xml"/><Relationship Id="rId390" Type="http://schemas.openxmlformats.org/officeDocument/2006/relationships/slide" Target="slides/slide388.xml"/><Relationship Id="rId404" Type="http://schemas.openxmlformats.org/officeDocument/2006/relationships/slide" Target="slides/slide402.xml"/><Relationship Id="rId611" Type="http://schemas.openxmlformats.org/officeDocument/2006/relationships/slide" Target="slides/slide609.xml"/><Relationship Id="rId250" Type="http://schemas.openxmlformats.org/officeDocument/2006/relationships/slide" Target="slides/slide248.xml"/><Relationship Id="rId488" Type="http://schemas.openxmlformats.org/officeDocument/2006/relationships/slide" Target="slides/slide486.xml"/><Relationship Id="rId695" Type="http://schemas.openxmlformats.org/officeDocument/2006/relationships/slide" Target="slides/slide693.xml"/><Relationship Id="rId709" Type="http://schemas.openxmlformats.org/officeDocument/2006/relationships/slide" Target="slides/slide707.xml"/><Relationship Id="rId916" Type="http://schemas.openxmlformats.org/officeDocument/2006/relationships/notesMaster" Target="notesMasters/notesMaster1.xml"/><Relationship Id="rId45" Type="http://schemas.openxmlformats.org/officeDocument/2006/relationships/slide" Target="slides/slide43.xml"/><Relationship Id="rId110" Type="http://schemas.openxmlformats.org/officeDocument/2006/relationships/slide" Target="slides/slide108.xml"/><Relationship Id="rId348" Type="http://schemas.openxmlformats.org/officeDocument/2006/relationships/slide" Target="slides/slide346.xml"/><Relationship Id="rId555" Type="http://schemas.openxmlformats.org/officeDocument/2006/relationships/slide" Target="slides/slide553.xml"/><Relationship Id="rId762" Type="http://schemas.openxmlformats.org/officeDocument/2006/relationships/slide" Target="slides/slide76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slide" Target="slides/slide620.xml"/><Relationship Id="rId261" Type="http://schemas.openxmlformats.org/officeDocument/2006/relationships/slide" Target="slides/slide259.xml"/><Relationship Id="rId499" Type="http://schemas.openxmlformats.org/officeDocument/2006/relationships/slide" Target="slides/slide497.xml"/><Relationship Id="rId56" Type="http://schemas.openxmlformats.org/officeDocument/2006/relationships/slide" Target="slides/slide54.xml"/><Relationship Id="rId359" Type="http://schemas.openxmlformats.org/officeDocument/2006/relationships/slide" Target="slides/slide357.xml"/><Relationship Id="rId566" Type="http://schemas.openxmlformats.org/officeDocument/2006/relationships/slide" Target="slides/slide564.xml"/><Relationship Id="rId773" Type="http://schemas.openxmlformats.org/officeDocument/2006/relationships/slide" Target="slides/slide771.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33" Type="http://schemas.openxmlformats.org/officeDocument/2006/relationships/slide" Target="slides/slide631.xml"/><Relationship Id="rId840" Type="http://schemas.openxmlformats.org/officeDocument/2006/relationships/slide" Target="slides/slide838.xml"/><Relationship Id="rId67" Type="http://schemas.openxmlformats.org/officeDocument/2006/relationships/slide" Target="slides/slide65.xml"/><Relationship Id="rId272" Type="http://schemas.openxmlformats.org/officeDocument/2006/relationships/slide" Target="slides/slide270.xml"/><Relationship Id="rId577" Type="http://schemas.openxmlformats.org/officeDocument/2006/relationships/slide" Target="slides/slide575.xml"/><Relationship Id="rId700" Type="http://schemas.openxmlformats.org/officeDocument/2006/relationships/slide" Target="slides/slide698.xml"/><Relationship Id="rId132" Type="http://schemas.openxmlformats.org/officeDocument/2006/relationships/slide" Target="slides/slide130.xml"/><Relationship Id="rId784" Type="http://schemas.openxmlformats.org/officeDocument/2006/relationships/slide" Target="slides/slide782.xml"/><Relationship Id="rId437" Type="http://schemas.openxmlformats.org/officeDocument/2006/relationships/slide" Target="slides/slide435.xml"/><Relationship Id="rId644" Type="http://schemas.openxmlformats.org/officeDocument/2006/relationships/slide" Target="slides/slide642.xml"/><Relationship Id="rId851" Type="http://schemas.openxmlformats.org/officeDocument/2006/relationships/slide" Target="slides/slide849.xml"/><Relationship Id="rId283" Type="http://schemas.openxmlformats.org/officeDocument/2006/relationships/slide" Target="slides/slide281.xml"/><Relationship Id="rId490" Type="http://schemas.openxmlformats.org/officeDocument/2006/relationships/slide" Target="slides/slide488.xml"/><Relationship Id="rId504" Type="http://schemas.openxmlformats.org/officeDocument/2006/relationships/slide" Target="slides/slide502.xml"/><Relationship Id="rId711" Type="http://schemas.openxmlformats.org/officeDocument/2006/relationships/slide" Target="slides/slide709.xml"/><Relationship Id="rId78" Type="http://schemas.openxmlformats.org/officeDocument/2006/relationships/slide" Target="slides/slide76.xml"/><Relationship Id="rId143" Type="http://schemas.openxmlformats.org/officeDocument/2006/relationships/slide" Target="slides/slide141.xml"/><Relationship Id="rId350" Type="http://schemas.openxmlformats.org/officeDocument/2006/relationships/slide" Target="slides/slide348.xml"/><Relationship Id="rId588" Type="http://schemas.openxmlformats.org/officeDocument/2006/relationships/slide" Target="slides/slide586.xml"/><Relationship Id="rId795" Type="http://schemas.openxmlformats.org/officeDocument/2006/relationships/slide" Target="slides/slide793.xml"/><Relationship Id="rId809" Type="http://schemas.openxmlformats.org/officeDocument/2006/relationships/slide" Target="slides/slide807.xml"/><Relationship Id="rId9" Type="http://schemas.openxmlformats.org/officeDocument/2006/relationships/slide" Target="slides/slide7.xml"/><Relationship Id="rId210" Type="http://schemas.openxmlformats.org/officeDocument/2006/relationships/slide" Target="slides/slide208.xml"/><Relationship Id="rId448" Type="http://schemas.openxmlformats.org/officeDocument/2006/relationships/slide" Target="slides/slide446.xml"/><Relationship Id="rId655" Type="http://schemas.openxmlformats.org/officeDocument/2006/relationships/slide" Target="slides/slide653.xml"/><Relationship Id="rId862" Type="http://schemas.openxmlformats.org/officeDocument/2006/relationships/slide" Target="slides/slide86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722" Type="http://schemas.openxmlformats.org/officeDocument/2006/relationships/slide" Target="slides/slide720.xml"/><Relationship Id="rId89" Type="http://schemas.openxmlformats.org/officeDocument/2006/relationships/slide" Target="slides/slide87.xml"/><Relationship Id="rId154" Type="http://schemas.openxmlformats.org/officeDocument/2006/relationships/slide" Target="slides/slide152.xml"/><Relationship Id="rId361" Type="http://schemas.openxmlformats.org/officeDocument/2006/relationships/slide" Target="slides/slide359.xml"/><Relationship Id="rId599" Type="http://schemas.openxmlformats.org/officeDocument/2006/relationships/slide" Target="slides/slide597.xml"/><Relationship Id="rId459" Type="http://schemas.openxmlformats.org/officeDocument/2006/relationships/slide" Target="slides/slide457.xml"/><Relationship Id="rId666" Type="http://schemas.openxmlformats.org/officeDocument/2006/relationships/slide" Target="slides/slide664.xml"/><Relationship Id="rId873" Type="http://schemas.openxmlformats.org/officeDocument/2006/relationships/slide" Target="slides/slide871.xml"/><Relationship Id="rId16" Type="http://schemas.openxmlformats.org/officeDocument/2006/relationships/slide" Target="slides/slide14.xml"/><Relationship Id="rId221" Type="http://schemas.openxmlformats.org/officeDocument/2006/relationships/slide" Target="slides/slide219.xml"/><Relationship Id="rId319" Type="http://schemas.openxmlformats.org/officeDocument/2006/relationships/slide" Target="slides/slide317.xml"/><Relationship Id="rId526" Type="http://schemas.openxmlformats.org/officeDocument/2006/relationships/slide" Target="slides/slide524.xml"/><Relationship Id="rId733" Type="http://schemas.openxmlformats.org/officeDocument/2006/relationships/slide" Target="slides/slide731.xml"/><Relationship Id="rId165" Type="http://schemas.openxmlformats.org/officeDocument/2006/relationships/slide" Target="slides/slide163.xml"/><Relationship Id="rId372" Type="http://schemas.openxmlformats.org/officeDocument/2006/relationships/slide" Target="slides/slide370.xml"/><Relationship Id="rId677" Type="http://schemas.openxmlformats.org/officeDocument/2006/relationships/slide" Target="slides/slide675.xml"/><Relationship Id="rId800" Type="http://schemas.openxmlformats.org/officeDocument/2006/relationships/slide" Target="slides/slide798.xml"/><Relationship Id="rId232" Type="http://schemas.openxmlformats.org/officeDocument/2006/relationships/slide" Target="slides/slide230.xml"/><Relationship Id="rId884" Type="http://schemas.openxmlformats.org/officeDocument/2006/relationships/slide" Target="slides/slide882.xml"/><Relationship Id="rId27" Type="http://schemas.openxmlformats.org/officeDocument/2006/relationships/slide" Target="slides/slide25.xml"/><Relationship Id="rId537" Type="http://schemas.openxmlformats.org/officeDocument/2006/relationships/slide" Target="slides/slide535.xml"/><Relationship Id="rId744" Type="http://schemas.openxmlformats.org/officeDocument/2006/relationships/slide" Target="slides/slide742.xml"/><Relationship Id="rId80" Type="http://schemas.openxmlformats.org/officeDocument/2006/relationships/slide" Target="slides/slide78.xml"/><Relationship Id="rId176" Type="http://schemas.openxmlformats.org/officeDocument/2006/relationships/slide" Target="slides/slide174.xml"/><Relationship Id="rId383" Type="http://schemas.openxmlformats.org/officeDocument/2006/relationships/slide" Target="slides/slide381.xml"/><Relationship Id="rId590" Type="http://schemas.openxmlformats.org/officeDocument/2006/relationships/slide" Target="slides/slide588.xml"/><Relationship Id="rId604" Type="http://schemas.openxmlformats.org/officeDocument/2006/relationships/slide" Target="slides/slide602.xml"/><Relationship Id="rId811" Type="http://schemas.openxmlformats.org/officeDocument/2006/relationships/slide" Target="slides/slide809.xml"/><Relationship Id="rId243" Type="http://schemas.openxmlformats.org/officeDocument/2006/relationships/slide" Target="slides/slide241.xml"/><Relationship Id="rId450" Type="http://schemas.openxmlformats.org/officeDocument/2006/relationships/slide" Target="slides/slide448.xml"/><Relationship Id="rId688" Type="http://schemas.openxmlformats.org/officeDocument/2006/relationships/slide" Target="slides/slide686.xml"/><Relationship Id="rId895" Type="http://schemas.openxmlformats.org/officeDocument/2006/relationships/slide" Target="slides/slide893.xml"/><Relationship Id="rId909" Type="http://schemas.openxmlformats.org/officeDocument/2006/relationships/slide" Target="slides/slide907.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548" Type="http://schemas.openxmlformats.org/officeDocument/2006/relationships/slide" Target="slides/slide546.xml"/><Relationship Id="rId755" Type="http://schemas.openxmlformats.org/officeDocument/2006/relationships/slide" Target="slides/slide753.xml"/><Relationship Id="rId91" Type="http://schemas.openxmlformats.org/officeDocument/2006/relationships/slide" Target="slides/slide89.xml"/><Relationship Id="rId187" Type="http://schemas.openxmlformats.org/officeDocument/2006/relationships/slide" Target="slides/slide185.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822" Type="http://schemas.openxmlformats.org/officeDocument/2006/relationships/slide" Target="slides/slide820.xml"/><Relationship Id="rId254" Type="http://schemas.openxmlformats.org/officeDocument/2006/relationships/slide" Target="slides/slide252.xml"/><Relationship Id="rId699" Type="http://schemas.openxmlformats.org/officeDocument/2006/relationships/slide" Target="slides/slide697.xml"/><Relationship Id="rId49" Type="http://schemas.openxmlformats.org/officeDocument/2006/relationships/slide" Target="slides/slide47.xml"/><Relationship Id="rId114" Type="http://schemas.openxmlformats.org/officeDocument/2006/relationships/slide" Target="slides/slide112.xml"/><Relationship Id="rId461" Type="http://schemas.openxmlformats.org/officeDocument/2006/relationships/slide" Target="slides/slide459.xml"/><Relationship Id="rId559" Type="http://schemas.openxmlformats.org/officeDocument/2006/relationships/slide" Target="slides/slide557.xml"/><Relationship Id="rId766" Type="http://schemas.openxmlformats.org/officeDocument/2006/relationships/slide" Target="slides/slide764.xml"/><Relationship Id="rId198" Type="http://schemas.openxmlformats.org/officeDocument/2006/relationships/slide" Target="slides/slide196.xml"/><Relationship Id="rId321" Type="http://schemas.openxmlformats.org/officeDocument/2006/relationships/slide" Target="slides/slide319.xml"/><Relationship Id="rId419" Type="http://schemas.openxmlformats.org/officeDocument/2006/relationships/slide" Target="slides/slide417.xml"/><Relationship Id="rId626" Type="http://schemas.openxmlformats.org/officeDocument/2006/relationships/slide" Target="slides/slide624.xml"/><Relationship Id="rId833" Type="http://schemas.openxmlformats.org/officeDocument/2006/relationships/slide" Target="slides/slide831.xml"/><Relationship Id="rId265" Type="http://schemas.openxmlformats.org/officeDocument/2006/relationships/slide" Target="slides/slide263.xml"/><Relationship Id="rId472" Type="http://schemas.openxmlformats.org/officeDocument/2006/relationships/slide" Target="slides/slide470.xml"/><Relationship Id="rId900" Type="http://schemas.openxmlformats.org/officeDocument/2006/relationships/slide" Target="slides/slide898.xml"/><Relationship Id="rId125" Type="http://schemas.openxmlformats.org/officeDocument/2006/relationships/slide" Target="slides/slide123.xml"/><Relationship Id="rId332" Type="http://schemas.openxmlformats.org/officeDocument/2006/relationships/slide" Target="slides/slide330.xml"/><Relationship Id="rId777" Type="http://schemas.openxmlformats.org/officeDocument/2006/relationships/slide" Target="slides/slide775.xml"/><Relationship Id="rId637" Type="http://schemas.openxmlformats.org/officeDocument/2006/relationships/slide" Target="slides/slide635.xml"/><Relationship Id="rId844" Type="http://schemas.openxmlformats.org/officeDocument/2006/relationships/slide" Target="slides/slide842.xml"/><Relationship Id="rId276" Type="http://schemas.openxmlformats.org/officeDocument/2006/relationships/slide" Target="slides/slide274.xml"/><Relationship Id="rId483" Type="http://schemas.openxmlformats.org/officeDocument/2006/relationships/slide" Target="slides/slide481.xml"/><Relationship Id="rId690" Type="http://schemas.openxmlformats.org/officeDocument/2006/relationships/slide" Target="slides/slide688.xml"/><Relationship Id="rId704" Type="http://schemas.openxmlformats.org/officeDocument/2006/relationships/slide" Target="slides/slide702.xml"/><Relationship Id="rId911" Type="http://schemas.openxmlformats.org/officeDocument/2006/relationships/slide" Target="slides/slide909.xml"/><Relationship Id="rId40" Type="http://schemas.openxmlformats.org/officeDocument/2006/relationships/slide" Target="slides/slide38.xml"/><Relationship Id="rId136" Type="http://schemas.openxmlformats.org/officeDocument/2006/relationships/slide" Target="slides/slide134.xml"/><Relationship Id="rId343" Type="http://schemas.openxmlformats.org/officeDocument/2006/relationships/slide" Target="slides/slide341.xml"/><Relationship Id="rId550" Type="http://schemas.openxmlformats.org/officeDocument/2006/relationships/slide" Target="slides/slide548.xml"/><Relationship Id="rId788" Type="http://schemas.openxmlformats.org/officeDocument/2006/relationships/slide" Target="slides/slide786.xml"/><Relationship Id="rId203" Type="http://schemas.openxmlformats.org/officeDocument/2006/relationships/slide" Target="slides/slide201.xml"/><Relationship Id="rId648" Type="http://schemas.openxmlformats.org/officeDocument/2006/relationships/slide" Target="slides/slide646.xml"/><Relationship Id="rId855" Type="http://schemas.openxmlformats.org/officeDocument/2006/relationships/slide" Target="slides/slide853.xml"/><Relationship Id="rId287" Type="http://schemas.openxmlformats.org/officeDocument/2006/relationships/slide" Target="slides/slide285.xml"/><Relationship Id="rId410" Type="http://schemas.openxmlformats.org/officeDocument/2006/relationships/slide" Target="slides/slide408.xml"/><Relationship Id="rId494" Type="http://schemas.openxmlformats.org/officeDocument/2006/relationships/slide" Target="slides/slide492.xml"/><Relationship Id="rId508" Type="http://schemas.openxmlformats.org/officeDocument/2006/relationships/slide" Target="slides/slide506.xml"/><Relationship Id="rId715" Type="http://schemas.openxmlformats.org/officeDocument/2006/relationships/slide" Target="slides/slide713.xml"/><Relationship Id="rId147" Type="http://schemas.openxmlformats.org/officeDocument/2006/relationships/slide" Target="slides/slide145.xml"/><Relationship Id="rId354" Type="http://schemas.openxmlformats.org/officeDocument/2006/relationships/slide" Target="slides/slide352.xml"/><Relationship Id="rId799" Type="http://schemas.openxmlformats.org/officeDocument/2006/relationships/slide" Target="slides/slide797.xml"/><Relationship Id="rId51" Type="http://schemas.openxmlformats.org/officeDocument/2006/relationships/slide" Target="slides/slide49.xml"/><Relationship Id="rId561" Type="http://schemas.openxmlformats.org/officeDocument/2006/relationships/slide" Target="slides/slide559.xml"/><Relationship Id="rId659" Type="http://schemas.openxmlformats.org/officeDocument/2006/relationships/slide" Target="slides/slide657.xml"/><Relationship Id="rId866" Type="http://schemas.openxmlformats.org/officeDocument/2006/relationships/slide" Target="slides/slide864.xml"/><Relationship Id="rId214" Type="http://schemas.openxmlformats.org/officeDocument/2006/relationships/slide" Target="slides/slide212.xml"/><Relationship Id="rId298" Type="http://schemas.openxmlformats.org/officeDocument/2006/relationships/slide" Target="slides/slide296.xml"/><Relationship Id="rId421" Type="http://schemas.openxmlformats.org/officeDocument/2006/relationships/slide" Target="slides/slide419.xml"/><Relationship Id="rId519" Type="http://schemas.openxmlformats.org/officeDocument/2006/relationships/slide" Target="slides/slide517.xml"/><Relationship Id="rId158" Type="http://schemas.openxmlformats.org/officeDocument/2006/relationships/slide" Target="slides/slide156.xml"/><Relationship Id="rId726" Type="http://schemas.openxmlformats.org/officeDocument/2006/relationships/slide" Target="slides/slide724.xml"/><Relationship Id="rId62" Type="http://schemas.openxmlformats.org/officeDocument/2006/relationships/slide" Target="slides/slide60.xml"/><Relationship Id="rId365" Type="http://schemas.openxmlformats.org/officeDocument/2006/relationships/slide" Target="slides/slide363.xml"/><Relationship Id="rId572" Type="http://schemas.openxmlformats.org/officeDocument/2006/relationships/slide" Target="slides/slide570.xml"/><Relationship Id="rId225" Type="http://schemas.openxmlformats.org/officeDocument/2006/relationships/slide" Target="slides/slide223.xml"/><Relationship Id="rId432" Type="http://schemas.openxmlformats.org/officeDocument/2006/relationships/slide" Target="slides/slide430.xml"/><Relationship Id="rId877" Type="http://schemas.openxmlformats.org/officeDocument/2006/relationships/slide" Target="slides/slide875.xml"/><Relationship Id="rId737" Type="http://schemas.openxmlformats.org/officeDocument/2006/relationships/slide" Target="slides/slide735.xml"/><Relationship Id="rId73" Type="http://schemas.openxmlformats.org/officeDocument/2006/relationships/slide" Target="slides/slide71.xml"/><Relationship Id="rId169" Type="http://schemas.openxmlformats.org/officeDocument/2006/relationships/slide" Target="slides/slide167.xml"/><Relationship Id="rId376" Type="http://schemas.openxmlformats.org/officeDocument/2006/relationships/slide" Target="slides/slide374.xml"/><Relationship Id="rId583" Type="http://schemas.openxmlformats.org/officeDocument/2006/relationships/slide" Target="slides/slide581.xml"/><Relationship Id="rId790" Type="http://schemas.openxmlformats.org/officeDocument/2006/relationships/slide" Target="slides/slide788.xml"/><Relationship Id="rId804" Type="http://schemas.openxmlformats.org/officeDocument/2006/relationships/slide" Target="slides/slide802.xml"/><Relationship Id="rId4" Type="http://schemas.openxmlformats.org/officeDocument/2006/relationships/slide" Target="slides/slide2.xml"/><Relationship Id="rId236" Type="http://schemas.openxmlformats.org/officeDocument/2006/relationships/slide" Target="slides/slide234.xml"/><Relationship Id="rId443" Type="http://schemas.openxmlformats.org/officeDocument/2006/relationships/slide" Target="slides/slide441.xml"/><Relationship Id="rId650" Type="http://schemas.openxmlformats.org/officeDocument/2006/relationships/slide" Target="slides/slide648.xml"/><Relationship Id="rId888" Type="http://schemas.openxmlformats.org/officeDocument/2006/relationships/slide" Target="slides/slide886.xml"/><Relationship Id="rId303" Type="http://schemas.openxmlformats.org/officeDocument/2006/relationships/slide" Target="slides/slide301.xml"/><Relationship Id="rId748" Type="http://schemas.openxmlformats.org/officeDocument/2006/relationships/slide" Target="slides/slide746.xml"/><Relationship Id="rId84" Type="http://schemas.openxmlformats.org/officeDocument/2006/relationships/slide" Target="slides/slide82.xml"/><Relationship Id="rId387" Type="http://schemas.openxmlformats.org/officeDocument/2006/relationships/slide" Target="slides/slide385.xml"/><Relationship Id="rId510" Type="http://schemas.openxmlformats.org/officeDocument/2006/relationships/slide" Target="slides/slide508.xml"/><Relationship Id="rId594" Type="http://schemas.openxmlformats.org/officeDocument/2006/relationships/slide" Target="slides/slide592.xml"/><Relationship Id="rId608" Type="http://schemas.openxmlformats.org/officeDocument/2006/relationships/slide" Target="slides/slide606.xml"/><Relationship Id="rId815" Type="http://schemas.openxmlformats.org/officeDocument/2006/relationships/slide" Target="slides/slide813.xml"/><Relationship Id="rId247" Type="http://schemas.openxmlformats.org/officeDocument/2006/relationships/slide" Target="slides/slide245.xml"/><Relationship Id="rId899" Type="http://schemas.openxmlformats.org/officeDocument/2006/relationships/slide" Target="slides/slide897.xml"/><Relationship Id="rId107" Type="http://schemas.openxmlformats.org/officeDocument/2006/relationships/slide" Target="slides/slide105.xml"/><Relationship Id="rId454" Type="http://schemas.openxmlformats.org/officeDocument/2006/relationships/slide" Target="slides/slide452.xml"/><Relationship Id="rId661" Type="http://schemas.openxmlformats.org/officeDocument/2006/relationships/slide" Target="slides/slide659.xml"/><Relationship Id="rId759" Type="http://schemas.openxmlformats.org/officeDocument/2006/relationships/slide" Target="slides/slide757.xml"/><Relationship Id="rId11" Type="http://schemas.openxmlformats.org/officeDocument/2006/relationships/slide" Target="slides/slide9.xml"/><Relationship Id="rId314" Type="http://schemas.openxmlformats.org/officeDocument/2006/relationships/slide" Target="slides/slide312.xml"/><Relationship Id="rId398" Type="http://schemas.openxmlformats.org/officeDocument/2006/relationships/slide" Target="slides/slide396.xml"/><Relationship Id="rId521" Type="http://schemas.openxmlformats.org/officeDocument/2006/relationships/slide" Target="slides/slide519.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826" Type="http://schemas.openxmlformats.org/officeDocument/2006/relationships/slide" Target="slides/slide824.xml"/><Relationship Id="rId258" Type="http://schemas.openxmlformats.org/officeDocument/2006/relationships/slide" Target="slides/slide256.xml"/><Relationship Id="rId465" Type="http://schemas.openxmlformats.org/officeDocument/2006/relationships/slide" Target="slides/slide463.xml"/><Relationship Id="rId672" Type="http://schemas.openxmlformats.org/officeDocument/2006/relationships/slide" Target="slides/slide670.xml"/><Relationship Id="rId22" Type="http://schemas.openxmlformats.org/officeDocument/2006/relationships/slide" Target="slides/slide20.xml"/><Relationship Id="rId118" Type="http://schemas.openxmlformats.org/officeDocument/2006/relationships/slide" Target="slides/slide116.xml"/><Relationship Id="rId325" Type="http://schemas.openxmlformats.org/officeDocument/2006/relationships/slide" Target="slides/slide323.xml"/><Relationship Id="rId532" Type="http://schemas.openxmlformats.org/officeDocument/2006/relationships/slide" Target="slides/slide530.xml"/><Relationship Id="rId171" Type="http://schemas.openxmlformats.org/officeDocument/2006/relationships/slide" Target="slides/slide169.xml"/><Relationship Id="rId837" Type="http://schemas.openxmlformats.org/officeDocument/2006/relationships/slide" Target="slides/slide835.xml"/><Relationship Id="rId269" Type="http://schemas.openxmlformats.org/officeDocument/2006/relationships/slide" Target="slides/slide267.xml"/><Relationship Id="rId476" Type="http://schemas.openxmlformats.org/officeDocument/2006/relationships/slide" Target="slides/slide474.xml"/><Relationship Id="rId683" Type="http://schemas.openxmlformats.org/officeDocument/2006/relationships/slide" Target="slides/slide681.xml"/><Relationship Id="rId890" Type="http://schemas.openxmlformats.org/officeDocument/2006/relationships/slide" Target="slides/slide888.xml"/><Relationship Id="rId904" Type="http://schemas.openxmlformats.org/officeDocument/2006/relationships/slide" Target="slides/slide902.xml"/><Relationship Id="rId33" Type="http://schemas.openxmlformats.org/officeDocument/2006/relationships/slide" Target="slides/slide31.xml"/><Relationship Id="rId129" Type="http://schemas.openxmlformats.org/officeDocument/2006/relationships/slide" Target="slides/slide127.xml"/><Relationship Id="rId336" Type="http://schemas.openxmlformats.org/officeDocument/2006/relationships/slide" Target="slides/slide334.xml"/><Relationship Id="rId543" Type="http://schemas.openxmlformats.org/officeDocument/2006/relationships/slide" Target="slides/slide541.xml"/><Relationship Id="rId182" Type="http://schemas.openxmlformats.org/officeDocument/2006/relationships/slide" Target="slides/slide180.xml"/><Relationship Id="rId403" Type="http://schemas.openxmlformats.org/officeDocument/2006/relationships/slide" Target="slides/slide401.xml"/><Relationship Id="rId750" Type="http://schemas.openxmlformats.org/officeDocument/2006/relationships/slide" Target="slides/slide748.xml"/><Relationship Id="rId848" Type="http://schemas.openxmlformats.org/officeDocument/2006/relationships/slide" Target="slides/slide846.xml"/><Relationship Id="rId487" Type="http://schemas.openxmlformats.org/officeDocument/2006/relationships/slide" Target="slides/slide485.xml"/><Relationship Id="rId610" Type="http://schemas.openxmlformats.org/officeDocument/2006/relationships/slide" Target="slides/slide608.xml"/><Relationship Id="rId694" Type="http://schemas.openxmlformats.org/officeDocument/2006/relationships/slide" Target="slides/slide692.xml"/><Relationship Id="rId708" Type="http://schemas.openxmlformats.org/officeDocument/2006/relationships/slide" Target="slides/slide706.xml"/><Relationship Id="rId915" Type="http://schemas.openxmlformats.org/officeDocument/2006/relationships/slide" Target="slides/slide913.xml"/><Relationship Id="rId347" Type="http://schemas.openxmlformats.org/officeDocument/2006/relationships/slide" Target="slides/slide345.xml"/><Relationship Id="rId44" Type="http://schemas.openxmlformats.org/officeDocument/2006/relationships/slide" Target="slides/slide42.xml"/><Relationship Id="rId554" Type="http://schemas.openxmlformats.org/officeDocument/2006/relationships/slide" Target="slides/slide552.xml"/><Relationship Id="rId761" Type="http://schemas.openxmlformats.org/officeDocument/2006/relationships/slide" Target="slides/slide759.xml"/><Relationship Id="rId859" Type="http://schemas.openxmlformats.org/officeDocument/2006/relationships/slide" Target="slides/slide857.xml"/><Relationship Id="rId193" Type="http://schemas.openxmlformats.org/officeDocument/2006/relationships/slide" Target="slides/slide191.xml"/><Relationship Id="rId207" Type="http://schemas.openxmlformats.org/officeDocument/2006/relationships/slide" Target="slides/slide205.xml"/><Relationship Id="rId414" Type="http://schemas.openxmlformats.org/officeDocument/2006/relationships/slide" Target="slides/slide412.xml"/><Relationship Id="rId498" Type="http://schemas.openxmlformats.org/officeDocument/2006/relationships/slide" Target="slides/slide496.xml"/><Relationship Id="rId621" Type="http://schemas.openxmlformats.org/officeDocument/2006/relationships/slide" Target="slides/slide619.xml"/><Relationship Id="rId260" Type="http://schemas.openxmlformats.org/officeDocument/2006/relationships/slide" Target="slides/slide258.xml"/><Relationship Id="rId719" Type="http://schemas.openxmlformats.org/officeDocument/2006/relationships/slide" Target="slides/slide717.xml"/><Relationship Id="rId55" Type="http://schemas.openxmlformats.org/officeDocument/2006/relationships/slide" Target="slides/slide53.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772" Type="http://schemas.openxmlformats.org/officeDocument/2006/relationships/slide" Target="slides/slide770.xml"/><Relationship Id="rId218" Type="http://schemas.openxmlformats.org/officeDocument/2006/relationships/slide" Target="slides/slide216.xml"/><Relationship Id="rId425" Type="http://schemas.openxmlformats.org/officeDocument/2006/relationships/slide" Target="slides/slide423.xml"/><Relationship Id="rId632" Type="http://schemas.openxmlformats.org/officeDocument/2006/relationships/slide" Target="slides/slide630.xml"/><Relationship Id="rId271" Type="http://schemas.openxmlformats.org/officeDocument/2006/relationships/slide" Target="slides/slide269.xml"/><Relationship Id="rId66" Type="http://schemas.openxmlformats.org/officeDocument/2006/relationships/slide" Target="slides/slide64.xml"/><Relationship Id="rId131" Type="http://schemas.openxmlformats.org/officeDocument/2006/relationships/slide" Target="slides/slide129.xml"/><Relationship Id="rId369" Type="http://schemas.openxmlformats.org/officeDocument/2006/relationships/slide" Target="slides/slide367.xml"/><Relationship Id="rId576" Type="http://schemas.openxmlformats.org/officeDocument/2006/relationships/slide" Target="slides/slide574.xml"/><Relationship Id="rId783" Type="http://schemas.openxmlformats.org/officeDocument/2006/relationships/slide" Target="slides/slide781.xml"/><Relationship Id="rId229" Type="http://schemas.openxmlformats.org/officeDocument/2006/relationships/slide" Target="slides/slide227.xml"/><Relationship Id="rId436" Type="http://schemas.openxmlformats.org/officeDocument/2006/relationships/slide" Target="slides/slide434.xml"/><Relationship Id="rId643" Type="http://schemas.openxmlformats.org/officeDocument/2006/relationships/slide" Target="slides/slide641.xml"/><Relationship Id="rId850" Type="http://schemas.openxmlformats.org/officeDocument/2006/relationships/slide" Target="slides/slide848.xml"/><Relationship Id="rId77" Type="http://schemas.openxmlformats.org/officeDocument/2006/relationships/slide" Target="slides/slide75.xml"/><Relationship Id="rId282" Type="http://schemas.openxmlformats.org/officeDocument/2006/relationships/slide" Target="slides/slide280.xml"/><Relationship Id="rId503" Type="http://schemas.openxmlformats.org/officeDocument/2006/relationships/slide" Target="slides/slide501.xml"/><Relationship Id="rId587" Type="http://schemas.openxmlformats.org/officeDocument/2006/relationships/slide" Target="slides/slide585.xml"/><Relationship Id="rId710" Type="http://schemas.openxmlformats.org/officeDocument/2006/relationships/slide" Target="slides/slide708.xml"/><Relationship Id="rId808" Type="http://schemas.openxmlformats.org/officeDocument/2006/relationships/slide" Target="slides/slide806.xml"/><Relationship Id="rId8" Type="http://schemas.openxmlformats.org/officeDocument/2006/relationships/slide" Target="slides/slide6.xml"/><Relationship Id="rId142" Type="http://schemas.openxmlformats.org/officeDocument/2006/relationships/slide" Target="slides/slide140.xml"/><Relationship Id="rId447" Type="http://schemas.openxmlformats.org/officeDocument/2006/relationships/slide" Target="slides/slide445.xml"/><Relationship Id="rId794" Type="http://schemas.openxmlformats.org/officeDocument/2006/relationships/slide" Target="slides/slide792.xml"/><Relationship Id="rId654" Type="http://schemas.openxmlformats.org/officeDocument/2006/relationships/slide" Target="slides/slide652.xml"/><Relationship Id="rId861" Type="http://schemas.openxmlformats.org/officeDocument/2006/relationships/slide" Target="slides/slide859.xml"/><Relationship Id="rId293" Type="http://schemas.openxmlformats.org/officeDocument/2006/relationships/slide" Target="slides/slide291.xml"/><Relationship Id="rId307" Type="http://schemas.openxmlformats.org/officeDocument/2006/relationships/slide" Target="slides/slide305.xml"/><Relationship Id="rId514" Type="http://schemas.openxmlformats.org/officeDocument/2006/relationships/slide" Target="slides/slide512.xml"/><Relationship Id="rId721" Type="http://schemas.openxmlformats.org/officeDocument/2006/relationships/slide" Target="slides/slide719.xml"/><Relationship Id="rId88" Type="http://schemas.openxmlformats.org/officeDocument/2006/relationships/slide" Target="slides/slide86.xml"/><Relationship Id="rId153" Type="http://schemas.openxmlformats.org/officeDocument/2006/relationships/slide" Target="slides/slide151.xml"/><Relationship Id="rId360" Type="http://schemas.openxmlformats.org/officeDocument/2006/relationships/slide" Target="slides/slide358.xml"/><Relationship Id="rId598" Type="http://schemas.openxmlformats.org/officeDocument/2006/relationships/slide" Target="slides/slide596.xml"/><Relationship Id="rId819" Type="http://schemas.openxmlformats.org/officeDocument/2006/relationships/slide" Target="slides/slide817.xml"/><Relationship Id="rId220" Type="http://schemas.openxmlformats.org/officeDocument/2006/relationships/slide" Target="slides/slide218.xml"/><Relationship Id="rId458" Type="http://schemas.openxmlformats.org/officeDocument/2006/relationships/slide" Target="slides/slide456.xml"/><Relationship Id="rId665" Type="http://schemas.openxmlformats.org/officeDocument/2006/relationships/slide" Target="slides/slide663.xml"/><Relationship Id="rId872" Type="http://schemas.openxmlformats.org/officeDocument/2006/relationships/slide" Target="slides/slide870.xml"/><Relationship Id="rId15" Type="http://schemas.openxmlformats.org/officeDocument/2006/relationships/slide" Target="slides/slide13.xml"/><Relationship Id="rId318" Type="http://schemas.openxmlformats.org/officeDocument/2006/relationships/slide" Target="slides/slide316.xml"/><Relationship Id="rId525" Type="http://schemas.openxmlformats.org/officeDocument/2006/relationships/slide" Target="slides/slide523.xml"/><Relationship Id="rId732" Type="http://schemas.openxmlformats.org/officeDocument/2006/relationships/slide" Target="slides/slide730.xml"/><Relationship Id="rId99" Type="http://schemas.openxmlformats.org/officeDocument/2006/relationships/slide" Target="slides/slide97.xml"/><Relationship Id="rId164" Type="http://schemas.openxmlformats.org/officeDocument/2006/relationships/slide" Target="slides/slide162.xml"/><Relationship Id="rId371" Type="http://schemas.openxmlformats.org/officeDocument/2006/relationships/slide" Target="slides/slide369.xml"/><Relationship Id="rId469" Type="http://schemas.openxmlformats.org/officeDocument/2006/relationships/slide" Target="slides/slide467.xml"/><Relationship Id="rId676" Type="http://schemas.openxmlformats.org/officeDocument/2006/relationships/slide" Target="slides/slide674.xml"/><Relationship Id="rId883" Type="http://schemas.openxmlformats.org/officeDocument/2006/relationships/slide" Target="slides/slide881.xml"/><Relationship Id="rId26" Type="http://schemas.openxmlformats.org/officeDocument/2006/relationships/slide" Target="slides/slide24.xml"/><Relationship Id="rId231" Type="http://schemas.openxmlformats.org/officeDocument/2006/relationships/slide" Target="slides/slide229.xml"/><Relationship Id="rId329" Type="http://schemas.openxmlformats.org/officeDocument/2006/relationships/slide" Target="slides/slide327.xml"/><Relationship Id="rId536" Type="http://schemas.openxmlformats.org/officeDocument/2006/relationships/slide" Target="slides/slide534.xml"/><Relationship Id="rId175" Type="http://schemas.openxmlformats.org/officeDocument/2006/relationships/slide" Target="slides/slide173.xml"/><Relationship Id="rId743" Type="http://schemas.openxmlformats.org/officeDocument/2006/relationships/slide" Target="slides/slide741.xml"/><Relationship Id="rId382" Type="http://schemas.openxmlformats.org/officeDocument/2006/relationships/slide" Target="slides/slide380.xml"/><Relationship Id="rId603" Type="http://schemas.openxmlformats.org/officeDocument/2006/relationships/slide" Target="slides/slide601.xml"/><Relationship Id="rId687" Type="http://schemas.openxmlformats.org/officeDocument/2006/relationships/slide" Target="slides/slide685.xml"/><Relationship Id="rId810" Type="http://schemas.openxmlformats.org/officeDocument/2006/relationships/slide" Target="slides/slide808.xml"/><Relationship Id="rId908" Type="http://schemas.openxmlformats.org/officeDocument/2006/relationships/slide" Target="slides/slide906.xml"/><Relationship Id="rId242" Type="http://schemas.openxmlformats.org/officeDocument/2006/relationships/slide" Target="slides/slide240.xml"/><Relationship Id="rId894" Type="http://schemas.openxmlformats.org/officeDocument/2006/relationships/slide" Target="slides/slide892.xml"/><Relationship Id="rId37" Type="http://schemas.openxmlformats.org/officeDocument/2006/relationships/slide" Target="slides/slide35.xml"/><Relationship Id="rId102" Type="http://schemas.openxmlformats.org/officeDocument/2006/relationships/slide" Target="slides/slide100.xml"/><Relationship Id="rId547" Type="http://schemas.openxmlformats.org/officeDocument/2006/relationships/slide" Target="slides/slide545.xml"/><Relationship Id="rId754" Type="http://schemas.openxmlformats.org/officeDocument/2006/relationships/slide" Target="slides/slide752.xml"/><Relationship Id="rId90" Type="http://schemas.openxmlformats.org/officeDocument/2006/relationships/slide" Target="slides/slide88.xml"/><Relationship Id="rId186" Type="http://schemas.openxmlformats.org/officeDocument/2006/relationships/slide" Target="slides/slide184.xml"/><Relationship Id="rId393" Type="http://schemas.openxmlformats.org/officeDocument/2006/relationships/slide" Target="slides/slide391.xml"/><Relationship Id="rId407" Type="http://schemas.openxmlformats.org/officeDocument/2006/relationships/slide" Target="slides/slide405.xml"/><Relationship Id="rId614" Type="http://schemas.openxmlformats.org/officeDocument/2006/relationships/slide" Target="slides/slide612.xml"/><Relationship Id="rId821" Type="http://schemas.openxmlformats.org/officeDocument/2006/relationships/slide" Target="slides/slide81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22EE66-A432-4C11-A0AF-F0E79524D843}" type="doc">
      <dgm:prSet loTypeId="urn:microsoft.com/office/officeart/2005/8/layout/process2" loCatId="process" qsTypeId="urn:microsoft.com/office/officeart/2005/8/quickstyle/simple1" qsCatId="simple" csTypeId="urn:microsoft.com/office/officeart/2005/8/colors/accent1_2" csCatId="accent1" phldr="1"/>
      <dgm:spPr/>
    </dgm:pt>
    <dgm:pt modelId="{1C02B971-2849-4581-82C5-8EAF18E5F0B1}">
      <dgm:prSet phldrT="[Text]"/>
      <dgm:spPr/>
      <dgm:t>
        <a:bodyPr/>
        <a:lstStyle/>
        <a:p>
          <a:r>
            <a:rPr lang="en-US" dirty="0" smtClean="0"/>
            <a:t>Pollination</a:t>
          </a:r>
          <a:endParaRPr lang="en-US" dirty="0"/>
        </a:p>
      </dgm:t>
    </dgm:pt>
    <dgm:pt modelId="{238C5EF3-E7BB-48E2-966C-77A3B042BFE4}" type="parTrans" cxnId="{93F4711A-8EEB-4906-8F9B-2A92BA368D5A}">
      <dgm:prSet/>
      <dgm:spPr/>
      <dgm:t>
        <a:bodyPr/>
        <a:lstStyle/>
        <a:p>
          <a:endParaRPr lang="en-US"/>
        </a:p>
      </dgm:t>
    </dgm:pt>
    <dgm:pt modelId="{47B401AE-9C3D-4B81-9F7F-454A34CEC3B6}" type="sibTrans" cxnId="{93F4711A-8EEB-4906-8F9B-2A92BA368D5A}">
      <dgm:prSet/>
      <dgm:spPr/>
      <dgm:t>
        <a:bodyPr/>
        <a:lstStyle/>
        <a:p>
          <a:endParaRPr lang="en-US"/>
        </a:p>
      </dgm:t>
    </dgm:pt>
    <dgm:pt modelId="{2113C623-E90B-4BEF-9DAB-923509976026}">
      <dgm:prSet/>
      <dgm:spPr/>
      <dgm:t>
        <a:bodyPr/>
        <a:lstStyle/>
        <a:p>
          <a:r>
            <a:rPr lang="en-US" smtClean="0"/>
            <a:t>Growth of pollen tube</a:t>
          </a:r>
          <a:endParaRPr lang="en-US"/>
        </a:p>
      </dgm:t>
    </dgm:pt>
    <dgm:pt modelId="{BD215F09-C7EF-4888-8775-00F3C74EF942}" type="parTrans" cxnId="{81C4D27F-13B7-4EF9-BF44-F19AC0004A26}">
      <dgm:prSet/>
      <dgm:spPr/>
      <dgm:t>
        <a:bodyPr/>
        <a:lstStyle/>
        <a:p>
          <a:endParaRPr lang="en-US"/>
        </a:p>
      </dgm:t>
    </dgm:pt>
    <dgm:pt modelId="{41AF89D2-24C0-46E6-ADA5-E6B4F2784296}" type="sibTrans" cxnId="{81C4D27F-13B7-4EF9-BF44-F19AC0004A26}">
      <dgm:prSet/>
      <dgm:spPr/>
      <dgm:t>
        <a:bodyPr/>
        <a:lstStyle/>
        <a:p>
          <a:endParaRPr lang="en-US"/>
        </a:p>
      </dgm:t>
    </dgm:pt>
    <dgm:pt modelId="{1CBA01BB-1B2A-4BA7-970E-9469425A6FB4}">
      <dgm:prSet/>
      <dgm:spPr/>
      <dgm:t>
        <a:bodyPr/>
        <a:lstStyle/>
        <a:p>
          <a:r>
            <a:rPr lang="en-US" smtClean="0"/>
            <a:t>Pollen tube breaks</a:t>
          </a:r>
          <a:endParaRPr lang="en-US"/>
        </a:p>
      </dgm:t>
    </dgm:pt>
    <dgm:pt modelId="{7A9498C6-D11C-48C1-8356-9CFD21A135D8}" type="parTrans" cxnId="{A23C4D9E-7849-4B88-B55F-1114293A25D8}">
      <dgm:prSet/>
      <dgm:spPr/>
      <dgm:t>
        <a:bodyPr/>
        <a:lstStyle/>
        <a:p>
          <a:endParaRPr lang="en-US"/>
        </a:p>
      </dgm:t>
    </dgm:pt>
    <dgm:pt modelId="{5068BE4C-F775-4594-B6E2-EF5F0793959F}" type="sibTrans" cxnId="{A23C4D9E-7849-4B88-B55F-1114293A25D8}">
      <dgm:prSet/>
      <dgm:spPr/>
      <dgm:t>
        <a:bodyPr/>
        <a:lstStyle/>
        <a:p>
          <a:endParaRPr lang="en-US"/>
        </a:p>
      </dgm:t>
    </dgm:pt>
    <dgm:pt modelId="{D34ADA9A-DE5B-41CC-8789-7A04633BDBC3}">
      <dgm:prSet/>
      <dgm:spPr/>
      <dgm:t>
        <a:bodyPr/>
        <a:lstStyle/>
        <a:p>
          <a:r>
            <a:rPr lang="en-US" smtClean="0"/>
            <a:t>Fusion</a:t>
          </a:r>
          <a:endParaRPr lang="en-US"/>
        </a:p>
      </dgm:t>
    </dgm:pt>
    <dgm:pt modelId="{E0BA991B-4E36-4158-A9E6-F5103A598875}" type="parTrans" cxnId="{4935EA50-55A1-4405-B17A-E8F59F35E134}">
      <dgm:prSet/>
      <dgm:spPr/>
      <dgm:t>
        <a:bodyPr/>
        <a:lstStyle/>
        <a:p>
          <a:endParaRPr lang="en-US"/>
        </a:p>
      </dgm:t>
    </dgm:pt>
    <dgm:pt modelId="{46142D7F-9779-4124-AE6D-A9F89F953676}" type="sibTrans" cxnId="{4935EA50-55A1-4405-B17A-E8F59F35E134}">
      <dgm:prSet/>
      <dgm:spPr/>
      <dgm:t>
        <a:bodyPr/>
        <a:lstStyle/>
        <a:p>
          <a:endParaRPr lang="en-US"/>
        </a:p>
      </dgm:t>
    </dgm:pt>
    <dgm:pt modelId="{48D4B698-C31D-41EF-AD72-E9ECB228BFC5}" type="pres">
      <dgm:prSet presAssocID="{0522EE66-A432-4C11-A0AF-F0E79524D843}" presName="linearFlow" presStyleCnt="0">
        <dgm:presLayoutVars>
          <dgm:resizeHandles val="exact"/>
        </dgm:presLayoutVars>
      </dgm:prSet>
      <dgm:spPr/>
    </dgm:pt>
    <dgm:pt modelId="{42933EBB-B45B-4024-B6AB-C0FC9B209F49}" type="pres">
      <dgm:prSet presAssocID="{1C02B971-2849-4581-82C5-8EAF18E5F0B1}" presName="node" presStyleLbl="node1" presStyleIdx="0" presStyleCnt="4">
        <dgm:presLayoutVars>
          <dgm:bulletEnabled val="1"/>
        </dgm:presLayoutVars>
      </dgm:prSet>
      <dgm:spPr/>
      <dgm:t>
        <a:bodyPr/>
        <a:lstStyle/>
        <a:p>
          <a:endParaRPr lang="en-US"/>
        </a:p>
      </dgm:t>
    </dgm:pt>
    <dgm:pt modelId="{8C66A070-5328-42E4-9168-9E998D624576}" type="pres">
      <dgm:prSet presAssocID="{47B401AE-9C3D-4B81-9F7F-454A34CEC3B6}" presName="sibTrans" presStyleLbl="sibTrans2D1" presStyleIdx="0" presStyleCnt="3"/>
      <dgm:spPr/>
      <dgm:t>
        <a:bodyPr/>
        <a:lstStyle/>
        <a:p>
          <a:endParaRPr lang="en-US"/>
        </a:p>
      </dgm:t>
    </dgm:pt>
    <dgm:pt modelId="{7B10E2AB-4693-4E78-8FCC-5E2FA98E2E2A}" type="pres">
      <dgm:prSet presAssocID="{47B401AE-9C3D-4B81-9F7F-454A34CEC3B6}" presName="connectorText" presStyleLbl="sibTrans2D1" presStyleIdx="0" presStyleCnt="3"/>
      <dgm:spPr/>
      <dgm:t>
        <a:bodyPr/>
        <a:lstStyle/>
        <a:p>
          <a:endParaRPr lang="en-US"/>
        </a:p>
      </dgm:t>
    </dgm:pt>
    <dgm:pt modelId="{4AB6E5F0-908A-415C-9AAD-44F176FBEBD6}" type="pres">
      <dgm:prSet presAssocID="{2113C623-E90B-4BEF-9DAB-923509976026}" presName="node" presStyleLbl="node1" presStyleIdx="1" presStyleCnt="4">
        <dgm:presLayoutVars>
          <dgm:bulletEnabled val="1"/>
        </dgm:presLayoutVars>
      </dgm:prSet>
      <dgm:spPr/>
      <dgm:t>
        <a:bodyPr/>
        <a:lstStyle/>
        <a:p>
          <a:endParaRPr lang="en-US"/>
        </a:p>
      </dgm:t>
    </dgm:pt>
    <dgm:pt modelId="{74BF26A3-D7CB-4568-ABE8-D9CC877E7758}" type="pres">
      <dgm:prSet presAssocID="{41AF89D2-24C0-46E6-ADA5-E6B4F2784296}" presName="sibTrans" presStyleLbl="sibTrans2D1" presStyleIdx="1" presStyleCnt="3"/>
      <dgm:spPr/>
      <dgm:t>
        <a:bodyPr/>
        <a:lstStyle/>
        <a:p>
          <a:endParaRPr lang="en-US"/>
        </a:p>
      </dgm:t>
    </dgm:pt>
    <dgm:pt modelId="{73D5173E-91E5-4783-BABD-4786D93D0988}" type="pres">
      <dgm:prSet presAssocID="{41AF89D2-24C0-46E6-ADA5-E6B4F2784296}" presName="connectorText" presStyleLbl="sibTrans2D1" presStyleIdx="1" presStyleCnt="3"/>
      <dgm:spPr/>
      <dgm:t>
        <a:bodyPr/>
        <a:lstStyle/>
        <a:p>
          <a:endParaRPr lang="en-US"/>
        </a:p>
      </dgm:t>
    </dgm:pt>
    <dgm:pt modelId="{B3F18642-03AA-43D9-BF5E-771E1B4A03AF}" type="pres">
      <dgm:prSet presAssocID="{1CBA01BB-1B2A-4BA7-970E-9469425A6FB4}" presName="node" presStyleLbl="node1" presStyleIdx="2" presStyleCnt="4">
        <dgm:presLayoutVars>
          <dgm:bulletEnabled val="1"/>
        </dgm:presLayoutVars>
      </dgm:prSet>
      <dgm:spPr/>
      <dgm:t>
        <a:bodyPr/>
        <a:lstStyle/>
        <a:p>
          <a:endParaRPr lang="en-US"/>
        </a:p>
      </dgm:t>
    </dgm:pt>
    <dgm:pt modelId="{810D2AFC-C717-4F00-8A79-001780603B2F}" type="pres">
      <dgm:prSet presAssocID="{5068BE4C-F775-4594-B6E2-EF5F0793959F}" presName="sibTrans" presStyleLbl="sibTrans2D1" presStyleIdx="2" presStyleCnt="3"/>
      <dgm:spPr/>
      <dgm:t>
        <a:bodyPr/>
        <a:lstStyle/>
        <a:p>
          <a:endParaRPr lang="en-US"/>
        </a:p>
      </dgm:t>
    </dgm:pt>
    <dgm:pt modelId="{0AD1F451-ADC6-4999-A7D8-318D11A0A2F7}" type="pres">
      <dgm:prSet presAssocID="{5068BE4C-F775-4594-B6E2-EF5F0793959F}" presName="connectorText" presStyleLbl="sibTrans2D1" presStyleIdx="2" presStyleCnt="3"/>
      <dgm:spPr/>
      <dgm:t>
        <a:bodyPr/>
        <a:lstStyle/>
        <a:p>
          <a:endParaRPr lang="en-US"/>
        </a:p>
      </dgm:t>
    </dgm:pt>
    <dgm:pt modelId="{AA694C94-819B-4DE6-9E96-0E4D8FC46188}" type="pres">
      <dgm:prSet presAssocID="{D34ADA9A-DE5B-41CC-8789-7A04633BDBC3}" presName="node" presStyleLbl="node1" presStyleIdx="3" presStyleCnt="4">
        <dgm:presLayoutVars>
          <dgm:bulletEnabled val="1"/>
        </dgm:presLayoutVars>
      </dgm:prSet>
      <dgm:spPr/>
      <dgm:t>
        <a:bodyPr/>
        <a:lstStyle/>
        <a:p>
          <a:endParaRPr lang="en-US"/>
        </a:p>
      </dgm:t>
    </dgm:pt>
  </dgm:ptLst>
  <dgm:cxnLst>
    <dgm:cxn modelId="{37B4F228-DD66-42F5-A00C-B79A5ADF59FD}" type="presOf" srcId="{2113C623-E90B-4BEF-9DAB-923509976026}" destId="{4AB6E5F0-908A-415C-9AAD-44F176FBEBD6}" srcOrd="0" destOrd="0" presId="urn:microsoft.com/office/officeart/2005/8/layout/process2"/>
    <dgm:cxn modelId="{4935EA50-55A1-4405-B17A-E8F59F35E134}" srcId="{0522EE66-A432-4C11-A0AF-F0E79524D843}" destId="{D34ADA9A-DE5B-41CC-8789-7A04633BDBC3}" srcOrd="3" destOrd="0" parTransId="{E0BA991B-4E36-4158-A9E6-F5103A598875}" sibTransId="{46142D7F-9779-4124-AE6D-A9F89F953676}"/>
    <dgm:cxn modelId="{ED3CAACF-99E8-49EA-9881-8B28F7464479}" type="presOf" srcId="{5068BE4C-F775-4594-B6E2-EF5F0793959F}" destId="{810D2AFC-C717-4F00-8A79-001780603B2F}" srcOrd="0" destOrd="0" presId="urn:microsoft.com/office/officeart/2005/8/layout/process2"/>
    <dgm:cxn modelId="{81C4D27F-13B7-4EF9-BF44-F19AC0004A26}" srcId="{0522EE66-A432-4C11-A0AF-F0E79524D843}" destId="{2113C623-E90B-4BEF-9DAB-923509976026}" srcOrd="1" destOrd="0" parTransId="{BD215F09-C7EF-4888-8775-00F3C74EF942}" sibTransId="{41AF89D2-24C0-46E6-ADA5-E6B4F2784296}"/>
    <dgm:cxn modelId="{23D65DBD-50D3-410B-AFD2-DA81BCE8C26E}" type="presOf" srcId="{1CBA01BB-1B2A-4BA7-970E-9469425A6FB4}" destId="{B3F18642-03AA-43D9-BF5E-771E1B4A03AF}" srcOrd="0" destOrd="0" presId="urn:microsoft.com/office/officeart/2005/8/layout/process2"/>
    <dgm:cxn modelId="{4313E44F-118D-45DA-9F15-8E189BB58D9A}" type="presOf" srcId="{5068BE4C-F775-4594-B6E2-EF5F0793959F}" destId="{0AD1F451-ADC6-4999-A7D8-318D11A0A2F7}" srcOrd="1" destOrd="0" presId="urn:microsoft.com/office/officeart/2005/8/layout/process2"/>
    <dgm:cxn modelId="{A23C4D9E-7849-4B88-B55F-1114293A25D8}" srcId="{0522EE66-A432-4C11-A0AF-F0E79524D843}" destId="{1CBA01BB-1B2A-4BA7-970E-9469425A6FB4}" srcOrd="2" destOrd="0" parTransId="{7A9498C6-D11C-48C1-8356-9CFD21A135D8}" sibTransId="{5068BE4C-F775-4594-B6E2-EF5F0793959F}"/>
    <dgm:cxn modelId="{B67E1722-BA4B-432B-82FF-A461570F7993}" type="presOf" srcId="{D34ADA9A-DE5B-41CC-8789-7A04633BDBC3}" destId="{AA694C94-819B-4DE6-9E96-0E4D8FC46188}" srcOrd="0" destOrd="0" presId="urn:microsoft.com/office/officeart/2005/8/layout/process2"/>
    <dgm:cxn modelId="{0F3155F9-BB0B-44BD-B47E-411AA26D9AF0}" type="presOf" srcId="{0522EE66-A432-4C11-A0AF-F0E79524D843}" destId="{48D4B698-C31D-41EF-AD72-E9ECB228BFC5}" srcOrd="0" destOrd="0" presId="urn:microsoft.com/office/officeart/2005/8/layout/process2"/>
    <dgm:cxn modelId="{93F4711A-8EEB-4906-8F9B-2A92BA368D5A}" srcId="{0522EE66-A432-4C11-A0AF-F0E79524D843}" destId="{1C02B971-2849-4581-82C5-8EAF18E5F0B1}" srcOrd="0" destOrd="0" parTransId="{238C5EF3-E7BB-48E2-966C-77A3B042BFE4}" sibTransId="{47B401AE-9C3D-4B81-9F7F-454A34CEC3B6}"/>
    <dgm:cxn modelId="{96C79559-3896-4C68-AB22-D2DDFEBEC9DE}" type="presOf" srcId="{47B401AE-9C3D-4B81-9F7F-454A34CEC3B6}" destId="{7B10E2AB-4693-4E78-8FCC-5E2FA98E2E2A}" srcOrd="1" destOrd="0" presId="urn:microsoft.com/office/officeart/2005/8/layout/process2"/>
    <dgm:cxn modelId="{3FE8B870-CCAC-4A9D-A676-465577704DE7}" type="presOf" srcId="{41AF89D2-24C0-46E6-ADA5-E6B4F2784296}" destId="{74BF26A3-D7CB-4568-ABE8-D9CC877E7758}" srcOrd="0" destOrd="0" presId="urn:microsoft.com/office/officeart/2005/8/layout/process2"/>
    <dgm:cxn modelId="{0EDC26D2-6847-4EFA-B847-3F97CC8F69A8}" type="presOf" srcId="{1C02B971-2849-4581-82C5-8EAF18E5F0B1}" destId="{42933EBB-B45B-4024-B6AB-C0FC9B209F49}" srcOrd="0" destOrd="0" presId="urn:microsoft.com/office/officeart/2005/8/layout/process2"/>
    <dgm:cxn modelId="{B1E0A6F9-CFAA-4C05-94CF-A014759629EC}" type="presOf" srcId="{41AF89D2-24C0-46E6-ADA5-E6B4F2784296}" destId="{73D5173E-91E5-4783-BABD-4786D93D0988}" srcOrd="1" destOrd="0" presId="urn:microsoft.com/office/officeart/2005/8/layout/process2"/>
    <dgm:cxn modelId="{D3397235-5D2C-4283-AE69-70D0D5EEA388}" type="presOf" srcId="{47B401AE-9C3D-4B81-9F7F-454A34CEC3B6}" destId="{8C66A070-5328-42E4-9168-9E998D624576}" srcOrd="0" destOrd="0" presId="urn:microsoft.com/office/officeart/2005/8/layout/process2"/>
    <dgm:cxn modelId="{57F9F1CD-DC5E-4829-9BA4-F31008470059}" type="presParOf" srcId="{48D4B698-C31D-41EF-AD72-E9ECB228BFC5}" destId="{42933EBB-B45B-4024-B6AB-C0FC9B209F49}" srcOrd="0" destOrd="0" presId="urn:microsoft.com/office/officeart/2005/8/layout/process2"/>
    <dgm:cxn modelId="{91182481-2A2F-4913-9241-AB9AEF561FB0}" type="presParOf" srcId="{48D4B698-C31D-41EF-AD72-E9ECB228BFC5}" destId="{8C66A070-5328-42E4-9168-9E998D624576}" srcOrd="1" destOrd="0" presId="urn:microsoft.com/office/officeart/2005/8/layout/process2"/>
    <dgm:cxn modelId="{823EE080-7231-4B51-ADAD-EFB76A3FD33B}" type="presParOf" srcId="{8C66A070-5328-42E4-9168-9E998D624576}" destId="{7B10E2AB-4693-4E78-8FCC-5E2FA98E2E2A}" srcOrd="0" destOrd="0" presId="urn:microsoft.com/office/officeart/2005/8/layout/process2"/>
    <dgm:cxn modelId="{B7DAA02F-C4B8-4A2B-9445-FD574E8BE940}" type="presParOf" srcId="{48D4B698-C31D-41EF-AD72-E9ECB228BFC5}" destId="{4AB6E5F0-908A-415C-9AAD-44F176FBEBD6}" srcOrd="2" destOrd="0" presId="urn:microsoft.com/office/officeart/2005/8/layout/process2"/>
    <dgm:cxn modelId="{8961E09E-94C0-4CA1-A876-182B41138C28}" type="presParOf" srcId="{48D4B698-C31D-41EF-AD72-E9ECB228BFC5}" destId="{74BF26A3-D7CB-4568-ABE8-D9CC877E7758}" srcOrd="3" destOrd="0" presId="urn:microsoft.com/office/officeart/2005/8/layout/process2"/>
    <dgm:cxn modelId="{CBB02F49-AD21-4120-B938-EA7DF14C64BD}" type="presParOf" srcId="{74BF26A3-D7CB-4568-ABE8-D9CC877E7758}" destId="{73D5173E-91E5-4783-BABD-4786D93D0988}" srcOrd="0" destOrd="0" presId="urn:microsoft.com/office/officeart/2005/8/layout/process2"/>
    <dgm:cxn modelId="{D8005AA8-F2EC-448B-A1DE-C96D1012AB55}" type="presParOf" srcId="{48D4B698-C31D-41EF-AD72-E9ECB228BFC5}" destId="{B3F18642-03AA-43D9-BF5E-771E1B4A03AF}" srcOrd="4" destOrd="0" presId="urn:microsoft.com/office/officeart/2005/8/layout/process2"/>
    <dgm:cxn modelId="{6A509647-6CB1-4781-876E-D66759AA48CD}" type="presParOf" srcId="{48D4B698-C31D-41EF-AD72-E9ECB228BFC5}" destId="{810D2AFC-C717-4F00-8A79-001780603B2F}" srcOrd="5" destOrd="0" presId="urn:microsoft.com/office/officeart/2005/8/layout/process2"/>
    <dgm:cxn modelId="{38E2B601-4023-4B02-97E5-009DAF33888C}" type="presParOf" srcId="{810D2AFC-C717-4F00-8A79-001780603B2F}" destId="{0AD1F451-ADC6-4999-A7D8-318D11A0A2F7}" srcOrd="0" destOrd="0" presId="urn:microsoft.com/office/officeart/2005/8/layout/process2"/>
    <dgm:cxn modelId="{9CF96F6F-85A4-4EE0-938B-FA56AAE4B1DD}" type="presParOf" srcId="{48D4B698-C31D-41EF-AD72-E9ECB228BFC5}" destId="{AA694C94-819B-4DE6-9E96-0E4D8FC46188}"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ECF1FE-44D6-4108-8F49-31FBF52C2D41}" type="doc">
      <dgm:prSet loTypeId="urn:microsoft.com/office/officeart/2005/8/layout/hChevron3" loCatId="process" qsTypeId="urn:microsoft.com/office/officeart/2005/8/quickstyle/simple1" qsCatId="simple" csTypeId="urn:microsoft.com/office/officeart/2005/8/colors/accent1_2" csCatId="accent1" phldr="1"/>
      <dgm:spPr/>
    </dgm:pt>
    <dgm:pt modelId="{1C7087CE-89E1-4775-94E8-ED225E1EE7E7}">
      <dgm:prSet phldrT="[Text]"/>
      <dgm:spPr/>
      <dgm:t>
        <a:bodyPr/>
        <a:lstStyle/>
        <a:p>
          <a:r>
            <a:rPr lang="en-US" dirty="0" smtClean="0"/>
            <a:t>Seeds absorb water</a:t>
          </a:r>
          <a:endParaRPr lang="en-US" dirty="0"/>
        </a:p>
      </dgm:t>
    </dgm:pt>
    <dgm:pt modelId="{A5D34973-9E08-4A9D-8151-78FDE76E39A3}" type="parTrans" cxnId="{D7B43739-DBC5-4913-A87E-C24008C12EBB}">
      <dgm:prSet/>
      <dgm:spPr/>
      <dgm:t>
        <a:bodyPr/>
        <a:lstStyle/>
        <a:p>
          <a:endParaRPr lang="en-US"/>
        </a:p>
      </dgm:t>
    </dgm:pt>
    <dgm:pt modelId="{DAC36C4E-CA04-48B8-9D00-30AFAAF8E1A5}" type="sibTrans" cxnId="{D7B43739-DBC5-4913-A87E-C24008C12EBB}">
      <dgm:prSet/>
      <dgm:spPr/>
      <dgm:t>
        <a:bodyPr/>
        <a:lstStyle/>
        <a:p>
          <a:endParaRPr lang="en-US"/>
        </a:p>
      </dgm:t>
    </dgm:pt>
    <dgm:pt modelId="{1044587B-7283-480A-A9A3-E207280B3A8B}">
      <dgm:prSet/>
      <dgm:spPr/>
      <dgm:t>
        <a:bodyPr/>
        <a:lstStyle/>
        <a:p>
          <a:r>
            <a:rPr lang="en-US" dirty="0" smtClean="0"/>
            <a:t>seeds swell up</a:t>
          </a:r>
          <a:endParaRPr lang="en-US" dirty="0"/>
        </a:p>
      </dgm:t>
    </dgm:pt>
    <dgm:pt modelId="{4FB0BDF8-D27E-46B1-B3B4-E2650C594CA3}" type="parTrans" cxnId="{78823F15-A096-4173-8BA5-D34D815F3E76}">
      <dgm:prSet/>
      <dgm:spPr/>
      <dgm:t>
        <a:bodyPr/>
        <a:lstStyle/>
        <a:p>
          <a:endParaRPr lang="en-US"/>
        </a:p>
      </dgm:t>
    </dgm:pt>
    <dgm:pt modelId="{6BE15844-D40A-4C26-B8EB-EA1560F95B17}" type="sibTrans" cxnId="{78823F15-A096-4173-8BA5-D34D815F3E76}">
      <dgm:prSet/>
      <dgm:spPr/>
      <dgm:t>
        <a:bodyPr/>
        <a:lstStyle/>
        <a:p>
          <a:endParaRPr lang="en-US"/>
        </a:p>
      </dgm:t>
    </dgm:pt>
    <dgm:pt modelId="{BF3379A9-04B4-4729-A348-6F31E8A62E03}">
      <dgm:prSet/>
      <dgm:spPr/>
      <dgm:t>
        <a:bodyPr/>
        <a:lstStyle/>
        <a:p>
          <a:r>
            <a:rPr lang="en-US" dirty="0" smtClean="0"/>
            <a:t>Testa breaks open</a:t>
          </a:r>
          <a:endParaRPr lang="en-US" dirty="0"/>
        </a:p>
      </dgm:t>
    </dgm:pt>
    <dgm:pt modelId="{85E2DCE4-7514-4AAA-A0A6-464CCF18103A}" type="parTrans" cxnId="{02D31697-9AD4-419C-8108-B8E4A90A3FBD}">
      <dgm:prSet/>
      <dgm:spPr/>
      <dgm:t>
        <a:bodyPr/>
        <a:lstStyle/>
        <a:p>
          <a:endParaRPr lang="en-US"/>
        </a:p>
      </dgm:t>
    </dgm:pt>
    <dgm:pt modelId="{EFC8195A-5CB4-4328-8C97-A6337763D993}" type="sibTrans" cxnId="{02D31697-9AD4-419C-8108-B8E4A90A3FBD}">
      <dgm:prSet/>
      <dgm:spPr/>
      <dgm:t>
        <a:bodyPr/>
        <a:lstStyle/>
        <a:p>
          <a:endParaRPr lang="en-US"/>
        </a:p>
      </dgm:t>
    </dgm:pt>
    <dgm:pt modelId="{78E40AE7-03B6-488D-8786-0DB04FFE922D}">
      <dgm:prSet/>
      <dgm:spPr/>
      <dgm:t>
        <a:bodyPr/>
        <a:lstStyle/>
        <a:p>
          <a:r>
            <a:rPr lang="en-US" dirty="0" smtClean="0"/>
            <a:t>Radicle comes out</a:t>
          </a:r>
          <a:endParaRPr lang="en-US" dirty="0"/>
        </a:p>
      </dgm:t>
    </dgm:pt>
    <dgm:pt modelId="{D9D13957-39FD-4591-858B-3C35F9ECE8C3}" type="parTrans" cxnId="{FB95790C-45CD-4743-943F-1022ECEAF028}">
      <dgm:prSet/>
      <dgm:spPr/>
      <dgm:t>
        <a:bodyPr/>
        <a:lstStyle/>
        <a:p>
          <a:endParaRPr lang="en-US"/>
        </a:p>
      </dgm:t>
    </dgm:pt>
    <dgm:pt modelId="{64B21A97-CD15-4789-9641-AE92211B3001}" type="sibTrans" cxnId="{FB95790C-45CD-4743-943F-1022ECEAF028}">
      <dgm:prSet/>
      <dgm:spPr/>
      <dgm:t>
        <a:bodyPr/>
        <a:lstStyle/>
        <a:p>
          <a:endParaRPr lang="en-US"/>
        </a:p>
      </dgm:t>
    </dgm:pt>
    <dgm:pt modelId="{2B41C6EE-8F20-43CB-A7F2-F0A046DBBFF7}">
      <dgm:prSet/>
      <dgm:spPr/>
      <dgm:t>
        <a:bodyPr/>
        <a:lstStyle/>
        <a:p>
          <a:r>
            <a:rPr lang="en-US" dirty="0" smtClean="0"/>
            <a:t>Plumule emerges</a:t>
          </a:r>
          <a:endParaRPr lang="en-US" dirty="0"/>
        </a:p>
      </dgm:t>
    </dgm:pt>
    <dgm:pt modelId="{503A15EB-6CF9-4D6F-9F21-296BE4A56B2D}" type="parTrans" cxnId="{FF95D87C-8653-4FFC-8244-AEBBFE0A2F77}">
      <dgm:prSet/>
      <dgm:spPr/>
      <dgm:t>
        <a:bodyPr/>
        <a:lstStyle/>
        <a:p>
          <a:endParaRPr lang="en-US"/>
        </a:p>
      </dgm:t>
    </dgm:pt>
    <dgm:pt modelId="{A755E7A3-4854-44A7-80A2-F7BC2104405E}" type="sibTrans" cxnId="{FF95D87C-8653-4FFC-8244-AEBBFE0A2F77}">
      <dgm:prSet/>
      <dgm:spPr/>
      <dgm:t>
        <a:bodyPr/>
        <a:lstStyle/>
        <a:p>
          <a:endParaRPr lang="en-US"/>
        </a:p>
      </dgm:t>
    </dgm:pt>
    <dgm:pt modelId="{8FBB3D1F-2330-48F3-92B9-4E48ED8C2C99}" type="pres">
      <dgm:prSet presAssocID="{E4ECF1FE-44D6-4108-8F49-31FBF52C2D41}" presName="Name0" presStyleCnt="0">
        <dgm:presLayoutVars>
          <dgm:dir/>
          <dgm:resizeHandles val="exact"/>
        </dgm:presLayoutVars>
      </dgm:prSet>
      <dgm:spPr/>
    </dgm:pt>
    <dgm:pt modelId="{B221A05A-02BE-405F-A3EA-0FB3B23E8EB0}" type="pres">
      <dgm:prSet presAssocID="{1C7087CE-89E1-4775-94E8-ED225E1EE7E7}" presName="parTxOnly" presStyleLbl="node1" presStyleIdx="0" presStyleCnt="5">
        <dgm:presLayoutVars>
          <dgm:bulletEnabled val="1"/>
        </dgm:presLayoutVars>
      </dgm:prSet>
      <dgm:spPr/>
      <dgm:t>
        <a:bodyPr/>
        <a:lstStyle/>
        <a:p>
          <a:endParaRPr lang="en-US"/>
        </a:p>
      </dgm:t>
    </dgm:pt>
    <dgm:pt modelId="{8A327F08-B016-4DFE-B489-1D9E6F6810E7}" type="pres">
      <dgm:prSet presAssocID="{DAC36C4E-CA04-48B8-9D00-30AFAAF8E1A5}" presName="parSpace" presStyleCnt="0"/>
      <dgm:spPr/>
    </dgm:pt>
    <dgm:pt modelId="{EA873C15-1011-4A64-A44E-F1DB85EB26F4}" type="pres">
      <dgm:prSet presAssocID="{1044587B-7283-480A-A9A3-E207280B3A8B}" presName="parTxOnly" presStyleLbl="node1" presStyleIdx="1" presStyleCnt="5">
        <dgm:presLayoutVars>
          <dgm:bulletEnabled val="1"/>
        </dgm:presLayoutVars>
      </dgm:prSet>
      <dgm:spPr/>
      <dgm:t>
        <a:bodyPr/>
        <a:lstStyle/>
        <a:p>
          <a:endParaRPr lang="en-US"/>
        </a:p>
      </dgm:t>
    </dgm:pt>
    <dgm:pt modelId="{11BEABF2-B3F9-4A4D-9B66-D2DC30AE4CB4}" type="pres">
      <dgm:prSet presAssocID="{6BE15844-D40A-4C26-B8EB-EA1560F95B17}" presName="parSpace" presStyleCnt="0"/>
      <dgm:spPr/>
    </dgm:pt>
    <dgm:pt modelId="{3085694C-5B54-43E0-9D57-14B483F14F10}" type="pres">
      <dgm:prSet presAssocID="{BF3379A9-04B4-4729-A348-6F31E8A62E03}" presName="parTxOnly" presStyleLbl="node1" presStyleIdx="2" presStyleCnt="5">
        <dgm:presLayoutVars>
          <dgm:bulletEnabled val="1"/>
        </dgm:presLayoutVars>
      </dgm:prSet>
      <dgm:spPr/>
      <dgm:t>
        <a:bodyPr/>
        <a:lstStyle/>
        <a:p>
          <a:endParaRPr lang="en-US"/>
        </a:p>
      </dgm:t>
    </dgm:pt>
    <dgm:pt modelId="{0140B9A8-3953-4B43-8DB6-C2BD26A662FE}" type="pres">
      <dgm:prSet presAssocID="{EFC8195A-5CB4-4328-8C97-A6337763D993}" presName="parSpace" presStyleCnt="0"/>
      <dgm:spPr/>
    </dgm:pt>
    <dgm:pt modelId="{43F955F2-ACEC-437F-82C4-C23C36E0C45E}" type="pres">
      <dgm:prSet presAssocID="{78E40AE7-03B6-488D-8786-0DB04FFE922D}" presName="parTxOnly" presStyleLbl="node1" presStyleIdx="3" presStyleCnt="5">
        <dgm:presLayoutVars>
          <dgm:bulletEnabled val="1"/>
        </dgm:presLayoutVars>
      </dgm:prSet>
      <dgm:spPr/>
      <dgm:t>
        <a:bodyPr/>
        <a:lstStyle/>
        <a:p>
          <a:endParaRPr lang="en-US"/>
        </a:p>
      </dgm:t>
    </dgm:pt>
    <dgm:pt modelId="{04F7A690-8A6C-411C-B9C6-3FC9B32341A6}" type="pres">
      <dgm:prSet presAssocID="{64B21A97-CD15-4789-9641-AE92211B3001}" presName="parSpace" presStyleCnt="0"/>
      <dgm:spPr/>
    </dgm:pt>
    <dgm:pt modelId="{BD1A0180-1CBA-475A-A27D-99D1A1A01A0D}" type="pres">
      <dgm:prSet presAssocID="{2B41C6EE-8F20-43CB-A7F2-F0A046DBBFF7}" presName="parTxOnly" presStyleLbl="node1" presStyleIdx="4" presStyleCnt="5">
        <dgm:presLayoutVars>
          <dgm:bulletEnabled val="1"/>
        </dgm:presLayoutVars>
      </dgm:prSet>
      <dgm:spPr/>
      <dgm:t>
        <a:bodyPr/>
        <a:lstStyle/>
        <a:p>
          <a:endParaRPr lang="en-US"/>
        </a:p>
      </dgm:t>
    </dgm:pt>
  </dgm:ptLst>
  <dgm:cxnLst>
    <dgm:cxn modelId="{02D31697-9AD4-419C-8108-B8E4A90A3FBD}" srcId="{E4ECF1FE-44D6-4108-8F49-31FBF52C2D41}" destId="{BF3379A9-04B4-4729-A348-6F31E8A62E03}" srcOrd="2" destOrd="0" parTransId="{85E2DCE4-7514-4AAA-A0A6-464CCF18103A}" sibTransId="{EFC8195A-5CB4-4328-8C97-A6337763D993}"/>
    <dgm:cxn modelId="{12C19B3A-18A0-43F2-89E9-125F872C97F2}" type="presOf" srcId="{2B41C6EE-8F20-43CB-A7F2-F0A046DBBFF7}" destId="{BD1A0180-1CBA-475A-A27D-99D1A1A01A0D}" srcOrd="0" destOrd="0" presId="urn:microsoft.com/office/officeart/2005/8/layout/hChevron3"/>
    <dgm:cxn modelId="{9C8A7F88-4F68-4AF5-93BA-FDD15F0EDF97}" type="presOf" srcId="{E4ECF1FE-44D6-4108-8F49-31FBF52C2D41}" destId="{8FBB3D1F-2330-48F3-92B9-4E48ED8C2C99}" srcOrd="0" destOrd="0" presId="urn:microsoft.com/office/officeart/2005/8/layout/hChevron3"/>
    <dgm:cxn modelId="{D7B43739-DBC5-4913-A87E-C24008C12EBB}" srcId="{E4ECF1FE-44D6-4108-8F49-31FBF52C2D41}" destId="{1C7087CE-89E1-4775-94E8-ED225E1EE7E7}" srcOrd="0" destOrd="0" parTransId="{A5D34973-9E08-4A9D-8151-78FDE76E39A3}" sibTransId="{DAC36C4E-CA04-48B8-9D00-30AFAAF8E1A5}"/>
    <dgm:cxn modelId="{E145BB8F-AB9B-46CE-BEB4-745F801BD36F}" type="presOf" srcId="{1044587B-7283-480A-A9A3-E207280B3A8B}" destId="{EA873C15-1011-4A64-A44E-F1DB85EB26F4}" srcOrd="0" destOrd="0" presId="urn:microsoft.com/office/officeart/2005/8/layout/hChevron3"/>
    <dgm:cxn modelId="{E75990EC-DD92-464C-8D55-FFE9C3D3C75F}" type="presOf" srcId="{1C7087CE-89E1-4775-94E8-ED225E1EE7E7}" destId="{B221A05A-02BE-405F-A3EA-0FB3B23E8EB0}" srcOrd="0" destOrd="0" presId="urn:microsoft.com/office/officeart/2005/8/layout/hChevron3"/>
    <dgm:cxn modelId="{A775925B-AD6B-48EA-A56E-3AB51DA5583A}" type="presOf" srcId="{78E40AE7-03B6-488D-8786-0DB04FFE922D}" destId="{43F955F2-ACEC-437F-82C4-C23C36E0C45E}" srcOrd="0" destOrd="0" presId="urn:microsoft.com/office/officeart/2005/8/layout/hChevron3"/>
    <dgm:cxn modelId="{78823F15-A096-4173-8BA5-D34D815F3E76}" srcId="{E4ECF1FE-44D6-4108-8F49-31FBF52C2D41}" destId="{1044587B-7283-480A-A9A3-E207280B3A8B}" srcOrd="1" destOrd="0" parTransId="{4FB0BDF8-D27E-46B1-B3B4-E2650C594CA3}" sibTransId="{6BE15844-D40A-4C26-B8EB-EA1560F95B17}"/>
    <dgm:cxn modelId="{0516E492-DFB2-43BA-9246-FD8E8ABBC0FE}" type="presOf" srcId="{BF3379A9-04B4-4729-A348-6F31E8A62E03}" destId="{3085694C-5B54-43E0-9D57-14B483F14F10}" srcOrd="0" destOrd="0" presId="urn:microsoft.com/office/officeart/2005/8/layout/hChevron3"/>
    <dgm:cxn modelId="{FF95D87C-8653-4FFC-8244-AEBBFE0A2F77}" srcId="{E4ECF1FE-44D6-4108-8F49-31FBF52C2D41}" destId="{2B41C6EE-8F20-43CB-A7F2-F0A046DBBFF7}" srcOrd="4" destOrd="0" parTransId="{503A15EB-6CF9-4D6F-9F21-296BE4A56B2D}" sibTransId="{A755E7A3-4854-44A7-80A2-F7BC2104405E}"/>
    <dgm:cxn modelId="{FB95790C-45CD-4743-943F-1022ECEAF028}" srcId="{E4ECF1FE-44D6-4108-8F49-31FBF52C2D41}" destId="{78E40AE7-03B6-488D-8786-0DB04FFE922D}" srcOrd="3" destOrd="0" parTransId="{D9D13957-39FD-4591-858B-3C35F9ECE8C3}" sibTransId="{64B21A97-CD15-4789-9641-AE92211B3001}"/>
    <dgm:cxn modelId="{E2E71FBA-3C8C-4E34-8F92-0970B6992646}" type="presParOf" srcId="{8FBB3D1F-2330-48F3-92B9-4E48ED8C2C99}" destId="{B221A05A-02BE-405F-A3EA-0FB3B23E8EB0}" srcOrd="0" destOrd="0" presId="urn:microsoft.com/office/officeart/2005/8/layout/hChevron3"/>
    <dgm:cxn modelId="{1872BC4F-24AC-4188-80E5-3022492FD5ED}" type="presParOf" srcId="{8FBB3D1F-2330-48F3-92B9-4E48ED8C2C99}" destId="{8A327F08-B016-4DFE-B489-1D9E6F6810E7}" srcOrd="1" destOrd="0" presId="urn:microsoft.com/office/officeart/2005/8/layout/hChevron3"/>
    <dgm:cxn modelId="{91B8568B-E54F-4062-8EA9-06849C7A8F70}" type="presParOf" srcId="{8FBB3D1F-2330-48F3-92B9-4E48ED8C2C99}" destId="{EA873C15-1011-4A64-A44E-F1DB85EB26F4}" srcOrd="2" destOrd="0" presId="urn:microsoft.com/office/officeart/2005/8/layout/hChevron3"/>
    <dgm:cxn modelId="{7532CAA5-739F-49EE-BF74-11366A6AD486}" type="presParOf" srcId="{8FBB3D1F-2330-48F3-92B9-4E48ED8C2C99}" destId="{11BEABF2-B3F9-4A4D-9B66-D2DC30AE4CB4}" srcOrd="3" destOrd="0" presId="urn:microsoft.com/office/officeart/2005/8/layout/hChevron3"/>
    <dgm:cxn modelId="{48AFB3B4-53D4-4890-B831-7A6981EAEEC4}" type="presParOf" srcId="{8FBB3D1F-2330-48F3-92B9-4E48ED8C2C99}" destId="{3085694C-5B54-43E0-9D57-14B483F14F10}" srcOrd="4" destOrd="0" presId="urn:microsoft.com/office/officeart/2005/8/layout/hChevron3"/>
    <dgm:cxn modelId="{E3766735-BCBB-4FCF-8EAD-B45817E021F6}" type="presParOf" srcId="{8FBB3D1F-2330-48F3-92B9-4E48ED8C2C99}" destId="{0140B9A8-3953-4B43-8DB6-C2BD26A662FE}" srcOrd="5" destOrd="0" presId="urn:microsoft.com/office/officeart/2005/8/layout/hChevron3"/>
    <dgm:cxn modelId="{18E0AF2B-7095-4562-9D90-318A63F7C8D4}" type="presParOf" srcId="{8FBB3D1F-2330-48F3-92B9-4E48ED8C2C99}" destId="{43F955F2-ACEC-437F-82C4-C23C36E0C45E}" srcOrd="6" destOrd="0" presId="urn:microsoft.com/office/officeart/2005/8/layout/hChevron3"/>
    <dgm:cxn modelId="{4C1552A5-2BE3-4459-8C61-D72180D3E993}" type="presParOf" srcId="{8FBB3D1F-2330-48F3-92B9-4E48ED8C2C99}" destId="{04F7A690-8A6C-411C-B9C6-3FC9B32341A6}" srcOrd="7" destOrd="0" presId="urn:microsoft.com/office/officeart/2005/8/layout/hChevron3"/>
    <dgm:cxn modelId="{6C8C5813-60B9-4441-932F-6A8E2B8A2C01}" type="presParOf" srcId="{8FBB3D1F-2330-48F3-92B9-4E48ED8C2C99}" destId="{BD1A0180-1CBA-475A-A27D-99D1A1A01A0D}"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731152-E7C1-471E-8F8A-6BD0F7E175CF}" type="doc">
      <dgm:prSet loTypeId="urn:microsoft.com/office/officeart/2005/8/layout/hChevron3" loCatId="process" qsTypeId="urn:microsoft.com/office/officeart/2005/8/quickstyle/simple1" qsCatId="simple" csTypeId="urn:microsoft.com/office/officeart/2005/8/colors/accent1_2" csCatId="accent1" phldr="1"/>
      <dgm:spPr/>
    </dgm:pt>
    <dgm:pt modelId="{E5DEDE77-16F8-4ADE-B910-40787B90D47C}">
      <dgm:prSet phldrT="[Text]"/>
      <dgm:spPr/>
      <dgm:t>
        <a:bodyPr/>
        <a:lstStyle/>
        <a:p>
          <a:r>
            <a:rPr lang="en-US" dirty="0" smtClean="0"/>
            <a:t>Grass	</a:t>
          </a:r>
          <a:endParaRPr lang="en-US" dirty="0"/>
        </a:p>
      </dgm:t>
    </dgm:pt>
    <dgm:pt modelId="{A2A6569D-379C-45EF-B64C-CD91BB79848F}" type="parTrans" cxnId="{5182A3CE-F4B4-4D58-9E6A-DA248BD84A99}">
      <dgm:prSet/>
      <dgm:spPr/>
      <dgm:t>
        <a:bodyPr/>
        <a:lstStyle/>
        <a:p>
          <a:endParaRPr lang="en-US"/>
        </a:p>
      </dgm:t>
    </dgm:pt>
    <dgm:pt modelId="{AF1ACDED-653A-43F9-80DD-364A0D5888E1}" type="sibTrans" cxnId="{5182A3CE-F4B4-4D58-9E6A-DA248BD84A99}">
      <dgm:prSet/>
      <dgm:spPr/>
      <dgm:t>
        <a:bodyPr/>
        <a:lstStyle/>
        <a:p>
          <a:endParaRPr lang="en-US"/>
        </a:p>
      </dgm:t>
    </dgm:pt>
    <dgm:pt modelId="{F4668F36-6B7A-4063-8AE3-1CC56F768E82}">
      <dgm:prSet phldrT="[Text]"/>
      <dgm:spPr/>
      <dgm:t>
        <a:bodyPr/>
        <a:lstStyle/>
        <a:p>
          <a:r>
            <a:rPr lang="en-US" dirty="0" smtClean="0"/>
            <a:t>Grasshoppers</a:t>
          </a:r>
          <a:endParaRPr lang="en-US" dirty="0"/>
        </a:p>
      </dgm:t>
    </dgm:pt>
    <dgm:pt modelId="{CAA8D3E7-FE50-4356-AFC5-428EA99BACF3}" type="parTrans" cxnId="{8CEE8222-5E33-4DB0-9843-A8FF4C6FD177}">
      <dgm:prSet/>
      <dgm:spPr/>
      <dgm:t>
        <a:bodyPr/>
        <a:lstStyle/>
        <a:p>
          <a:endParaRPr lang="en-US"/>
        </a:p>
      </dgm:t>
    </dgm:pt>
    <dgm:pt modelId="{C514359C-A006-4953-86C3-61FFB1DB9442}" type="sibTrans" cxnId="{8CEE8222-5E33-4DB0-9843-A8FF4C6FD177}">
      <dgm:prSet/>
      <dgm:spPr/>
      <dgm:t>
        <a:bodyPr/>
        <a:lstStyle/>
        <a:p>
          <a:endParaRPr lang="en-US"/>
        </a:p>
      </dgm:t>
    </dgm:pt>
    <dgm:pt modelId="{80D694C4-F445-4E8B-87DF-75D9465E270E}">
      <dgm:prSet phldrT="[Text]"/>
      <dgm:spPr/>
      <dgm:t>
        <a:bodyPr/>
        <a:lstStyle/>
        <a:p>
          <a:r>
            <a:rPr lang="en-US" dirty="0" smtClean="0"/>
            <a:t>Snakes</a:t>
          </a:r>
          <a:endParaRPr lang="en-US" dirty="0"/>
        </a:p>
      </dgm:t>
    </dgm:pt>
    <dgm:pt modelId="{8F6FAC6F-5147-468A-AE56-3CE1C1341991}" type="parTrans" cxnId="{58A7669E-C006-47AE-8692-03B9AE9787C7}">
      <dgm:prSet/>
      <dgm:spPr/>
      <dgm:t>
        <a:bodyPr/>
        <a:lstStyle/>
        <a:p>
          <a:endParaRPr lang="en-US"/>
        </a:p>
      </dgm:t>
    </dgm:pt>
    <dgm:pt modelId="{D7FFE35B-5E3F-4E01-BC14-1EA8558A6A48}" type="sibTrans" cxnId="{58A7669E-C006-47AE-8692-03B9AE9787C7}">
      <dgm:prSet/>
      <dgm:spPr/>
      <dgm:t>
        <a:bodyPr/>
        <a:lstStyle/>
        <a:p>
          <a:endParaRPr lang="en-US"/>
        </a:p>
      </dgm:t>
    </dgm:pt>
    <dgm:pt modelId="{19875CF1-7CA0-4B90-A9CD-153F517B0AF3}">
      <dgm:prSet phldrT="[Text]"/>
      <dgm:spPr/>
      <dgm:t>
        <a:bodyPr/>
        <a:lstStyle/>
        <a:p>
          <a:r>
            <a:rPr lang="en-US" dirty="0" smtClean="0"/>
            <a:t>Mice</a:t>
          </a:r>
          <a:endParaRPr lang="en-US" dirty="0"/>
        </a:p>
      </dgm:t>
    </dgm:pt>
    <dgm:pt modelId="{B326B2FC-816A-4E0F-A394-52B039487023}" type="parTrans" cxnId="{173C9448-C0A4-4DD8-8F97-C221EDAA5526}">
      <dgm:prSet/>
      <dgm:spPr/>
      <dgm:t>
        <a:bodyPr/>
        <a:lstStyle/>
        <a:p>
          <a:endParaRPr lang="en-US"/>
        </a:p>
      </dgm:t>
    </dgm:pt>
    <dgm:pt modelId="{471541F5-E74A-43A4-AFEB-CECBB8EA7502}" type="sibTrans" cxnId="{173C9448-C0A4-4DD8-8F97-C221EDAA5526}">
      <dgm:prSet/>
      <dgm:spPr/>
      <dgm:t>
        <a:bodyPr/>
        <a:lstStyle/>
        <a:p>
          <a:endParaRPr lang="en-US"/>
        </a:p>
      </dgm:t>
    </dgm:pt>
    <dgm:pt modelId="{76F68390-22EB-4059-A749-419082ED5FAF}">
      <dgm:prSet phldrT="[Text]"/>
      <dgm:spPr/>
      <dgm:t>
        <a:bodyPr/>
        <a:lstStyle/>
        <a:p>
          <a:r>
            <a:rPr lang="en-US" dirty="0" smtClean="0"/>
            <a:t> Hawks</a:t>
          </a:r>
          <a:endParaRPr lang="en-US" dirty="0"/>
        </a:p>
      </dgm:t>
    </dgm:pt>
    <dgm:pt modelId="{2A842268-9F1C-417D-B998-CBF9FF6220D7}" type="parTrans" cxnId="{927196F6-5EC7-48A7-91BD-FC5D586D9ADD}">
      <dgm:prSet/>
      <dgm:spPr/>
      <dgm:t>
        <a:bodyPr/>
        <a:lstStyle/>
        <a:p>
          <a:endParaRPr lang="en-US"/>
        </a:p>
      </dgm:t>
    </dgm:pt>
    <dgm:pt modelId="{0AE212CE-7BAA-4A21-A443-35B2E37B650B}" type="sibTrans" cxnId="{927196F6-5EC7-48A7-91BD-FC5D586D9ADD}">
      <dgm:prSet/>
      <dgm:spPr/>
      <dgm:t>
        <a:bodyPr/>
        <a:lstStyle/>
        <a:p>
          <a:endParaRPr lang="en-US"/>
        </a:p>
      </dgm:t>
    </dgm:pt>
    <dgm:pt modelId="{174FD3A1-17C0-4F69-8B0C-812949B9562B}" type="pres">
      <dgm:prSet presAssocID="{ED731152-E7C1-471E-8F8A-6BD0F7E175CF}" presName="Name0" presStyleCnt="0">
        <dgm:presLayoutVars>
          <dgm:dir/>
          <dgm:resizeHandles val="exact"/>
        </dgm:presLayoutVars>
      </dgm:prSet>
      <dgm:spPr/>
    </dgm:pt>
    <dgm:pt modelId="{DBDD7727-89C0-4600-B8FD-DEC40D231F71}" type="pres">
      <dgm:prSet presAssocID="{E5DEDE77-16F8-4ADE-B910-40787B90D47C}" presName="parTxOnly" presStyleLbl="node1" presStyleIdx="0" presStyleCnt="5">
        <dgm:presLayoutVars>
          <dgm:bulletEnabled val="1"/>
        </dgm:presLayoutVars>
      </dgm:prSet>
      <dgm:spPr/>
      <dgm:t>
        <a:bodyPr/>
        <a:lstStyle/>
        <a:p>
          <a:endParaRPr lang="en-US"/>
        </a:p>
      </dgm:t>
    </dgm:pt>
    <dgm:pt modelId="{8EFBE746-8200-4E84-B3AB-8AA407FF9838}" type="pres">
      <dgm:prSet presAssocID="{AF1ACDED-653A-43F9-80DD-364A0D5888E1}" presName="parSpace" presStyleCnt="0"/>
      <dgm:spPr/>
    </dgm:pt>
    <dgm:pt modelId="{34DC3024-8A7D-4F79-94C3-A873DA98B866}" type="pres">
      <dgm:prSet presAssocID="{F4668F36-6B7A-4063-8AE3-1CC56F768E82}" presName="parTxOnly" presStyleLbl="node1" presStyleIdx="1" presStyleCnt="5">
        <dgm:presLayoutVars>
          <dgm:bulletEnabled val="1"/>
        </dgm:presLayoutVars>
      </dgm:prSet>
      <dgm:spPr/>
      <dgm:t>
        <a:bodyPr/>
        <a:lstStyle/>
        <a:p>
          <a:endParaRPr lang="en-US"/>
        </a:p>
      </dgm:t>
    </dgm:pt>
    <dgm:pt modelId="{360BCF22-E850-41F8-AB24-7C0B45ACA9E9}" type="pres">
      <dgm:prSet presAssocID="{C514359C-A006-4953-86C3-61FFB1DB9442}" presName="parSpace" presStyleCnt="0"/>
      <dgm:spPr/>
    </dgm:pt>
    <dgm:pt modelId="{6AD4F071-A885-4EC6-8632-671969B059A2}" type="pres">
      <dgm:prSet presAssocID="{19875CF1-7CA0-4B90-A9CD-153F517B0AF3}" presName="parTxOnly" presStyleLbl="node1" presStyleIdx="2" presStyleCnt="5">
        <dgm:presLayoutVars>
          <dgm:bulletEnabled val="1"/>
        </dgm:presLayoutVars>
      </dgm:prSet>
      <dgm:spPr/>
      <dgm:t>
        <a:bodyPr/>
        <a:lstStyle/>
        <a:p>
          <a:endParaRPr lang="en-US"/>
        </a:p>
      </dgm:t>
    </dgm:pt>
    <dgm:pt modelId="{A3ED2311-0E3B-4009-BC82-74A14A456BBB}" type="pres">
      <dgm:prSet presAssocID="{471541F5-E74A-43A4-AFEB-CECBB8EA7502}" presName="parSpace" presStyleCnt="0"/>
      <dgm:spPr/>
    </dgm:pt>
    <dgm:pt modelId="{132757EC-BDAA-43A0-98F3-A67661847639}" type="pres">
      <dgm:prSet presAssocID="{80D694C4-F445-4E8B-87DF-75D9465E270E}" presName="parTxOnly" presStyleLbl="node1" presStyleIdx="3" presStyleCnt="5">
        <dgm:presLayoutVars>
          <dgm:bulletEnabled val="1"/>
        </dgm:presLayoutVars>
      </dgm:prSet>
      <dgm:spPr/>
      <dgm:t>
        <a:bodyPr/>
        <a:lstStyle/>
        <a:p>
          <a:endParaRPr lang="en-US"/>
        </a:p>
      </dgm:t>
    </dgm:pt>
    <dgm:pt modelId="{EA77D564-289D-43D8-B0BB-347E83E914A0}" type="pres">
      <dgm:prSet presAssocID="{D7FFE35B-5E3F-4E01-BC14-1EA8558A6A48}" presName="parSpace" presStyleCnt="0"/>
      <dgm:spPr/>
    </dgm:pt>
    <dgm:pt modelId="{31515A89-F15E-4666-97DD-A38902C69C0F}" type="pres">
      <dgm:prSet presAssocID="{76F68390-22EB-4059-A749-419082ED5FAF}" presName="parTxOnly" presStyleLbl="node1" presStyleIdx="4" presStyleCnt="5">
        <dgm:presLayoutVars>
          <dgm:bulletEnabled val="1"/>
        </dgm:presLayoutVars>
      </dgm:prSet>
      <dgm:spPr/>
      <dgm:t>
        <a:bodyPr/>
        <a:lstStyle/>
        <a:p>
          <a:endParaRPr lang="en-US"/>
        </a:p>
      </dgm:t>
    </dgm:pt>
  </dgm:ptLst>
  <dgm:cxnLst>
    <dgm:cxn modelId="{B9A20B7E-D0A2-471F-A418-960422FB5BF6}" type="presOf" srcId="{E5DEDE77-16F8-4ADE-B910-40787B90D47C}" destId="{DBDD7727-89C0-4600-B8FD-DEC40D231F71}" srcOrd="0" destOrd="0" presId="urn:microsoft.com/office/officeart/2005/8/layout/hChevron3"/>
    <dgm:cxn modelId="{58A7669E-C006-47AE-8692-03B9AE9787C7}" srcId="{ED731152-E7C1-471E-8F8A-6BD0F7E175CF}" destId="{80D694C4-F445-4E8B-87DF-75D9465E270E}" srcOrd="3" destOrd="0" parTransId="{8F6FAC6F-5147-468A-AE56-3CE1C1341991}" sibTransId="{D7FFE35B-5E3F-4E01-BC14-1EA8558A6A48}"/>
    <dgm:cxn modelId="{927196F6-5EC7-48A7-91BD-FC5D586D9ADD}" srcId="{ED731152-E7C1-471E-8F8A-6BD0F7E175CF}" destId="{76F68390-22EB-4059-A749-419082ED5FAF}" srcOrd="4" destOrd="0" parTransId="{2A842268-9F1C-417D-B998-CBF9FF6220D7}" sibTransId="{0AE212CE-7BAA-4A21-A443-35B2E37B650B}"/>
    <dgm:cxn modelId="{173C9448-C0A4-4DD8-8F97-C221EDAA5526}" srcId="{ED731152-E7C1-471E-8F8A-6BD0F7E175CF}" destId="{19875CF1-7CA0-4B90-A9CD-153F517B0AF3}" srcOrd="2" destOrd="0" parTransId="{B326B2FC-816A-4E0F-A394-52B039487023}" sibTransId="{471541F5-E74A-43A4-AFEB-CECBB8EA7502}"/>
    <dgm:cxn modelId="{133F11C6-294F-41D8-83C1-A6658D326934}" type="presOf" srcId="{80D694C4-F445-4E8B-87DF-75D9465E270E}" destId="{132757EC-BDAA-43A0-98F3-A67661847639}" srcOrd="0" destOrd="0" presId="urn:microsoft.com/office/officeart/2005/8/layout/hChevron3"/>
    <dgm:cxn modelId="{5182A3CE-F4B4-4D58-9E6A-DA248BD84A99}" srcId="{ED731152-E7C1-471E-8F8A-6BD0F7E175CF}" destId="{E5DEDE77-16F8-4ADE-B910-40787B90D47C}" srcOrd="0" destOrd="0" parTransId="{A2A6569D-379C-45EF-B64C-CD91BB79848F}" sibTransId="{AF1ACDED-653A-43F9-80DD-364A0D5888E1}"/>
    <dgm:cxn modelId="{9EB6E137-8A32-471A-9A04-3E937DE01326}" type="presOf" srcId="{76F68390-22EB-4059-A749-419082ED5FAF}" destId="{31515A89-F15E-4666-97DD-A38902C69C0F}" srcOrd="0" destOrd="0" presId="urn:microsoft.com/office/officeart/2005/8/layout/hChevron3"/>
    <dgm:cxn modelId="{5D087D5B-1CA3-4AF8-AAA9-B5480B4F7ADB}" type="presOf" srcId="{ED731152-E7C1-471E-8F8A-6BD0F7E175CF}" destId="{174FD3A1-17C0-4F69-8B0C-812949B9562B}" srcOrd="0" destOrd="0" presId="urn:microsoft.com/office/officeart/2005/8/layout/hChevron3"/>
    <dgm:cxn modelId="{8CEE8222-5E33-4DB0-9843-A8FF4C6FD177}" srcId="{ED731152-E7C1-471E-8F8A-6BD0F7E175CF}" destId="{F4668F36-6B7A-4063-8AE3-1CC56F768E82}" srcOrd="1" destOrd="0" parTransId="{CAA8D3E7-FE50-4356-AFC5-428EA99BACF3}" sibTransId="{C514359C-A006-4953-86C3-61FFB1DB9442}"/>
    <dgm:cxn modelId="{9713FC29-6D86-408E-9AC2-3DA2B5AD47D9}" type="presOf" srcId="{F4668F36-6B7A-4063-8AE3-1CC56F768E82}" destId="{34DC3024-8A7D-4F79-94C3-A873DA98B866}" srcOrd="0" destOrd="0" presId="urn:microsoft.com/office/officeart/2005/8/layout/hChevron3"/>
    <dgm:cxn modelId="{8C6FB4AD-E0AB-40CA-B91C-6EB76C6110A4}" type="presOf" srcId="{19875CF1-7CA0-4B90-A9CD-153F517B0AF3}" destId="{6AD4F071-A885-4EC6-8632-671969B059A2}" srcOrd="0" destOrd="0" presId="urn:microsoft.com/office/officeart/2005/8/layout/hChevron3"/>
    <dgm:cxn modelId="{B2E66CE3-D64C-4565-BBD1-69D9E734750B}" type="presParOf" srcId="{174FD3A1-17C0-4F69-8B0C-812949B9562B}" destId="{DBDD7727-89C0-4600-B8FD-DEC40D231F71}" srcOrd="0" destOrd="0" presId="urn:microsoft.com/office/officeart/2005/8/layout/hChevron3"/>
    <dgm:cxn modelId="{E2C25E10-E1ED-486D-B9B5-F66343F7ED53}" type="presParOf" srcId="{174FD3A1-17C0-4F69-8B0C-812949B9562B}" destId="{8EFBE746-8200-4E84-B3AB-8AA407FF9838}" srcOrd="1" destOrd="0" presId="urn:microsoft.com/office/officeart/2005/8/layout/hChevron3"/>
    <dgm:cxn modelId="{82BE9954-9FB9-43D0-A1CB-E514915BB09A}" type="presParOf" srcId="{174FD3A1-17C0-4F69-8B0C-812949B9562B}" destId="{34DC3024-8A7D-4F79-94C3-A873DA98B866}" srcOrd="2" destOrd="0" presId="urn:microsoft.com/office/officeart/2005/8/layout/hChevron3"/>
    <dgm:cxn modelId="{5F7F8DE3-C73E-4A7E-B683-14C77199E8D4}" type="presParOf" srcId="{174FD3A1-17C0-4F69-8B0C-812949B9562B}" destId="{360BCF22-E850-41F8-AB24-7C0B45ACA9E9}" srcOrd="3" destOrd="0" presId="urn:microsoft.com/office/officeart/2005/8/layout/hChevron3"/>
    <dgm:cxn modelId="{9B84967F-2E7F-42F8-A368-8F38262F3313}" type="presParOf" srcId="{174FD3A1-17C0-4F69-8B0C-812949B9562B}" destId="{6AD4F071-A885-4EC6-8632-671969B059A2}" srcOrd="4" destOrd="0" presId="urn:microsoft.com/office/officeart/2005/8/layout/hChevron3"/>
    <dgm:cxn modelId="{434AAAD9-49A4-4F93-8789-C0334C2653B5}" type="presParOf" srcId="{174FD3A1-17C0-4F69-8B0C-812949B9562B}" destId="{A3ED2311-0E3B-4009-BC82-74A14A456BBB}" srcOrd="5" destOrd="0" presId="urn:microsoft.com/office/officeart/2005/8/layout/hChevron3"/>
    <dgm:cxn modelId="{A3BB6C96-1FB7-4930-8172-2AE483B6248F}" type="presParOf" srcId="{174FD3A1-17C0-4F69-8B0C-812949B9562B}" destId="{132757EC-BDAA-43A0-98F3-A67661847639}" srcOrd="6" destOrd="0" presId="urn:microsoft.com/office/officeart/2005/8/layout/hChevron3"/>
    <dgm:cxn modelId="{9B601D53-2501-4A93-8833-1B74FCB34E00}" type="presParOf" srcId="{174FD3A1-17C0-4F69-8B0C-812949B9562B}" destId="{EA77D564-289D-43D8-B0BB-347E83E914A0}" srcOrd="7" destOrd="0" presId="urn:microsoft.com/office/officeart/2005/8/layout/hChevron3"/>
    <dgm:cxn modelId="{8E9EE4F2-6E02-4F3D-BFD4-5BCEE0CABE51}" type="presParOf" srcId="{174FD3A1-17C0-4F69-8B0C-812949B9562B}" destId="{31515A89-F15E-4666-97DD-A38902C69C0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33EBB-B45B-4024-B6AB-C0FC9B209F49}">
      <dsp:nvSpPr>
        <dsp:cNvPr id="0" name=""/>
        <dsp:cNvSpPr/>
      </dsp:nvSpPr>
      <dsp:spPr>
        <a:xfrm>
          <a:off x="1895759" y="1916"/>
          <a:ext cx="1283134" cy="712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Pollination</a:t>
          </a:r>
          <a:endParaRPr lang="en-US" sz="1800" kern="1200" dirty="0"/>
        </a:p>
      </dsp:txBody>
      <dsp:txXfrm>
        <a:off x="1916638" y="22795"/>
        <a:ext cx="1241376" cy="671094"/>
      </dsp:txXfrm>
    </dsp:sp>
    <dsp:sp modelId="{8C66A070-5328-42E4-9168-9E998D624576}">
      <dsp:nvSpPr>
        <dsp:cNvPr id="0" name=""/>
        <dsp:cNvSpPr/>
      </dsp:nvSpPr>
      <dsp:spPr>
        <a:xfrm rot="5400000">
          <a:off x="2403666" y="732590"/>
          <a:ext cx="267319" cy="3207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2441091" y="759322"/>
        <a:ext cx="192469" cy="187123"/>
      </dsp:txXfrm>
    </dsp:sp>
    <dsp:sp modelId="{4AB6E5F0-908A-415C-9AAD-44F176FBEBD6}">
      <dsp:nvSpPr>
        <dsp:cNvPr id="0" name=""/>
        <dsp:cNvSpPr/>
      </dsp:nvSpPr>
      <dsp:spPr>
        <a:xfrm>
          <a:off x="1895759" y="1071195"/>
          <a:ext cx="1283134" cy="712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Growth of pollen tube</a:t>
          </a:r>
          <a:endParaRPr lang="en-US" sz="1800" kern="1200"/>
        </a:p>
      </dsp:txBody>
      <dsp:txXfrm>
        <a:off x="1916638" y="1092074"/>
        <a:ext cx="1241376" cy="671094"/>
      </dsp:txXfrm>
    </dsp:sp>
    <dsp:sp modelId="{74BF26A3-D7CB-4568-ABE8-D9CC877E7758}">
      <dsp:nvSpPr>
        <dsp:cNvPr id="0" name=""/>
        <dsp:cNvSpPr/>
      </dsp:nvSpPr>
      <dsp:spPr>
        <a:xfrm rot="5400000">
          <a:off x="2403666" y="1801869"/>
          <a:ext cx="267319" cy="3207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2441091" y="1828601"/>
        <a:ext cx="192469" cy="187123"/>
      </dsp:txXfrm>
    </dsp:sp>
    <dsp:sp modelId="{B3F18642-03AA-43D9-BF5E-771E1B4A03AF}">
      <dsp:nvSpPr>
        <dsp:cNvPr id="0" name=""/>
        <dsp:cNvSpPr/>
      </dsp:nvSpPr>
      <dsp:spPr>
        <a:xfrm>
          <a:off x="1895759" y="2140474"/>
          <a:ext cx="1283134" cy="712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Pollen tube breaks</a:t>
          </a:r>
          <a:endParaRPr lang="en-US" sz="1800" kern="1200"/>
        </a:p>
      </dsp:txBody>
      <dsp:txXfrm>
        <a:off x="1916638" y="2161353"/>
        <a:ext cx="1241376" cy="671094"/>
      </dsp:txXfrm>
    </dsp:sp>
    <dsp:sp modelId="{810D2AFC-C717-4F00-8A79-001780603B2F}">
      <dsp:nvSpPr>
        <dsp:cNvPr id="0" name=""/>
        <dsp:cNvSpPr/>
      </dsp:nvSpPr>
      <dsp:spPr>
        <a:xfrm rot="5400000">
          <a:off x="2403666" y="2871148"/>
          <a:ext cx="267319" cy="32078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2441091" y="2897880"/>
        <a:ext cx="192469" cy="187123"/>
      </dsp:txXfrm>
    </dsp:sp>
    <dsp:sp modelId="{AA694C94-819B-4DE6-9E96-0E4D8FC46188}">
      <dsp:nvSpPr>
        <dsp:cNvPr id="0" name=""/>
        <dsp:cNvSpPr/>
      </dsp:nvSpPr>
      <dsp:spPr>
        <a:xfrm>
          <a:off x="1895759" y="3209753"/>
          <a:ext cx="1283134" cy="712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Fusion</a:t>
          </a:r>
          <a:endParaRPr lang="en-US" sz="1800" kern="1200"/>
        </a:p>
      </dsp:txBody>
      <dsp:txXfrm>
        <a:off x="1916638" y="3230632"/>
        <a:ext cx="1241376" cy="6710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1A05A-02BE-405F-A3EA-0FB3B23E8EB0}">
      <dsp:nvSpPr>
        <dsp:cNvPr id="0" name=""/>
        <dsp:cNvSpPr/>
      </dsp:nvSpPr>
      <dsp:spPr>
        <a:xfrm>
          <a:off x="992" y="2322380"/>
          <a:ext cx="1934765" cy="77390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t>Seeds absorb water</a:t>
          </a:r>
          <a:endParaRPr lang="en-US" sz="1600" kern="1200" dirty="0"/>
        </a:p>
      </dsp:txBody>
      <dsp:txXfrm>
        <a:off x="992" y="2322380"/>
        <a:ext cx="1741289" cy="773906"/>
      </dsp:txXfrm>
    </dsp:sp>
    <dsp:sp modelId="{EA873C15-1011-4A64-A44E-F1DB85EB26F4}">
      <dsp:nvSpPr>
        <dsp:cNvPr id="0" name=""/>
        <dsp:cNvSpPr/>
      </dsp:nvSpPr>
      <dsp:spPr>
        <a:xfrm>
          <a:off x="1548804" y="2322380"/>
          <a:ext cx="1934765" cy="773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t>seeds swell up</a:t>
          </a:r>
          <a:endParaRPr lang="en-US" sz="1600" kern="1200" dirty="0"/>
        </a:p>
      </dsp:txBody>
      <dsp:txXfrm>
        <a:off x="1935757" y="2322380"/>
        <a:ext cx="1160859" cy="773906"/>
      </dsp:txXfrm>
    </dsp:sp>
    <dsp:sp modelId="{3085694C-5B54-43E0-9D57-14B483F14F10}">
      <dsp:nvSpPr>
        <dsp:cNvPr id="0" name=""/>
        <dsp:cNvSpPr/>
      </dsp:nvSpPr>
      <dsp:spPr>
        <a:xfrm>
          <a:off x="3096617" y="2322380"/>
          <a:ext cx="1934765" cy="773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t>Testa breaks open</a:t>
          </a:r>
          <a:endParaRPr lang="en-US" sz="1600" kern="1200" dirty="0"/>
        </a:p>
      </dsp:txBody>
      <dsp:txXfrm>
        <a:off x="3483570" y="2322380"/>
        <a:ext cx="1160859" cy="773906"/>
      </dsp:txXfrm>
    </dsp:sp>
    <dsp:sp modelId="{43F955F2-ACEC-437F-82C4-C23C36E0C45E}">
      <dsp:nvSpPr>
        <dsp:cNvPr id="0" name=""/>
        <dsp:cNvSpPr/>
      </dsp:nvSpPr>
      <dsp:spPr>
        <a:xfrm>
          <a:off x="4644429" y="2322380"/>
          <a:ext cx="1934765" cy="773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t>Radicle comes out</a:t>
          </a:r>
          <a:endParaRPr lang="en-US" sz="1600" kern="1200" dirty="0"/>
        </a:p>
      </dsp:txBody>
      <dsp:txXfrm>
        <a:off x="5031382" y="2322380"/>
        <a:ext cx="1160859" cy="773906"/>
      </dsp:txXfrm>
    </dsp:sp>
    <dsp:sp modelId="{BD1A0180-1CBA-475A-A27D-99D1A1A01A0D}">
      <dsp:nvSpPr>
        <dsp:cNvPr id="0" name=""/>
        <dsp:cNvSpPr/>
      </dsp:nvSpPr>
      <dsp:spPr>
        <a:xfrm>
          <a:off x="6192242" y="2322380"/>
          <a:ext cx="1934765" cy="773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t>Plumule emerges</a:t>
          </a:r>
          <a:endParaRPr lang="en-US" sz="1600" kern="1200" dirty="0"/>
        </a:p>
      </dsp:txBody>
      <dsp:txXfrm>
        <a:off x="6579195" y="2322380"/>
        <a:ext cx="1160859" cy="7739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D7727-89C0-4600-B8FD-DEC40D231F71}">
      <dsp:nvSpPr>
        <dsp:cNvPr id="0" name=""/>
        <dsp:cNvSpPr/>
      </dsp:nvSpPr>
      <dsp:spPr>
        <a:xfrm>
          <a:off x="992" y="2322380"/>
          <a:ext cx="1934765" cy="77390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Grass	</a:t>
          </a:r>
          <a:endParaRPr lang="en-US" sz="1500" kern="1200" dirty="0"/>
        </a:p>
      </dsp:txBody>
      <dsp:txXfrm>
        <a:off x="992" y="2322380"/>
        <a:ext cx="1741289" cy="773906"/>
      </dsp:txXfrm>
    </dsp:sp>
    <dsp:sp modelId="{34DC3024-8A7D-4F79-94C3-A873DA98B866}">
      <dsp:nvSpPr>
        <dsp:cNvPr id="0" name=""/>
        <dsp:cNvSpPr/>
      </dsp:nvSpPr>
      <dsp:spPr>
        <a:xfrm>
          <a:off x="1548804" y="2322380"/>
          <a:ext cx="1934765" cy="773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Grasshoppers</a:t>
          </a:r>
          <a:endParaRPr lang="en-US" sz="1500" kern="1200" dirty="0"/>
        </a:p>
      </dsp:txBody>
      <dsp:txXfrm>
        <a:off x="1935757" y="2322380"/>
        <a:ext cx="1160859" cy="773906"/>
      </dsp:txXfrm>
    </dsp:sp>
    <dsp:sp modelId="{6AD4F071-A885-4EC6-8632-671969B059A2}">
      <dsp:nvSpPr>
        <dsp:cNvPr id="0" name=""/>
        <dsp:cNvSpPr/>
      </dsp:nvSpPr>
      <dsp:spPr>
        <a:xfrm>
          <a:off x="3096617" y="2322380"/>
          <a:ext cx="1934765" cy="773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Mice</a:t>
          </a:r>
          <a:endParaRPr lang="en-US" sz="1500" kern="1200" dirty="0"/>
        </a:p>
      </dsp:txBody>
      <dsp:txXfrm>
        <a:off x="3483570" y="2322380"/>
        <a:ext cx="1160859" cy="773906"/>
      </dsp:txXfrm>
    </dsp:sp>
    <dsp:sp modelId="{132757EC-BDAA-43A0-98F3-A67661847639}">
      <dsp:nvSpPr>
        <dsp:cNvPr id="0" name=""/>
        <dsp:cNvSpPr/>
      </dsp:nvSpPr>
      <dsp:spPr>
        <a:xfrm>
          <a:off x="4644429" y="2322380"/>
          <a:ext cx="1934765" cy="773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Snakes</a:t>
          </a:r>
          <a:endParaRPr lang="en-US" sz="1500" kern="1200" dirty="0"/>
        </a:p>
      </dsp:txBody>
      <dsp:txXfrm>
        <a:off x="5031382" y="2322380"/>
        <a:ext cx="1160859" cy="773906"/>
      </dsp:txXfrm>
    </dsp:sp>
    <dsp:sp modelId="{31515A89-F15E-4666-97DD-A38902C69C0F}">
      <dsp:nvSpPr>
        <dsp:cNvPr id="0" name=""/>
        <dsp:cNvSpPr/>
      </dsp:nvSpPr>
      <dsp:spPr>
        <a:xfrm>
          <a:off x="6192242" y="2322380"/>
          <a:ext cx="1934765" cy="773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 Hawks</a:t>
          </a:r>
          <a:endParaRPr lang="en-US" sz="1500" kern="1200" dirty="0"/>
        </a:p>
      </dsp:txBody>
      <dsp:txXfrm>
        <a:off x="6579195" y="2322380"/>
        <a:ext cx="1160859" cy="7739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CB32E7-ACDC-42A9-ABCB-DDC9DA1C645E}" type="datetimeFigureOut">
              <a:rPr lang="en-US" smtClean="0"/>
              <a:t>7/28/2019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87378D-0D9F-4DA0-965E-826156BADD30}" type="slidenum">
              <a:rPr lang="en-US" smtClean="0"/>
              <a:t>‹#›</a:t>
            </a:fld>
            <a:endParaRPr lang="en-US"/>
          </a:p>
        </p:txBody>
      </p:sp>
    </p:spTree>
    <p:extLst>
      <p:ext uri="{BB962C8B-B14F-4D97-AF65-F5344CB8AC3E}">
        <p14:creationId xmlns:p14="http://schemas.microsoft.com/office/powerpoint/2010/main" val="916541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5826B94-E03C-405F-9162-0406B30F6C98}" type="datetime1">
              <a:rPr lang="en-US" smtClean="0"/>
              <a:t>7/28/2019</a:t>
            </a:fld>
            <a:endParaRPr lang="en-US"/>
          </a:p>
        </p:txBody>
      </p:sp>
      <p:sp>
        <p:nvSpPr>
          <p:cNvPr id="5" name="Slide Number Placeholder 4"/>
          <p:cNvSpPr>
            <a:spLocks noGrp="1"/>
          </p:cNvSpPr>
          <p:nvPr>
            <p:ph type="sldNum" sz="quarter" idx="11"/>
          </p:nvPr>
        </p:nvSpPr>
        <p:spPr/>
        <p:txBody>
          <a:bodyPr/>
          <a:lstStyle/>
          <a:p>
            <a:fld id="{141B8CF3-6E74-495A-9A39-A34B9E817E28}" type="slidenum">
              <a:rPr lang="en-US" smtClean="0"/>
              <a:t>38</a:t>
            </a:fld>
            <a:endParaRPr lang="en-US"/>
          </a:p>
        </p:txBody>
      </p:sp>
    </p:spTree>
    <p:extLst>
      <p:ext uri="{BB962C8B-B14F-4D97-AF65-F5344CB8AC3E}">
        <p14:creationId xmlns:p14="http://schemas.microsoft.com/office/powerpoint/2010/main" val="237314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5826B94-E03C-405F-9162-0406B30F6C98}" type="datetime1">
              <a:rPr lang="en-US" smtClean="0"/>
              <a:t>7/28/2019</a:t>
            </a:fld>
            <a:endParaRPr lang="en-US"/>
          </a:p>
        </p:txBody>
      </p:sp>
      <p:sp>
        <p:nvSpPr>
          <p:cNvPr id="5" name="Slide Number Placeholder 4"/>
          <p:cNvSpPr>
            <a:spLocks noGrp="1"/>
          </p:cNvSpPr>
          <p:nvPr>
            <p:ph type="sldNum" sz="quarter" idx="11"/>
          </p:nvPr>
        </p:nvSpPr>
        <p:spPr/>
        <p:txBody>
          <a:bodyPr/>
          <a:lstStyle/>
          <a:p>
            <a:fld id="{141B8CF3-6E74-495A-9A39-A34B9E817E28}" type="slidenum">
              <a:rPr lang="en-US" smtClean="0"/>
              <a:t>228</a:t>
            </a:fld>
            <a:endParaRPr lang="en-US"/>
          </a:p>
        </p:txBody>
      </p:sp>
    </p:spTree>
    <p:extLst>
      <p:ext uri="{BB962C8B-B14F-4D97-AF65-F5344CB8AC3E}">
        <p14:creationId xmlns:p14="http://schemas.microsoft.com/office/powerpoint/2010/main" val="4156413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BBD9263-69D7-4AD7-94CB-8B5508505F4E}" type="datetime1">
              <a:rPr lang="en-US" smtClean="0"/>
              <a:t>7/28/2019</a:t>
            </a:fld>
            <a:endParaRPr lang="en-US"/>
          </a:p>
        </p:txBody>
      </p:sp>
      <p:sp>
        <p:nvSpPr>
          <p:cNvPr id="5" name="Slide Number Placeholder 4"/>
          <p:cNvSpPr>
            <a:spLocks noGrp="1"/>
          </p:cNvSpPr>
          <p:nvPr>
            <p:ph type="sldNum" sz="quarter" idx="11"/>
          </p:nvPr>
        </p:nvSpPr>
        <p:spPr/>
        <p:txBody>
          <a:bodyPr/>
          <a:lstStyle/>
          <a:p>
            <a:fld id="{141B8CF3-6E74-495A-9A39-A34B9E817E28}" type="slidenum">
              <a:rPr lang="en-US" smtClean="0"/>
              <a:t>260</a:t>
            </a:fld>
            <a:endParaRPr lang="en-US"/>
          </a:p>
        </p:txBody>
      </p:sp>
    </p:spTree>
    <p:extLst>
      <p:ext uri="{BB962C8B-B14F-4D97-AF65-F5344CB8AC3E}">
        <p14:creationId xmlns:p14="http://schemas.microsoft.com/office/powerpoint/2010/main" val="131075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A6DDA6C-DE6A-496A-A2C3-2CF4FD97ADB0}" type="datetime1">
              <a:rPr lang="en-US" smtClean="0"/>
              <a:t>7/28/2019</a:t>
            </a:fld>
            <a:endParaRPr lang="en-US"/>
          </a:p>
        </p:txBody>
      </p:sp>
      <p:sp>
        <p:nvSpPr>
          <p:cNvPr id="5" name="Slide Number Placeholder 4"/>
          <p:cNvSpPr>
            <a:spLocks noGrp="1"/>
          </p:cNvSpPr>
          <p:nvPr>
            <p:ph type="sldNum" sz="quarter" idx="11"/>
          </p:nvPr>
        </p:nvSpPr>
        <p:spPr/>
        <p:txBody>
          <a:bodyPr/>
          <a:lstStyle/>
          <a:p>
            <a:fld id="{141B8CF3-6E74-495A-9A39-A34B9E817E28}" type="slidenum">
              <a:rPr lang="en-US" smtClean="0"/>
              <a:t>294</a:t>
            </a:fld>
            <a:endParaRPr lang="en-US"/>
          </a:p>
        </p:txBody>
      </p:sp>
    </p:spTree>
    <p:extLst>
      <p:ext uri="{BB962C8B-B14F-4D97-AF65-F5344CB8AC3E}">
        <p14:creationId xmlns:p14="http://schemas.microsoft.com/office/powerpoint/2010/main" val="158757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87378D-0D9F-4DA0-965E-826156BADD30}" type="slidenum">
              <a:rPr lang="en-US" smtClean="0"/>
              <a:t>775</a:t>
            </a:fld>
            <a:endParaRPr lang="en-US"/>
          </a:p>
        </p:txBody>
      </p:sp>
    </p:spTree>
    <p:extLst>
      <p:ext uri="{BB962C8B-B14F-4D97-AF65-F5344CB8AC3E}">
        <p14:creationId xmlns:p14="http://schemas.microsoft.com/office/powerpoint/2010/main" val="3744718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AEBE79-052E-407A-AE0C-4256E6AF9396}" type="datetime2">
              <a:rPr lang="en-US" smtClean="0"/>
              <a:t>Sunday, July 28, 2019</a:t>
            </a:fld>
            <a:endParaRPr lang="en-US"/>
          </a:p>
        </p:txBody>
      </p:sp>
      <p:sp>
        <p:nvSpPr>
          <p:cNvPr id="5" name="Footer Placeholder 4"/>
          <p:cNvSpPr>
            <a:spLocks noGrp="1"/>
          </p:cNvSpPr>
          <p:nvPr>
            <p:ph type="ftr" sz="quarter" idx="11"/>
          </p:nvPr>
        </p:nvSpPr>
        <p:spPr/>
        <p:txBody>
          <a:bodyPr/>
          <a:lstStyle/>
          <a:p>
            <a:r>
              <a:rPr lang="en-US" smtClean="0"/>
              <a:t>Principles of Science</a:t>
            </a:r>
            <a:endParaRPr lang="en-US"/>
          </a:p>
        </p:txBody>
      </p:sp>
      <p:sp>
        <p:nvSpPr>
          <p:cNvPr id="6" name="Slide Number Placeholder 5"/>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3614516735"/>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D114F-7197-42C2-83A0-D226FD0C8030}" type="datetime2">
              <a:rPr lang="en-US" smtClean="0"/>
              <a:t>Sunday, July 28, 2019</a:t>
            </a:fld>
            <a:endParaRPr lang="en-US"/>
          </a:p>
        </p:txBody>
      </p:sp>
      <p:sp>
        <p:nvSpPr>
          <p:cNvPr id="5" name="Footer Placeholder 4"/>
          <p:cNvSpPr>
            <a:spLocks noGrp="1"/>
          </p:cNvSpPr>
          <p:nvPr>
            <p:ph type="ftr" sz="quarter" idx="11"/>
          </p:nvPr>
        </p:nvSpPr>
        <p:spPr/>
        <p:txBody>
          <a:bodyPr/>
          <a:lstStyle/>
          <a:p>
            <a:r>
              <a:rPr lang="en-US" smtClean="0"/>
              <a:t>Principles of Science</a:t>
            </a:r>
            <a:endParaRPr lang="en-US"/>
          </a:p>
        </p:txBody>
      </p:sp>
      <p:sp>
        <p:nvSpPr>
          <p:cNvPr id="6" name="Slide Number Placeholder 5"/>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2814001961"/>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AE6A51-02A4-43BB-A628-D28DF157DC67}" type="datetime2">
              <a:rPr lang="en-US" smtClean="0"/>
              <a:t>Sunday, July 28, 2019</a:t>
            </a:fld>
            <a:endParaRPr lang="en-US"/>
          </a:p>
        </p:txBody>
      </p:sp>
      <p:sp>
        <p:nvSpPr>
          <p:cNvPr id="5" name="Footer Placeholder 4"/>
          <p:cNvSpPr>
            <a:spLocks noGrp="1"/>
          </p:cNvSpPr>
          <p:nvPr>
            <p:ph type="ftr" sz="quarter" idx="11"/>
          </p:nvPr>
        </p:nvSpPr>
        <p:spPr/>
        <p:txBody>
          <a:bodyPr/>
          <a:lstStyle/>
          <a:p>
            <a:r>
              <a:rPr lang="en-US" smtClean="0"/>
              <a:t>Principles of Science</a:t>
            </a:r>
            <a:endParaRPr lang="en-US"/>
          </a:p>
        </p:txBody>
      </p:sp>
      <p:sp>
        <p:nvSpPr>
          <p:cNvPr id="6" name="Slide Number Placeholder 5"/>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1182166424"/>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smtClean="0"/>
              <a:t>Click icon to add picture</a:t>
            </a:r>
            <a:endParaRPr lang="en-IN"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2702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ogo intr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11"/>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894" y="0"/>
            <a:ext cx="4846211" cy="6858000"/>
          </a:xfrm>
          <a:prstGeom prst="rect">
            <a:avLst/>
          </a:prstGeom>
        </p:spPr>
      </p:pic>
    </p:spTree>
    <p:extLst>
      <p:ext uri="{BB962C8B-B14F-4D97-AF65-F5344CB8AC3E}">
        <p14:creationId xmlns:p14="http://schemas.microsoft.com/office/powerpoint/2010/main" val="34341737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smtClean="0"/>
              <a:t>Click icon to add picture</a:t>
            </a:r>
            <a:endParaRPr lang="en-IN"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025239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24" name="Right Triangle 23">
            <a:extLst>
              <a:ext uri="{FF2B5EF4-FFF2-40B4-BE49-F238E27FC236}">
                <a16:creationId xmlns:a16="http://schemas.microsoft.com/office/drawing/2014/main" id="{BD6ACE60-499D-41AB-89C4-D537D7C3D22A}"/>
              </a:ext>
            </a:extLst>
          </p:cNvPr>
          <p:cNvSpPr/>
          <p:nvPr/>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smtClean="0"/>
              <a:t>Click icon to add picture</a:t>
            </a:r>
            <a:endParaRPr lang="en-IN"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518968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smtClean="0"/>
              <a:t>Click icon to add picture</a:t>
            </a:r>
            <a:endParaRPr lang="en-IN"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dirty="0"/>
          </a:p>
        </p:txBody>
      </p:sp>
      <p:sp>
        <p:nvSpPr>
          <p:cNvPr id="25" name="Parallelogram 24">
            <a:extLst>
              <a:ext uri="{FF2B5EF4-FFF2-40B4-BE49-F238E27FC236}">
                <a16:creationId xmlns:a16="http://schemas.microsoft.com/office/drawing/2014/main" id="{18C08F43-D42B-4CF1-912F-BC83D72AB415}"/>
              </a:ext>
            </a:extLst>
          </p:cNvPr>
          <p:cNvSpPr/>
          <p:nvPr/>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341407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smtClean="0"/>
              <a:t>Edit Master text styles</a:t>
            </a:r>
          </a:p>
          <a:p>
            <a:pPr lvl="1">
              <a:buClr>
                <a:schemeClr val="accent2"/>
              </a:buClr>
            </a:pPr>
            <a:r>
              <a:rPr lang="en-US" smtClean="0"/>
              <a:t>Second level</a:t>
            </a:r>
          </a:p>
          <a:p>
            <a:pPr lvl="2">
              <a:buClr>
                <a:schemeClr val="accent2"/>
              </a:buClr>
            </a:pPr>
            <a:r>
              <a:rPr lang="en-US" smtClean="0"/>
              <a:t>Third level</a:t>
            </a:r>
          </a:p>
          <a:p>
            <a:pPr lvl="3">
              <a:buClr>
                <a:schemeClr val="accent2"/>
              </a:buClr>
            </a:pPr>
            <a:r>
              <a:rPr lang="en-US" smtClean="0"/>
              <a:t>Fourth level</a:t>
            </a:r>
          </a:p>
          <a:p>
            <a:pPr lvl="4">
              <a:buClr>
                <a:schemeClr val="accent2"/>
              </a:buClr>
            </a:pPr>
            <a:r>
              <a:rPr lang="en-US" smtClean="0"/>
              <a:t>Fifth level</a:t>
            </a:r>
            <a:endParaRPr lang="en-IN" dirty="0"/>
          </a:p>
        </p:txBody>
      </p:sp>
      <p:sp>
        <p:nvSpPr>
          <p:cNvPr id="19" name="Text Placeholder 4">
            <a:extLst>
              <a:ext uri="{FF2B5EF4-FFF2-40B4-BE49-F238E27FC236}">
                <a16:creationId xmlns:a16="http://schemas.microsoft.com/office/drawing/2014/main" id="{47CDC5A2-8836-4ED3-8E78-18C24853D882}"/>
              </a:ext>
            </a:extLst>
          </p:cNvPr>
          <p:cNvSpPr>
            <a:spLocks noGrp="1"/>
          </p:cNvSpPr>
          <p:nvPr>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smtClean="0"/>
              <a:t>Edit Master text styles</a:t>
            </a:r>
          </a:p>
          <a:p>
            <a:pPr lvl="1">
              <a:buClr>
                <a:schemeClr val="accent2"/>
              </a:buClr>
            </a:pPr>
            <a:r>
              <a:rPr lang="en-US" smtClean="0"/>
              <a:t>Second level</a:t>
            </a:r>
          </a:p>
          <a:p>
            <a:pPr lvl="2">
              <a:buClr>
                <a:schemeClr val="accent2"/>
              </a:buClr>
            </a:pPr>
            <a:r>
              <a:rPr lang="en-US" smtClean="0"/>
              <a:t>Third level</a:t>
            </a:r>
          </a:p>
          <a:p>
            <a:pPr lvl="3">
              <a:buClr>
                <a:schemeClr val="accent2"/>
              </a:buClr>
            </a:pPr>
            <a:r>
              <a:rPr lang="en-US" smtClean="0"/>
              <a:t>Fourth level</a:t>
            </a:r>
          </a:p>
          <a:p>
            <a:pPr lvl="4">
              <a:buClr>
                <a:schemeClr val="accent2"/>
              </a:buClr>
            </a:pPr>
            <a:r>
              <a:rPr lang="en-US" smtClean="0"/>
              <a:t>Fifth level</a:t>
            </a:r>
            <a:endParaRPr lang="en-IN" dirty="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smtClean="0">
                <a:solidFill>
                  <a:prstClr val="black">
                    <a:tint val="75000"/>
                  </a:prstClr>
                </a:solidFill>
              </a:rPr>
              <a:t>Principles of Science</a:t>
            </a:r>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1743610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806E656-313A-47B1-B381-D004200F7A01}"/>
              </a:ext>
            </a:extLst>
          </p:cNvPr>
          <p:cNvGrpSpPr/>
          <p:nvPr/>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3" name="Parallelogram 32">
            <a:extLst>
              <a:ext uri="{FF2B5EF4-FFF2-40B4-BE49-F238E27FC236}">
                <a16:creationId xmlns:a16="http://schemas.microsoft.com/office/drawing/2014/main" id="{F088C182-BF10-45B2-B159-7702E00D31D4}"/>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37983117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smtClean="0"/>
              <a:t>Click icon to add table</a:t>
            </a:r>
            <a:endParaRPr lang="en-GB" noProof="0" dirty="0"/>
          </a:p>
        </p:txBody>
      </p:sp>
      <p:grpSp>
        <p:nvGrpSpPr>
          <p:cNvPr id="26" name="Group 25">
            <a:extLst>
              <a:ext uri="{FF2B5EF4-FFF2-40B4-BE49-F238E27FC236}">
                <a16:creationId xmlns:a16="http://schemas.microsoft.com/office/drawing/2014/main" id="{36C8A74F-FDDF-48E8-AC2B-A5BD59D7D6A3}"/>
              </a:ext>
            </a:extLst>
          </p:cNvPr>
          <p:cNvGrpSpPr/>
          <p:nvPr/>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8006416B-866C-47E5-8480-109B40F9EAA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15183698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CDC457-9F58-4C83-9124-EB13F43825E7}" type="datetime2">
              <a:rPr lang="en-US" smtClean="0"/>
              <a:t>Sunday, July 28, 2019</a:t>
            </a:fld>
            <a:endParaRPr lang="en-US"/>
          </a:p>
        </p:txBody>
      </p:sp>
      <p:sp>
        <p:nvSpPr>
          <p:cNvPr id="5" name="Footer Placeholder 4"/>
          <p:cNvSpPr>
            <a:spLocks noGrp="1"/>
          </p:cNvSpPr>
          <p:nvPr>
            <p:ph type="ftr" sz="quarter" idx="11"/>
          </p:nvPr>
        </p:nvSpPr>
        <p:spPr/>
        <p:txBody>
          <a:bodyPr/>
          <a:lstStyle/>
          <a:p>
            <a:r>
              <a:rPr lang="en-US" smtClean="0"/>
              <a:t>Principles of Science</a:t>
            </a:r>
            <a:endParaRPr lang="en-US"/>
          </a:p>
        </p:txBody>
      </p:sp>
      <p:sp>
        <p:nvSpPr>
          <p:cNvPr id="6" name="Slide Number Placeholder 5"/>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1271670896"/>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ZA"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dirty="0"/>
              <a:t>Add Caption Here</a:t>
            </a:r>
            <a:endParaRPr lang="en-IN" dirty="0"/>
          </a:p>
        </p:txBody>
      </p:sp>
    </p:spTree>
    <p:extLst>
      <p:ext uri="{BB962C8B-B14F-4D97-AF65-F5344CB8AC3E}">
        <p14:creationId xmlns:p14="http://schemas.microsoft.com/office/powerpoint/2010/main" val="29507748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ZA" dirty="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Company Website</a:t>
            </a:r>
          </a:p>
        </p:txBody>
      </p:sp>
      <p:sp>
        <p:nvSpPr>
          <p:cNvPr id="14" name="Shape 4157">
            <a:extLst>
              <a:ext uri="{FF2B5EF4-FFF2-40B4-BE49-F238E27FC236}">
                <a16:creationId xmlns:a16="http://schemas.microsoft.com/office/drawing/2014/main" id="{A30A8F28-98F4-425F-A750-78192A157DF4}"/>
              </a:ext>
            </a:extLst>
          </p:cNvPr>
          <p:cNvSpPr/>
          <p:nvPr/>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5" name="Shape 4186">
            <a:extLst>
              <a:ext uri="{FF2B5EF4-FFF2-40B4-BE49-F238E27FC236}">
                <a16:creationId xmlns:a16="http://schemas.microsoft.com/office/drawing/2014/main" id="{2F84D399-8148-4E86-A1E4-BE7D1D81383A}"/>
              </a:ext>
            </a:extLst>
          </p:cNvPr>
          <p:cNvSpPr/>
          <p:nvPr/>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9" name="Shape 4379">
            <a:extLst>
              <a:ext uri="{FF2B5EF4-FFF2-40B4-BE49-F238E27FC236}">
                <a16:creationId xmlns:a16="http://schemas.microsoft.com/office/drawing/2014/main" id="{E4408FF8-E342-42F8-BBE9-1220822B5E99}"/>
              </a:ext>
            </a:extLst>
          </p:cNvPr>
          <p:cNvSpPr/>
          <p:nvPr/>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0" name="Shape 4487">
            <a:extLst>
              <a:ext uri="{FF2B5EF4-FFF2-40B4-BE49-F238E27FC236}">
                <a16:creationId xmlns:a16="http://schemas.microsoft.com/office/drawing/2014/main" id="{11D27456-C005-4109-9E74-0B692200A0B3}"/>
              </a:ext>
            </a:extLst>
          </p:cNvPr>
          <p:cNvSpPr/>
          <p:nvPr/>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1" name="Right Triangle 20">
            <a:extLst>
              <a:ext uri="{FF2B5EF4-FFF2-40B4-BE49-F238E27FC236}">
                <a16:creationId xmlns:a16="http://schemas.microsoft.com/office/drawing/2014/main" id="{FDDD2B84-3CB9-4567-8C91-C538E8A1C89F}"/>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smtClean="0"/>
              <a:t>Click icon to add picture</a:t>
            </a:r>
            <a:endParaRPr lang="en-IN" dirty="0"/>
          </a:p>
        </p:txBody>
      </p:sp>
    </p:spTree>
    <p:extLst>
      <p:ext uri="{BB962C8B-B14F-4D97-AF65-F5344CB8AC3E}">
        <p14:creationId xmlns:p14="http://schemas.microsoft.com/office/powerpoint/2010/main" val="4284448994"/>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6972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941163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smtClean="0"/>
              <a:t>Principles of Science</a:t>
            </a:r>
            <a:endParaRPr lang="en-IN"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4694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smtClean="0">
                <a:solidFill>
                  <a:prstClr val="black">
                    <a:tint val="75000"/>
                  </a:prstClr>
                </a:solidFill>
              </a:rPr>
              <a:t>Principles of Science</a:t>
            </a:r>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49849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4EBB76E7-943E-4038-B700-114F66FBC609}"/>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smtClean="0">
                <a:solidFill>
                  <a:prstClr val="black">
                    <a:tint val="75000"/>
                  </a:prstClr>
                </a:solidFill>
              </a:rPr>
              <a:t>Principles of Science</a:t>
            </a:r>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6458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70252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10822803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A0030CD-8C9E-4AA5-8C5D-F9B2EDB7E17A}"/>
              </a:ext>
            </a:extLst>
          </p:cNvPr>
          <p:cNvGrpSpPr/>
          <p:nvPr/>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0" name="Parallelogram 29">
            <a:extLst>
              <a:ext uri="{FF2B5EF4-FFF2-40B4-BE49-F238E27FC236}">
                <a16:creationId xmlns:a16="http://schemas.microsoft.com/office/drawing/2014/main" id="{406089BB-36DC-4E23-B215-527A8A18FCFB}"/>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IN" smtClean="0"/>
              <a:t>Principles of Science</a:t>
            </a:r>
            <a:endParaRPr lang="en-IN" dirty="0"/>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9390235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534246-6DCD-4256-A1FB-B82B2093D409}" type="datetime2">
              <a:rPr lang="en-US" smtClean="0"/>
              <a:t>Sunday, July 28, 2019</a:t>
            </a:fld>
            <a:endParaRPr lang="en-US"/>
          </a:p>
        </p:txBody>
      </p:sp>
      <p:sp>
        <p:nvSpPr>
          <p:cNvPr id="5" name="Footer Placeholder 4"/>
          <p:cNvSpPr>
            <a:spLocks noGrp="1"/>
          </p:cNvSpPr>
          <p:nvPr>
            <p:ph type="ftr" sz="quarter" idx="11"/>
          </p:nvPr>
        </p:nvSpPr>
        <p:spPr/>
        <p:txBody>
          <a:bodyPr/>
          <a:lstStyle/>
          <a:p>
            <a:r>
              <a:rPr lang="en-US" smtClean="0"/>
              <a:t>Principles of Science</a:t>
            </a:r>
            <a:endParaRPr lang="en-US"/>
          </a:p>
        </p:txBody>
      </p:sp>
      <p:sp>
        <p:nvSpPr>
          <p:cNvPr id="6" name="Slide Number Placeholder 5"/>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2985161687"/>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A0030CD-8C9E-4AA5-8C5D-F9B2EDB7E17A}"/>
              </a:ext>
            </a:extLst>
          </p:cNvPr>
          <p:cNvGrpSpPr/>
          <p:nvPr/>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0" name="Parallelogram 29">
            <a:extLst>
              <a:ext uri="{FF2B5EF4-FFF2-40B4-BE49-F238E27FC236}">
                <a16:creationId xmlns:a16="http://schemas.microsoft.com/office/drawing/2014/main" id="{406089BB-36DC-4E23-B215-527A8A18FCFB}"/>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
        <p:nvSpPr>
          <p:cNvPr id="10" name="Text Placeholder 9"/>
          <p:cNvSpPr>
            <a:spLocks noGrp="1"/>
          </p:cNvSpPr>
          <p:nvPr>
            <p:ph type="body" sz="quarter" idx="12"/>
          </p:nvPr>
        </p:nvSpPr>
        <p:spPr>
          <a:xfrm>
            <a:off x="134536" y="621052"/>
            <a:ext cx="8637587" cy="613049"/>
          </a:xfrm>
          <a:prstGeom prst="rect">
            <a:avLst/>
          </a:prstGeom>
        </p:spPr>
        <p:txBody>
          <a:bodyPr/>
          <a:lstStyle>
            <a:lvl1pPr marL="0" indent="0">
              <a:buFontTx/>
              <a:buNone/>
              <a:defRPr/>
            </a:lvl1pPr>
          </a:lstStyle>
          <a:p>
            <a:pPr lvl="0"/>
            <a:r>
              <a:rPr lang="en-US" smtClean="0"/>
              <a:t>Edit Master text styles</a:t>
            </a:r>
          </a:p>
        </p:txBody>
      </p:sp>
      <p:sp>
        <p:nvSpPr>
          <p:cNvPr id="12" name="Text Placeholder 11"/>
          <p:cNvSpPr>
            <a:spLocks noGrp="1"/>
          </p:cNvSpPr>
          <p:nvPr>
            <p:ph type="body" sz="quarter" idx="13"/>
          </p:nvPr>
        </p:nvSpPr>
        <p:spPr>
          <a:xfrm>
            <a:off x="530092" y="2326437"/>
            <a:ext cx="1964191" cy="890133"/>
          </a:xfrm>
          <a:prstGeom prst="rect">
            <a:avLst/>
          </a:prstGeom>
        </p:spPr>
        <p:txBody>
          <a:bodyPr/>
          <a:lstStyle>
            <a:lvl1pPr marL="457200" indent="-457200">
              <a:buFont typeface="+mj-lt"/>
              <a:buAutoNum type="alphaUcPeriod"/>
              <a:defRPr/>
            </a:lvl1pPr>
          </a:lstStyle>
          <a:p>
            <a:pPr lvl="0"/>
            <a:r>
              <a:rPr lang="en-US" smtClean="0"/>
              <a:t>Edit Master text styles</a:t>
            </a:r>
          </a:p>
        </p:txBody>
      </p:sp>
      <p:sp>
        <p:nvSpPr>
          <p:cNvPr id="18" name="Text Placeholder 11"/>
          <p:cNvSpPr>
            <a:spLocks noGrp="1"/>
          </p:cNvSpPr>
          <p:nvPr>
            <p:ph type="body" sz="quarter" idx="14"/>
          </p:nvPr>
        </p:nvSpPr>
        <p:spPr>
          <a:xfrm>
            <a:off x="6057289" y="2326437"/>
            <a:ext cx="1964191" cy="890133"/>
          </a:xfrm>
          <a:prstGeom prst="rect">
            <a:avLst/>
          </a:prstGeom>
        </p:spPr>
        <p:txBody>
          <a:bodyPr/>
          <a:lstStyle>
            <a:lvl1pPr marL="457200" indent="-457200">
              <a:buFont typeface="+mj-lt"/>
              <a:buAutoNum type="alphaUcPeriod" startAt="2"/>
              <a:defRPr/>
            </a:lvl1pPr>
          </a:lstStyle>
          <a:p>
            <a:pPr lvl="0"/>
            <a:r>
              <a:rPr lang="en-US" smtClean="0"/>
              <a:t>Edit Master text styles</a:t>
            </a:r>
          </a:p>
        </p:txBody>
      </p:sp>
      <p:sp>
        <p:nvSpPr>
          <p:cNvPr id="19" name="Text Placeholder 11"/>
          <p:cNvSpPr>
            <a:spLocks noGrp="1"/>
          </p:cNvSpPr>
          <p:nvPr>
            <p:ph type="body" sz="quarter" idx="15"/>
          </p:nvPr>
        </p:nvSpPr>
        <p:spPr>
          <a:xfrm>
            <a:off x="530092" y="4295331"/>
            <a:ext cx="1964191" cy="890133"/>
          </a:xfrm>
          <a:prstGeom prst="rect">
            <a:avLst/>
          </a:prstGeom>
        </p:spPr>
        <p:txBody>
          <a:bodyPr/>
          <a:lstStyle>
            <a:lvl1pPr marL="457200" indent="-457200">
              <a:buFont typeface="+mj-lt"/>
              <a:buAutoNum type="alphaUcPeriod" startAt="3"/>
              <a:defRPr/>
            </a:lvl1pPr>
          </a:lstStyle>
          <a:p>
            <a:pPr lvl="0"/>
            <a:r>
              <a:rPr lang="en-US" smtClean="0"/>
              <a:t>Edit Master text styles</a:t>
            </a:r>
          </a:p>
        </p:txBody>
      </p:sp>
      <p:sp>
        <p:nvSpPr>
          <p:cNvPr id="20" name="Text Placeholder 11"/>
          <p:cNvSpPr>
            <a:spLocks noGrp="1"/>
          </p:cNvSpPr>
          <p:nvPr>
            <p:ph type="body" sz="quarter" idx="16"/>
          </p:nvPr>
        </p:nvSpPr>
        <p:spPr>
          <a:xfrm>
            <a:off x="6057290" y="4338246"/>
            <a:ext cx="1964191" cy="890133"/>
          </a:xfrm>
          <a:prstGeom prst="rect">
            <a:avLst/>
          </a:prstGeom>
        </p:spPr>
        <p:txBody>
          <a:bodyPr/>
          <a:lstStyle>
            <a:lvl1pPr marL="457200" indent="-457200">
              <a:buFont typeface="+mj-lt"/>
              <a:buAutoNum type="alphaUcPeriod" startAt="4"/>
              <a:defRPr/>
            </a:lvl1pPr>
          </a:lstStyle>
          <a:p>
            <a:pPr lvl="0"/>
            <a:r>
              <a:rPr lang="en-US" smtClean="0"/>
              <a:t>Edit Master text styles</a:t>
            </a:r>
          </a:p>
        </p:txBody>
      </p:sp>
    </p:spTree>
    <p:extLst>
      <p:ext uri="{BB962C8B-B14F-4D97-AF65-F5344CB8AC3E}">
        <p14:creationId xmlns:p14="http://schemas.microsoft.com/office/powerpoint/2010/main" val="28629461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11"/>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549392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B2FB48C-0C70-4DBE-B904-A134B6644DD3}"/>
              </a:ext>
            </a:extLst>
          </p:cNvPr>
          <p:cNvGrpSpPr/>
          <p:nvPr/>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Parallelogram 30">
            <a:extLst>
              <a:ext uri="{FF2B5EF4-FFF2-40B4-BE49-F238E27FC236}">
                <a16:creationId xmlns:a16="http://schemas.microsoft.com/office/drawing/2014/main" id="{41E23981-B12A-4AC3-A030-337BBBA5E45B}"/>
              </a:ext>
            </a:extLst>
          </p:cNvPr>
          <p:cNvSpPr/>
          <p:nvPr/>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dirty="0"/>
              <a:t>Click to Edit Master Title Style </a:t>
            </a:r>
            <a:endParaRPr lang="en-IN"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3E3E44C8-FE47-4907-8BED-BCE96505354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73981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3953839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93541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7A447E-5673-42B0-9C6B-67AC7459FCED}" type="datetime2">
              <a:rPr lang="en-US" smtClean="0"/>
              <a:t>Sunday, July 28, 2019</a:t>
            </a:fld>
            <a:endParaRPr lang="en-US"/>
          </a:p>
        </p:txBody>
      </p:sp>
      <p:sp>
        <p:nvSpPr>
          <p:cNvPr id="6" name="Footer Placeholder 5"/>
          <p:cNvSpPr>
            <a:spLocks noGrp="1"/>
          </p:cNvSpPr>
          <p:nvPr>
            <p:ph type="ftr" sz="quarter" idx="11"/>
          </p:nvPr>
        </p:nvSpPr>
        <p:spPr/>
        <p:txBody>
          <a:bodyPr/>
          <a:lstStyle/>
          <a:p>
            <a:r>
              <a:rPr lang="en-US" smtClean="0"/>
              <a:t>Principles of Science</a:t>
            </a:r>
            <a:endParaRPr lang="en-US"/>
          </a:p>
        </p:txBody>
      </p:sp>
      <p:sp>
        <p:nvSpPr>
          <p:cNvPr id="7" name="Slide Number Placeholder 6"/>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2645944291"/>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1905E9-CF4D-4BCE-BFC3-38EC82CB8421}" type="datetime2">
              <a:rPr lang="en-US" smtClean="0"/>
              <a:t>Sunday, July 28, 2019</a:t>
            </a:fld>
            <a:endParaRPr lang="en-US"/>
          </a:p>
        </p:txBody>
      </p:sp>
      <p:sp>
        <p:nvSpPr>
          <p:cNvPr id="8" name="Footer Placeholder 7"/>
          <p:cNvSpPr>
            <a:spLocks noGrp="1"/>
          </p:cNvSpPr>
          <p:nvPr>
            <p:ph type="ftr" sz="quarter" idx="11"/>
          </p:nvPr>
        </p:nvSpPr>
        <p:spPr/>
        <p:txBody>
          <a:bodyPr/>
          <a:lstStyle/>
          <a:p>
            <a:r>
              <a:rPr lang="en-US" smtClean="0"/>
              <a:t>Principles of Science</a:t>
            </a:r>
            <a:endParaRPr lang="en-US"/>
          </a:p>
        </p:txBody>
      </p:sp>
      <p:sp>
        <p:nvSpPr>
          <p:cNvPr id="9" name="Slide Number Placeholder 8"/>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4223021337"/>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55537B-990A-4835-986B-F75AB228AF64}" type="datetime2">
              <a:rPr lang="en-US" smtClean="0"/>
              <a:t>Sunday, July 28, 2019</a:t>
            </a:fld>
            <a:endParaRPr lang="en-US"/>
          </a:p>
        </p:txBody>
      </p:sp>
      <p:sp>
        <p:nvSpPr>
          <p:cNvPr id="4" name="Footer Placeholder 3"/>
          <p:cNvSpPr>
            <a:spLocks noGrp="1"/>
          </p:cNvSpPr>
          <p:nvPr>
            <p:ph type="ftr" sz="quarter" idx="11"/>
          </p:nvPr>
        </p:nvSpPr>
        <p:spPr/>
        <p:txBody>
          <a:bodyPr/>
          <a:lstStyle/>
          <a:p>
            <a:r>
              <a:rPr lang="en-US" smtClean="0"/>
              <a:t>Principles of Science</a:t>
            </a:r>
            <a:endParaRPr lang="en-US"/>
          </a:p>
        </p:txBody>
      </p:sp>
      <p:sp>
        <p:nvSpPr>
          <p:cNvPr id="5" name="Slide Number Placeholder 4"/>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2095219582"/>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0B8ED7-519A-4363-871D-139398007F3F}" type="datetime2">
              <a:rPr lang="en-US" smtClean="0"/>
              <a:t>Sunday, July 28, 2019</a:t>
            </a:fld>
            <a:endParaRPr lang="en-US"/>
          </a:p>
        </p:txBody>
      </p:sp>
      <p:sp>
        <p:nvSpPr>
          <p:cNvPr id="3" name="Footer Placeholder 2"/>
          <p:cNvSpPr>
            <a:spLocks noGrp="1"/>
          </p:cNvSpPr>
          <p:nvPr>
            <p:ph type="ftr" sz="quarter" idx="11"/>
          </p:nvPr>
        </p:nvSpPr>
        <p:spPr/>
        <p:txBody>
          <a:bodyPr/>
          <a:lstStyle/>
          <a:p>
            <a:r>
              <a:rPr lang="en-US" smtClean="0"/>
              <a:t>Principles of Science</a:t>
            </a:r>
            <a:endParaRPr lang="en-US"/>
          </a:p>
        </p:txBody>
      </p:sp>
      <p:sp>
        <p:nvSpPr>
          <p:cNvPr id="4" name="Slide Number Placeholder 3"/>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2585398865"/>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21232E-5AE0-46A5-B00E-8F70ACFA5CAB}" type="datetime2">
              <a:rPr lang="en-US" smtClean="0"/>
              <a:t>Sunday, July 28, 2019</a:t>
            </a:fld>
            <a:endParaRPr lang="en-US"/>
          </a:p>
        </p:txBody>
      </p:sp>
      <p:sp>
        <p:nvSpPr>
          <p:cNvPr id="6" name="Footer Placeholder 5"/>
          <p:cNvSpPr>
            <a:spLocks noGrp="1"/>
          </p:cNvSpPr>
          <p:nvPr>
            <p:ph type="ftr" sz="quarter" idx="11"/>
          </p:nvPr>
        </p:nvSpPr>
        <p:spPr/>
        <p:txBody>
          <a:bodyPr/>
          <a:lstStyle/>
          <a:p>
            <a:r>
              <a:rPr lang="en-US" smtClean="0"/>
              <a:t>Principles of Science</a:t>
            </a:r>
            <a:endParaRPr lang="en-US"/>
          </a:p>
        </p:txBody>
      </p:sp>
      <p:sp>
        <p:nvSpPr>
          <p:cNvPr id="7" name="Slide Number Placeholder 6"/>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2178977815"/>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A4E96C-8815-49AF-A1CB-9085E15CAC4E}" type="datetime2">
              <a:rPr lang="en-US" smtClean="0"/>
              <a:t>Sunday, July 28, 2019</a:t>
            </a:fld>
            <a:endParaRPr lang="en-US"/>
          </a:p>
        </p:txBody>
      </p:sp>
      <p:sp>
        <p:nvSpPr>
          <p:cNvPr id="6" name="Footer Placeholder 5"/>
          <p:cNvSpPr>
            <a:spLocks noGrp="1"/>
          </p:cNvSpPr>
          <p:nvPr>
            <p:ph type="ftr" sz="quarter" idx="11"/>
          </p:nvPr>
        </p:nvSpPr>
        <p:spPr/>
        <p:txBody>
          <a:bodyPr/>
          <a:lstStyle/>
          <a:p>
            <a:r>
              <a:rPr lang="en-US" smtClean="0"/>
              <a:t>Principles of Science</a:t>
            </a:r>
            <a:endParaRPr lang="en-US"/>
          </a:p>
        </p:txBody>
      </p:sp>
      <p:sp>
        <p:nvSpPr>
          <p:cNvPr id="7" name="Slide Number Placeholder 6"/>
          <p:cNvSpPr>
            <a:spLocks noGrp="1"/>
          </p:cNvSpPr>
          <p:nvPr>
            <p:ph type="sldNum" sz="quarter" idx="12"/>
          </p:nvPr>
        </p:nvSpPr>
        <p:spPr/>
        <p:txBody>
          <a:bodyPr/>
          <a:lstStyle/>
          <a:p>
            <a:fld id="{17B4D046-812B-4CC9-BF0B-A4FCE9657002}" type="slidenum">
              <a:rPr lang="en-US" smtClean="0"/>
              <a:t>‹#›</a:t>
            </a:fld>
            <a:endParaRPr lang="en-US"/>
          </a:p>
        </p:txBody>
      </p:sp>
    </p:spTree>
    <p:extLst>
      <p:ext uri="{BB962C8B-B14F-4D97-AF65-F5344CB8AC3E}">
        <p14:creationId xmlns:p14="http://schemas.microsoft.com/office/powerpoint/2010/main" val="440030096"/>
      </p:ext>
    </p:extLst>
  </p:cSld>
  <p:clrMapOvr>
    <a:masterClrMapping/>
  </p:clrMapOvr>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32BED-5AD7-46E8-ACC5-D91933AC1C5B}" type="datetime2">
              <a:rPr lang="en-US" smtClean="0"/>
              <a:t>Sunday, July 28, 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Principles of Science</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4D046-812B-4CC9-BF0B-A4FCE9657002}" type="slidenum">
              <a:rPr lang="en-US" smtClean="0"/>
              <a:t>‹#›</a:t>
            </a:fld>
            <a:endParaRPr lang="en-US"/>
          </a:p>
        </p:txBody>
      </p:sp>
    </p:spTree>
    <p:extLst>
      <p:ext uri="{BB962C8B-B14F-4D97-AF65-F5344CB8AC3E}">
        <p14:creationId xmlns:p14="http://schemas.microsoft.com/office/powerpoint/2010/main" val="567262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300000">
        <p14:ferris dir="l"/>
      </p:transition>
    </mc:Choice>
    <mc:Fallback xmlns="">
      <p:transition spd="slow" advClick="0" advTm="300000">
        <p:fade/>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smtClean="0"/>
              <a:t>Principles of Science</a:t>
            </a:r>
            <a:endParaRPr lang="en-US"/>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17B4D046-812B-4CC9-BF0B-A4FCE9657002}" type="slidenum">
              <a:rPr lang="en-US" smtClean="0"/>
              <a:t>‹#›</a:t>
            </a:fld>
            <a:endParaRPr lang="en-US"/>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smtClean="0"/>
              <a:t>Click to edit Master title style</a:t>
            </a:r>
            <a:endParaRPr lang="en-US" dirty="0"/>
          </a:p>
        </p:txBody>
      </p:sp>
    </p:spTree>
    <p:extLst>
      <p:ext uri="{BB962C8B-B14F-4D97-AF65-F5344CB8AC3E}">
        <p14:creationId xmlns:p14="http://schemas.microsoft.com/office/powerpoint/2010/main" val="1389053295"/>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3662" r:id="rId23"/>
  </p:sldLayoutIdLst>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lang="en-IN" sz="4400" b="1" kern="1200">
          <a:solidFill>
            <a:schemeClr val="accent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9.xml"/><Relationship Id="rId1" Type="http://schemas.openxmlformats.org/officeDocument/2006/relationships/vmlDrawing" Target="../drawings/vmlDrawing1.vml"/><Relationship Id="rId4" Type="http://schemas.openxmlformats.org/officeDocument/2006/relationships/image" Target="../media/image49.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1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tags" Target="../tags/tag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4.xml"/><Relationship Id="rId5" Type="http://schemas.openxmlformats.org/officeDocument/2006/relationships/image" Target="../media/image58.jpeg"/><Relationship Id="rId4" Type="http://schemas.openxmlformats.org/officeDocument/2006/relationships/image" Target="../media/image57.jpe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2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4.xml"/></Relationships>
</file>

<file path=ppt/slides/_rels/slide23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4.xml"/></Relationships>
</file>

<file path=ppt/slides/_rels/slide2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4.xml"/><Relationship Id="rId4" Type="http://schemas.microsoft.com/office/2007/relationships/hdphoto" Target="../media/hdphoto1.wdp"/></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4.xml"/></Relationships>
</file>

<file path=ppt/slides/_rels/slide25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4.xml"/></Relationships>
</file>

<file path=ppt/slides/_rels/slide2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6.png"/><Relationship Id="rId1" Type="http://schemas.openxmlformats.org/officeDocument/2006/relationships/slideLayout" Target="../slideLayouts/slideLayout24.xml"/><Relationship Id="rId5" Type="http://schemas.microsoft.com/office/2007/relationships/hdphoto" Target="../media/hdphoto3.wdp"/><Relationship Id="rId4" Type="http://schemas.openxmlformats.org/officeDocument/2006/relationships/image" Target="../media/image7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microsoft.com/office/2007/relationships/hdphoto" Target="../media/hdphoto4.wdp"/></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9.xml"/></Relationships>
</file>

<file path=ppt/slides/_rels/slide2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24.xml"/></Relationships>
</file>

<file path=ppt/slides/_rels/slide28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4.xml"/></Relationships>
</file>

<file path=ppt/slides/_rels/slide2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4.xml"/></Relationships>
</file>

<file path=ppt/slides/_rels/slide28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4.xml"/></Relationships>
</file>

<file path=ppt/slides/_rels/slide2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28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4.xml"/></Relationships>
</file>

<file path=ppt/slides/_rels/slide28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4.xml"/></Relationships>
</file>

<file path=ppt/slides/_rels/slide2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4.xml"/><Relationship Id="rId5" Type="http://schemas.openxmlformats.org/officeDocument/2006/relationships/image" Target="../media/image105.jpeg"/><Relationship Id="rId4" Type="http://schemas.openxmlformats.org/officeDocument/2006/relationships/image" Target="../media/image10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4.xml"/><Relationship Id="rId4" Type="http://schemas.openxmlformats.org/officeDocument/2006/relationships/image" Target="../media/image108.jpeg"/></Relationships>
</file>

<file path=ppt/slides/_rels/slide30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9.png"/><Relationship Id="rId1" Type="http://schemas.openxmlformats.org/officeDocument/2006/relationships/slideLayout" Target="../slideLayouts/slideLayout29.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4.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9.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9.xml"/><Relationship Id="rId1" Type="http://schemas.openxmlformats.org/officeDocument/2006/relationships/vmlDrawing" Target="../drawings/vmlDrawing2.vml"/><Relationship Id="rId4" Type="http://schemas.openxmlformats.org/officeDocument/2006/relationships/image" Target="../media/image49.wmf"/></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9.xml"/></Relationships>
</file>

<file path=ppt/slides/_rels/slide3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9.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9.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4.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4.xml"/></Relationships>
</file>

<file path=ppt/slides/_rels/slide36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4.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4.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39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4.xml"/></Relationships>
</file>

<file path=ppt/slides/_rels/slide39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4.xml"/></Relationships>
</file>

<file path=ppt/slides/_rels/slide39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4.xml"/></Relationships>
</file>

<file path=ppt/slides/_rels/slide42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4.xml"/></Relationships>
</file>

<file path=ppt/slides/_rels/slide42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4.xml"/></Relationships>
</file>

<file path=ppt/slides/_rels/slide426.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4.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430.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4.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9.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9.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9.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4.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4.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9.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9.xml"/></Relationships>
</file>

<file path=ppt/slides/_rels/slide5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9.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2.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4.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4.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6.png"/><Relationship Id="rId1" Type="http://schemas.openxmlformats.org/officeDocument/2006/relationships/slideLayout" Target="../slideLayouts/slideLayout29.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9.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9.xml"/></Relationships>
</file>

<file path=ppt/slides/_rels/slide5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9.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9.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9.xml"/></Relationships>
</file>

<file path=ppt/slides/_rels/slide675.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29.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7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4.png"/><Relationship Id="rId1" Type="http://schemas.openxmlformats.org/officeDocument/2006/relationships/slideLayout" Target="../slideLayouts/slideLayout29.xml"/></Relationships>
</file>

<file path=ppt/slides/_rels/slide67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5.jpe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jpg"/></Relationships>
</file>

<file path=ppt/slides/_rels/slide695.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microsoft.com/office/2007/relationships/hdphoto" Target="../media/hdphoto11.wdp"/></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jpeg"/></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1.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4.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9.xml"/></Relationships>
</file>

<file path=ppt/slides/_rels/slide7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9.xml"/></Relationships>
</file>

<file path=ppt/slides/_rels/slide7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9.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9.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9.xml"/></Relationships>
</file>

<file path=ppt/slides/_rels/slide74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9.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75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83.png"/><Relationship Id="rId1" Type="http://schemas.openxmlformats.org/officeDocument/2006/relationships/slideLayout" Target="../slideLayouts/slideLayout29.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5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9.xml"/></Relationships>
</file>

<file path=ppt/slides/_rels/slide75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9.xml"/></Relationships>
</file>

<file path=ppt/slides/_rels/slide75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9.xml"/></Relationships>
</file>

<file path=ppt/slides/_rels/slide75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9.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5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88.png"/><Relationship Id="rId1" Type="http://schemas.openxmlformats.org/officeDocument/2006/relationships/slideLayout" Target="../slideLayouts/slideLayout29.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9.xml"/></Relationships>
</file>

<file path=ppt/slides/_rels/slide76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9.xml"/></Relationships>
</file>

<file path=ppt/slides/_rels/slide76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9.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9.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9.xml"/></Relationships>
</file>

<file path=ppt/slides/_rels/slide76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7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9.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9.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9.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9.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01.png"/><Relationship Id="rId1" Type="http://schemas.openxmlformats.org/officeDocument/2006/relationships/slideLayout" Target="../slideLayouts/slideLayout29.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5.xml.rels><?xml version="1.0" encoding="UTF-8" standalone="yes"?>
<Relationships xmlns="http://schemas.openxmlformats.org/package/2006/relationships"><Relationship Id="rId2" Type="http://schemas.openxmlformats.org/officeDocument/2006/relationships/image" Target="../media/image202.gif"/><Relationship Id="rId1" Type="http://schemas.openxmlformats.org/officeDocument/2006/relationships/slideLayout" Target="../slideLayouts/slideLayout29.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0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9.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0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04.png"/><Relationship Id="rId1" Type="http://schemas.openxmlformats.org/officeDocument/2006/relationships/slideLayout" Target="../slideLayouts/slideLayout29.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0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9.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06.png"/><Relationship Id="rId1" Type="http://schemas.openxmlformats.org/officeDocument/2006/relationships/slideLayout" Target="../slideLayouts/slideLayout29.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5.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07.png"/><Relationship Id="rId1" Type="http://schemas.openxmlformats.org/officeDocument/2006/relationships/slideLayout" Target="../slideLayouts/slideLayout29.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7.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29.xml"/></Relationships>
</file>

<file path=ppt/slides/_rels/slide81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emf"/><Relationship Id="rId1" Type="http://schemas.openxmlformats.org/officeDocument/2006/relationships/slideLayout" Target="../slideLayouts/slideLayout29.xml"/></Relationships>
</file>

<file path=ppt/slides/_rels/slide8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1.emf"/><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2.emf"/><Relationship Id="rId1" Type="http://schemas.openxmlformats.org/officeDocument/2006/relationships/slideLayout" Target="../slideLayouts/slideLayout29.xml"/></Relationships>
</file>

<file path=ppt/slides/_rels/slide8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3.emf"/><Relationship Id="rId1" Type="http://schemas.openxmlformats.org/officeDocument/2006/relationships/slideLayout" Target="../slideLayouts/slideLayout29.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2.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29.xml"/></Relationships>
</file>

<file path=ppt/slides/_rels/slide833.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29.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9.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9.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2.xml.rels><?xml version="1.0" encoding="UTF-8" standalone="yes"?>
<Relationships xmlns="http://schemas.openxmlformats.org/package/2006/relationships"><Relationship Id="rId2" Type="http://schemas.openxmlformats.org/officeDocument/2006/relationships/image" Target="../media/image219.emf"/><Relationship Id="rId1" Type="http://schemas.openxmlformats.org/officeDocument/2006/relationships/slideLayout" Target="../slideLayouts/slideLayout29.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9.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9.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9.xml"/><Relationship Id="rId4" Type="http://schemas.microsoft.com/office/2007/relationships/hdphoto" Target="../media/hdphoto18.wdp"/></Relationships>
</file>

<file path=ppt/slides/_rels/slide85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25.png"/><Relationship Id="rId1" Type="http://schemas.openxmlformats.org/officeDocument/2006/relationships/slideLayout" Target="../slideLayouts/slideLayout29.xml"/><Relationship Id="rId4" Type="http://schemas.openxmlformats.org/officeDocument/2006/relationships/image" Target="../media/image226.gif"/></Relationships>
</file>

<file path=ppt/slides/_rels/slide85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9.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6.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28.png"/><Relationship Id="rId1" Type="http://schemas.openxmlformats.org/officeDocument/2006/relationships/slideLayout" Target="../slideLayouts/slideLayout29.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58.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29.png"/><Relationship Id="rId1" Type="http://schemas.openxmlformats.org/officeDocument/2006/relationships/slideLayout" Target="../slideLayouts/slideLayout29.xml"/></Relationships>
</file>

<file path=ppt/slides/_rels/slide859.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30.pn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9.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2.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232.png"/><Relationship Id="rId1" Type="http://schemas.openxmlformats.org/officeDocument/2006/relationships/slideLayout" Target="../slideLayouts/slideLayout29.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4.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233.png"/><Relationship Id="rId1" Type="http://schemas.openxmlformats.org/officeDocument/2006/relationships/slideLayout" Target="../slideLayouts/slideLayout29.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7.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234.png"/><Relationship Id="rId1" Type="http://schemas.openxmlformats.org/officeDocument/2006/relationships/slideLayout" Target="../slideLayouts/slideLayout29.xml"/></Relationships>
</file>

<file path=ppt/slides/_rels/slide868.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235.png"/><Relationship Id="rId1" Type="http://schemas.openxmlformats.org/officeDocument/2006/relationships/slideLayout" Target="../slideLayouts/slideLayout29.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9.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9.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9.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9.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5.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29.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7.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29.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1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1.png"/></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124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Weeds</a:t>
            </a:r>
          </a:p>
        </p:txBody>
      </p:sp>
      <p:sp>
        <p:nvSpPr>
          <p:cNvPr id="3" name="Content Placeholder 2"/>
          <p:cNvSpPr>
            <a:spLocks noGrp="1"/>
          </p:cNvSpPr>
          <p:nvPr>
            <p:ph idx="1"/>
          </p:nvPr>
        </p:nvSpPr>
        <p:spPr/>
        <p:txBody>
          <a:bodyPr/>
          <a:lstStyle/>
          <a:p>
            <a:r>
              <a:rPr lang="en-US" dirty="0"/>
              <a:t>Are plants which grow in places where they are not required</a:t>
            </a:r>
            <a:r>
              <a:rPr lang="en-US" dirty="0" smtClean="0"/>
              <a:t>.</a:t>
            </a:r>
            <a:endParaRPr lang="en-US" dirty="0"/>
          </a:p>
          <a:p>
            <a:r>
              <a:rPr lang="en-US" dirty="0"/>
              <a:t>They are unwanted plants</a:t>
            </a:r>
          </a:p>
          <a:p>
            <a:endParaRPr lang="en-US" dirty="0"/>
          </a:p>
        </p:txBody>
      </p:sp>
    </p:spTree>
    <p:extLst>
      <p:ext uri="{BB962C8B-B14F-4D97-AF65-F5344CB8AC3E}">
        <p14:creationId xmlns:p14="http://schemas.microsoft.com/office/powerpoint/2010/main" val="14762216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 measures for crop </a:t>
            </a:r>
            <a:r>
              <a:rPr lang="en-US" dirty="0" smtClean="0"/>
              <a:t>pests</a:t>
            </a:r>
            <a:endParaRPr lang="en-US" dirty="0"/>
          </a:p>
        </p:txBody>
      </p:sp>
      <p:sp>
        <p:nvSpPr>
          <p:cNvPr id="3" name="Content Placeholder 2"/>
          <p:cNvSpPr>
            <a:spLocks noGrp="1"/>
          </p:cNvSpPr>
          <p:nvPr>
            <p:ph idx="1"/>
          </p:nvPr>
        </p:nvSpPr>
        <p:spPr/>
        <p:txBody>
          <a:bodyPr/>
          <a:lstStyle/>
          <a:p>
            <a:r>
              <a:rPr lang="en-US" dirty="0"/>
              <a:t>Scaring them away </a:t>
            </a:r>
          </a:p>
          <a:p>
            <a:r>
              <a:rPr lang="en-US" dirty="0"/>
              <a:t>Trapping them</a:t>
            </a:r>
          </a:p>
          <a:p>
            <a:r>
              <a:rPr lang="en-US" dirty="0"/>
              <a:t>Handpicking</a:t>
            </a:r>
          </a:p>
          <a:p>
            <a:r>
              <a:rPr lang="en-US" dirty="0"/>
              <a:t>Weeding</a:t>
            </a:r>
          </a:p>
          <a:p>
            <a:r>
              <a:rPr lang="en-US" dirty="0"/>
              <a:t>Spraying</a:t>
            </a:r>
          </a:p>
          <a:p>
            <a:r>
              <a:rPr lang="en-US" dirty="0"/>
              <a:t>Pruning</a:t>
            </a:r>
          </a:p>
          <a:p>
            <a:r>
              <a:rPr lang="en-US" dirty="0"/>
              <a:t>Using other animals that feed on the crop </a:t>
            </a:r>
            <a:r>
              <a:rPr lang="en-US" dirty="0" smtClean="0"/>
              <a:t>pests</a:t>
            </a:r>
            <a:endParaRPr lang="en-US" dirty="0"/>
          </a:p>
        </p:txBody>
      </p:sp>
    </p:spTree>
    <p:extLst>
      <p:ext uri="{BB962C8B-B14F-4D97-AF65-F5344CB8AC3E}">
        <p14:creationId xmlns:p14="http://schemas.microsoft.com/office/powerpoint/2010/main" val="25573840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Signs of unhealthy </a:t>
            </a:r>
            <a:r>
              <a:rPr lang="en-US" dirty="0" smtClean="0"/>
              <a:t>crops</a:t>
            </a:r>
            <a:endParaRPr lang="en-US" dirty="0"/>
          </a:p>
        </p:txBody>
      </p:sp>
      <p:sp>
        <p:nvSpPr>
          <p:cNvPr id="3" name="Content Placeholder 2"/>
          <p:cNvSpPr>
            <a:spLocks noGrp="1"/>
          </p:cNvSpPr>
          <p:nvPr>
            <p:ph idx="1"/>
          </p:nvPr>
        </p:nvSpPr>
        <p:spPr/>
        <p:txBody>
          <a:bodyPr/>
          <a:lstStyle/>
          <a:p>
            <a:r>
              <a:rPr lang="en-US" dirty="0"/>
              <a:t>Stunted growth</a:t>
            </a:r>
          </a:p>
          <a:p>
            <a:r>
              <a:rPr lang="en-US" dirty="0"/>
              <a:t>Discoloration on growing leaves and stems.</a:t>
            </a:r>
          </a:p>
          <a:p>
            <a:r>
              <a:rPr lang="en-US" dirty="0"/>
              <a:t>Curled leaves</a:t>
            </a:r>
          </a:p>
          <a:p>
            <a:r>
              <a:rPr lang="en-US" dirty="0"/>
              <a:t>Spots and streaks on leaves and stems</a:t>
            </a:r>
          </a:p>
          <a:p>
            <a:r>
              <a:rPr lang="en-US" dirty="0"/>
              <a:t>Wilting or withering</a:t>
            </a:r>
          </a:p>
          <a:p>
            <a:r>
              <a:rPr lang="en-US" dirty="0"/>
              <a:t>Distortion (malformation</a:t>
            </a:r>
            <a:r>
              <a:rPr lang="en-US" dirty="0" smtClean="0"/>
              <a:t>)</a:t>
            </a:r>
            <a:endParaRPr lang="en-US" dirty="0"/>
          </a:p>
        </p:txBody>
      </p:sp>
    </p:spTree>
    <p:extLst>
      <p:ext uri="{BB962C8B-B14F-4D97-AF65-F5344CB8AC3E}">
        <p14:creationId xmlns:p14="http://schemas.microsoft.com/office/powerpoint/2010/main" val="5428970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Effects of crop </a:t>
            </a:r>
            <a:r>
              <a:rPr lang="en-US" dirty="0" smtClean="0"/>
              <a:t>diseases</a:t>
            </a:r>
            <a:endParaRPr lang="en-US" dirty="0"/>
          </a:p>
        </p:txBody>
      </p:sp>
      <p:sp>
        <p:nvSpPr>
          <p:cNvPr id="3" name="Content Placeholder 2"/>
          <p:cNvSpPr>
            <a:spLocks noGrp="1"/>
          </p:cNvSpPr>
          <p:nvPr>
            <p:ph idx="1"/>
          </p:nvPr>
        </p:nvSpPr>
        <p:spPr/>
        <p:txBody>
          <a:bodyPr/>
          <a:lstStyle/>
          <a:p>
            <a:r>
              <a:rPr lang="en-US" dirty="0"/>
              <a:t>Lower yields</a:t>
            </a:r>
          </a:p>
          <a:p>
            <a:r>
              <a:rPr lang="en-US" dirty="0"/>
              <a:t>Reduced quality of the produce</a:t>
            </a:r>
          </a:p>
          <a:p>
            <a:r>
              <a:rPr lang="en-US" dirty="0"/>
              <a:t>Loss to the farmer</a:t>
            </a:r>
          </a:p>
          <a:p>
            <a:r>
              <a:rPr lang="en-US" dirty="0"/>
              <a:t>Harmful to human beings and animals</a:t>
            </a:r>
          </a:p>
          <a:p>
            <a:pPr marL="0" indent="0">
              <a:buNone/>
            </a:pPr>
            <a:endParaRPr lang="en-US" dirty="0"/>
          </a:p>
        </p:txBody>
      </p:sp>
    </p:spTree>
    <p:extLst>
      <p:ext uri="{BB962C8B-B14F-4D97-AF65-F5344CB8AC3E}">
        <p14:creationId xmlns:p14="http://schemas.microsoft.com/office/powerpoint/2010/main" val="7841619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Adaptation of </a:t>
            </a:r>
            <a:r>
              <a:rPr lang="en-US" dirty="0" smtClean="0"/>
              <a:t>plants</a:t>
            </a:r>
            <a:endParaRPr lang="en-US" dirty="0"/>
          </a:p>
        </p:txBody>
      </p:sp>
      <p:sp>
        <p:nvSpPr>
          <p:cNvPr id="3" name="Content Placeholder 2"/>
          <p:cNvSpPr>
            <a:spLocks noGrp="1"/>
          </p:cNvSpPr>
          <p:nvPr>
            <p:ph idx="1"/>
          </p:nvPr>
        </p:nvSpPr>
        <p:spPr/>
        <p:txBody>
          <a:bodyPr/>
          <a:lstStyle/>
          <a:p>
            <a:endParaRPr lang="en-US" dirty="0"/>
          </a:p>
          <a:p>
            <a:r>
              <a:rPr lang="en-US" dirty="0"/>
              <a:t>Adaptation is the ability of a plant to survive in a particular environment</a:t>
            </a:r>
          </a:p>
          <a:p>
            <a:endParaRPr lang="en-US" dirty="0"/>
          </a:p>
          <a:p>
            <a:endParaRPr lang="en-US" dirty="0"/>
          </a:p>
        </p:txBody>
      </p:sp>
    </p:spTree>
    <p:extLst>
      <p:ext uri="{BB962C8B-B14F-4D97-AF65-F5344CB8AC3E}">
        <p14:creationId xmlns:p14="http://schemas.microsoft.com/office/powerpoint/2010/main" val="13548506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523955"/>
            <a:ext cx="8333222" cy="1147969"/>
          </a:xfrm>
        </p:spPr>
        <p:txBody>
          <a:bodyPr>
            <a:normAutofit fontScale="90000"/>
          </a:bodyPr>
          <a:lstStyle/>
          <a:p>
            <a:r>
              <a:rPr lang="en-US" dirty="0"/>
              <a:t>Adaptation of plants to survive in dry </a:t>
            </a:r>
            <a:r>
              <a:rPr lang="en-US" dirty="0" smtClean="0"/>
              <a:t>areas</a:t>
            </a:r>
            <a:endParaRPr lang="en-US" dirty="0"/>
          </a:p>
        </p:txBody>
      </p:sp>
      <p:sp>
        <p:nvSpPr>
          <p:cNvPr id="3" name="Content Placeholder 2"/>
          <p:cNvSpPr>
            <a:spLocks noGrp="1"/>
          </p:cNvSpPr>
          <p:nvPr>
            <p:ph idx="1"/>
          </p:nvPr>
        </p:nvSpPr>
        <p:spPr/>
        <p:txBody>
          <a:bodyPr/>
          <a:lstStyle/>
          <a:p>
            <a:r>
              <a:rPr lang="en-US" dirty="0"/>
              <a:t>Fleshy stems to store large amount of water.</a:t>
            </a:r>
          </a:p>
          <a:p>
            <a:r>
              <a:rPr lang="en-US" dirty="0"/>
              <a:t>Long , deep and extensive tap root to reach water underground.</a:t>
            </a:r>
          </a:p>
          <a:p>
            <a:r>
              <a:rPr lang="en-US" dirty="0"/>
              <a:t>Have thick cuticle.</a:t>
            </a:r>
          </a:p>
          <a:p>
            <a:r>
              <a:rPr lang="en-US" dirty="0"/>
              <a:t>Needle-like leaves to reduce water loss.</a:t>
            </a:r>
          </a:p>
          <a:p>
            <a:r>
              <a:rPr lang="en-US" dirty="0"/>
              <a:t>Sharp spines to prevent the plant from being fed on by desert animals.</a:t>
            </a:r>
          </a:p>
          <a:p>
            <a:r>
              <a:rPr lang="en-US" dirty="0"/>
              <a:t>Shiny or silvery hairs that reflect light thus reducing temperature on the plant. This reduces the amount of water lost.</a:t>
            </a:r>
          </a:p>
          <a:p>
            <a:pPr marL="0" indent="0">
              <a:buNone/>
            </a:pPr>
            <a:endParaRPr lang="en-US" dirty="0"/>
          </a:p>
        </p:txBody>
      </p:sp>
    </p:spTree>
    <p:extLst>
      <p:ext uri="{BB962C8B-B14F-4D97-AF65-F5344CB8AC3E}">
        <p14:creationId xmlns:p14="http://schemas.microsoft.com/office/powerpoint/2010/main" val="5783592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523955"/>
            <a:ext cx="8333222" cy="1147969"/>
          </a:xfrm>
        </p:spPr>
        <p:txBody>
          <a:bodyPr>
            <a:normAutofit fontScale="90000"/>
          </a:bodyPr>
          <a:lstStyle/>
          <a:p>
            <a:r>
              <a:rPr lang="en-US" dirty="0"/>
              <a:t>Adaptation of plants to survive in dry </a:t>
            </a:r>
            <a:r>
              <a:rPr lang="en-US" dirty="0" smtClean="0"/>
              <a:t>areas</a:t>
            </a:r>
            <a:endParaRPr lang="en-US" dirty="0"/>
          </a:p>
        </p:txBody>
      </p:sp>
      <p:sp>
        <p:nvSpPr>
          <p:cNvPr id="3" name="Content Placeholder 2"/>
          <p:cNvSpPr>
            <a:spLocks noGrp="1"/>
          </p:cNvSpPr>
          <p:nvPr>
            <p:ph idx="1"/>
          </p:nvPr>
        </p:nvSpPr>
        <p:spPr/>
        <p:txBody>
          <a:bodyPr/>
          <a:lstStyle/>
          <a:p>
            <a:pPr>
              <a:lnSpc>
                <a:spcPct val="150000"/>
              </a:lnSpc>
            </a:pPr>
            <a:r>
              <a:rPr lang="en-US" dirty="0">
                <a:latin typeface="Cambria" panose="02040503050406030204" pitchFamily="18" charset="0"/>
              </a:rPr>
              <a:t> Curled leaves to reduce the amount of </a:t>
            </a:r>
            <a:r>
              <a:rPr lang="en-US" dirty="0" smtClean="0">
                <a:latin typeface="Cambria" panose="02040503050406030204" pitchFamily="18" charset="0"/>
              </a:rPr>
              <a:t>water </a:t>
            </a:r>
            <a:r>
              <a:rPr lang="en-US" dirty="0">
                <a:latin typeface="Cambria" panose="02040503050406030204" pitchFamily="18" charset="0"/>
              </a:rPr>
              <a:t>loss through transpiration</a:t>
            </a:r>
          </a:p>
          <a:p>
            <a:pPr>
              <a:lnSpc>
                <a:spcPct val="150000"/>
              </a:lnSpc>
            </a:pPr>
            <a:r>
              <a:rPr lang="en-US" dirty="0">
                <a:latin typeface="Cambria" panose="02040503050406030204" pitchFamily="18" charset="0"/>
              </a:rPr>
              <a:t> Waxy stems and leaves to prevent water loss</a:t>
            </a:r>
          </a:p>
          <a:p>
            <a:pPr>
              <a:lnSpc>
                <a:spcPct val="150000"/>
              </a:lnSpc>
            </a:pPr>
            <a:r>
              <a:rPr lang="en-US" dirty="0">
                <a:latin typeface="Cambria" panose="02040503050406030204" pitchFamily="18" charset="0"/>
              </a:rPr>
              <a:t>Shedding leaves to minimize water loss</a:t>
            </a:r>
          </a:p>
          <a:p>
            <a:pPr>
              <a:lnSpc>
                <a:spcPct val="150000"/>
              </a:lnSpc>
            </a:pPr>
            <a:r>
              <a:rPr lang="en-US" dirty="0">
                <a:latin typeface="Cambria" panose="02040503050406030204" pitchFamily="18" charset="0"/>
              </a:rPr>
              <a:t> Food storage which is then used in dry season Fewer stoma to reduce water loss</a:t>
            </a:r>
          </a:p>
          <a:p>
            <a:pPr>
              <a:lnSpc>
                <a:spcPct val="150000"/>
              </a:lnSpc>
            </a:pPr>
            <a:r>
              <a:rPr lang="en-US" dirty="0">
                <a:latin typeface="Cambria" panose="02040503050406030204" pitchFamily="18" charset="0"/>
              </a:rPr>
              <a:t> Succulent stems to store water, </a:t>
            </a:r>
            <a:r>
              <a:rPr lang="en-US" dirty="0" smtClean="0">
                <a:latin typeface="Cambria" panose="02040503050406030204" pitchFamily="18" charset="0"/>
              </a:rPr>
              <a:t>e.g. </a:t>
            </a:r>
            <a:r>
              <a:rPr lang="en-US" dirty="0">
                <a:latin typeface="Cambria" panose="02040503050406030204" pitchFamily="18" charset="0"/>
              </a:rPr>
              <a:t>sisal, cactus, aloe </a:t>
            </a:r>
            <a:r>
              <a:rPr lang="en-US" dirty="0" smtClean="0">
                <a:latin typeface="Cambria" panose="02040503050406030204" pitchFamily="18" charset="0"/>
              </a:rPr>
              <a:t>Vera</a:t>
            </a:r>
            <a:endParaRPr lang="en-US" dirty="0">
              <a:latin typeface="Cambria" panose="02040503050406030204" pitchFamily="18" charset="0"/>
            </a:endParaRPr>
          </a:p>
          <a:p>
            <a:pPr>
              <a:lnSpc>
                <a:spcPct val="150000"/>
              </a:lnSpc>
            </a:pPr>
            <a:endParaRPr lang="en-US" dirty="0">
              <a:latin typeface="Cambria" panose="02040503050406030204" pitchFamily="18" charset="0"/>
            </a:endParaRPr>
          </a:p>
          <a:p>
            <a:endParaRPr lang="en-US" dirty="0"/>
          </a:p>
        </p:txBody>
      </p:sp>
    </p:spTree>
    <p:extLst>
      <p:ext uri="{BB962C8B-B14F-4D97-AF65-F5344CB8AC3E}">
        <p14:creationId xmlns:p14="http://schemas.microsoft.com/office/powerpoint/2010/main" val="22795722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plants in dry </a:t>
            </a:r>
            <a:r>
              <a:rPr lang="en-US" dirty="0" smtClean="0"/>
              <a:t>areas</a:t>
            </a:r>
            <a:endParaRPr lang="en-US" dirty="0"/>
          </a:p>
        </p:txBody>
      </p:sp>
      <p:sp>
        <p:nvSpPr>
          <p:cNvPr id="3" name="Content Placeholder 2"/>
          <p:cNvSpPr>
            <a:spLocks noGrp="1"/>
          </p:cNvSpPr>
          <p:nvPr>
            <p:ph idx="1"/>
          </p:nvPr>
        </p:nvSpPr>
        <p:spPr/>
        <p:txBody>
          <a:bodyPr/>
          <a:lstStyle/>
          <a:p>
            <a:r>
              <a:rPr lang="en-US" dirty="0"/>
              <a:t>Cactus</a:t>
            </a:r>
          </a:p>
          <a:p>
            <a:r>
              <a:rPr lang="en-US" dirty="0"/>
              <a:t>Acacia</a:t>
            </a:r>
          </a:p>
          <a:p>
            <a:r>
              <a:rPr lang="en-US" dirty="0" err="1"/>
              <a:t>Euphobia</a:t>
            </a:r>
            <a:endParaRPr lang="en-US" dirty="0"/>
          </a:p>
          <a:p>
            <a:r>
              <a:rPr lang="en-US" dirty="0" err="1"/>
              <a:t>Murram</a:t>
            </a:r>
            <a:r>
              <a:rPr lang="en-US" dirty="0"/>
              <a:t> grass</a:t>
            </a:r>
          </a:p>
          <a:p>
            <a:r>
              <a:rPr lang="en-US" dirty="0" err="1"/>
              <a:t>Pricky</a:t>
            </a:r>
            <a:r>
              <a:rPr lang="en-US" dirty="0"/>
              <a:t> </a:t>
            </a:r>
            <a:r>
              <a:rPr lang="en-US" dirty="0" err="1"/>
              <a:t>bea</a:t>
            </a:r>
            <a:endParaRPr lang="en-US" dirty="0"/>
          </a:p>
          <a:p>
            <a:r>
              <a:rPr lang="en-US" dirty="0" smtClean="0"/>
              <a:t>Baobab </a:t>
            </a:r>
            <a:r>
              <a:rPr lang="en-US" dirty="0"/>
              <a:t>tree</a:t>
            </a:r>
          </a:p>
          <a:p>
            <a:r>
              <a:rPr lang="en-US" dirty="0"/>
              <a:t>Shrubs</a:t>
            </a:r>
          </a:p>
          <a:p>
            <a:r>
              <a:rPr lang="en-US" dirty="0"/>
              <a:t>Sisal</a:t>
            </a:r>
          </a:p>
          <a:p>
            <a:endParaRPr lang="en-US" dirty="0"/>
          </a:p>
          <a:p>
            <a:endParaRPr lang="en-US" dirty="0"/>
          </a:p>
        </p:txBody>
      </p:sp>
    </p:spTree>
    <p:extLst>
      <p:ext uri="{BB962C8B-B14F-4D97-AF65-F5344CB8AC3E}">
        <p14:creationId xmlns:p14="http://schemas.microsoft.com/office/powerpoint/2010/main" val="9392300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Adaptation of plants to wet </a:t>
            </a:r>
            <a:r>
              <a:rPr lang="en-US" dirty="0" smtClean="0"/>
              <a:t>areas</a:t>
            </a:r>
            <a:endParaRPr lang="en-US" dirty="0"/>
          </a:p>
        </p:txBody>
      </p:sp>
      <p:sp>
        <p:nvSpPr>
          <p:cNvPr id="3" name="Content Placeholder 2"/>
          <p:cNvSpPr>
            <a:spLocks noGrp="1"/>
          </p:cNvSpPr>
          <p:nvPr>
            <p:ph idx="1"/>
          </p:nvPr>
        </p:nvSpPr>
        <p:spPr/>
        <p:txBody>
          <a:bodyPr/>
          <a:lstStyle/>
          <a:p>
            <a:r>
              <a:rPr lang="en-US" dirty="0"/>
              <a:t>Few and shallow root system to reduce the amount of water absorption</a:t>
            </a:r>
          </a:p>
          <a:p>
            <a:r>
              <a:rPr lang="en-US" dirty="0"/>
              <a:t>Flexible stems – they cannot break with water currents</a:t>
            </a:r>
          </a:p>
          <a:p>
            <a:r>
              <a:rPr lang="en-US" dirty="0"/>
              <a:t>Floating flowers for pollination</a:t>
            </a:r>
          </a:p>
          <a:p>
            <a:r>
              <a:rPr lang="en-US" dirty="0"/>
              <a:t>Increased number of stomata to allow absorption of gases</a:t>
            </a:r>
          </a:p>
          <a:p>
            <a:r>
              <a:rPr lang="en-US" dirty="0"/>
              <a:t>Waxy surface to prevent water from entering into the plant</a:t>
            </a:r>
          </a:p>
          <a:p>
            <a:r>
              <a:rPr lang="en-US" dirty="0"/>
              <a:t>Hairs on stems and leaves to prevent water from soaking in the plants</a:t>
            </a:r>
          </a:p>
          <a:p>
            <a:r>
              <a:rPr lang="en-US" dirty="0"/>
              <a:t>Wide and broad leaves and air sacs to enable the plant to float on water</a:t>
            </a:r>
          </a:p>
          <a:p>
            <a:r>
              <a:rPr lang="en-US" dirty="0"/>
              <a:t>Thin cuticle to increase </a:t>
            </a:r>
            <a:r>
              <a:rPr lang="en-US" dirty="0" smtClean="0"/>
              <a:t>transpiration</a:t>
            </a:r>
            <a:endParaRPr lang="en-US" dirty="0"/>
          </a:p>
        </p:txBody>
      </p:sp>
    </p:spTree>
    <p:extLst>
      <p:ext uri="{BB962C8B-B14F-4D97-AF65-F5344CB8AC3E}">
        <p14:creationId xmlns:p14="http://schemas.microsoft.com/office/powerpoint/2010/main" val="6921135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plants in wet </a:t>
            </a:r>
            <a:r>
              <a:rPr lang="en-US" dirty="0" smtClean="0"/>
              <a:t>areas</a:t>
            </a:r>
            <a:endParaRPr lang="en-US" dirty="0"/>
          </a:p>
        </p:txBody>
      </p:sp>
      <p:sp>
        <p:nvSpPr>
          <p:cNvPr id="3" name="Content Placeholder 2"/>
          <p:cNvSpPr>
            <a:spLocks noGrp="1"/>
          </p:cNvSpPr>
          <p:nvPr>
            <p:ph idx="1"/>
          </p:nvPr>
        </p:nvSpPr>
        <p:spPr/>
        <p:txBody>
          <a:bodyPr/>
          <a:lstStyle/>
          <a:p>
            <a:r>
              <a:rPr lang="en-US" dirty="0"/>
              <a:t>Water lily</a:t>
            </a:r>
          </a:p>
          <a:p>
            <a:r>
              <a:rPr lang="en-US" dirty="0"/>
              <a:t>Butter cup	</a:t>
            </a:r>
          </a:p>
          <a:p>
            <a:r>
              <a:rPr lang="en-US" dirty="0"/>
              <a:t>Water lettuce</a:t>
            </a:r>
          </a:p>
          <a:p>
            <a:r>
              <a:rPr lang="en-US" dirty="0"/>
              <a:t>Arrow roots</a:t>
            </a:r>
          </a:p>
          <a:p>
            <a:r>
              <a:rPr lang="en-US" dirty="0"/>
              <a:t>Water hyacinth</a:t>
            </a:r>
          </a:p>
          <a:p>
            <a:r>
              <a:rPr lang="en-US" dirty="0"/>
              <a:t>Water weed</a:t>
            </a:r>
          </a:p>
          <a:p>
            <a:r>
              <a:rPr lang="en-US" dirty="0"/>
              <a:t>Mangrove</a:t>
            </a:r>
          </a:p>
          <a:p>
            <a:r>
              <a:rPr lang="en-US" dirty="0"/>
              <a:t>Rice</a:t>
            </a:r>
          </a:p>
          <a:p>
            <a:r>
              <a:rPr lang="en-US" dirty="0" smtClean="0"/>
              <a:t>Plantations</a:t>
            </a:r>
            <a:endParaRPr lang="en-US" dirty="0"/>
          </a:p>
        </p:txBody>
      </p:sp>
    </p:spTree>
    <p:extLst>
      <p:ext uri="{BB962C8B-B14F-4D97-AF65-F5344CB8AC3E}">
        <p14:creationId xmlns:p14="http://schemas.microsoft.com/office/powerpoint/2010/main" val="37882836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9963" y="2630904"/>
            <a:ext cx="8333222" cy="1331495"/>
          </a:xfrm>
        </p:spPr>
        <p:txBody>
          <a:bodyPr>
            <a:normAutofit/>
          </a:bodyPr>
          <a:lstStyle/>
          <a:p>
            <a:pPr algn="ctr"/>
            <a:r>
              <a:rPr lang="en-US" dirty="0"/>
              <a:t>Exercise 1</a:t>
            </a:r>
            <a:br>
              <a:rPr lang="en-US" dirty="0"/>
            </a:br>
            <a:r>
              <a:rPr lang="en-US" dirty="0"/>
              <a:t>QUESTIONS ON </a:t>
            </a:r>
            <a:r>
              <a:rPr lang="en-US" dirty="0" smtClean="0"/>
              <a:t>PLANTS</a:t>
            </a:r>
            <a:endParaRPr lang="en-US" dirty="0"/>
          </a:p>
        </p:txBody>
      </p:sp>
    </p:spTree>
    <p:extLst>
      <p:ext uri="{BB962C8B-B14F-4D97-AF65-F5344CB8AC3E}">
        <p14:creationId xmlns:p14="http://schemas.microsoft.com/office/powerpoint/2010/main" val="5672337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include</a:t>
            </a:r>
            <a:r>
              <a:rPr lang="en-US" dirty="0" smtClean="0"/>
              <a:t>:</a:t>
            </a:r>
            <a:endParaRPr lang="en-US" dirty="0"/>
          </a:p>
        </p:txBody>
      </p:sp>
      <p:sp>
        <p:nvSpPr>
          <p:cNvPr id="3" name="Content Placeholder 2"/>
          <p:cNvSpPr>
            <a:spLocks noGrp="1"/>
          </p:cNvSpPr>
          <p:nvPr>
            <p:ph idx="1"/>
          </p:nvPr>
        </p:nvSpPr>
        <p:spPr/>
        <p:txBody>
          <a:bodyPr/>
          <a:lstStyle/>
          <a:p>
            <a:r>
              <a:rPr lang="en-US" dirty="0" smtClean="0"/>
              <a:t>Pigweed</a:t>
            </a:r>
            <a:endParaRPr lang="en-US" dirty="0"/>
          </a:p>
          <a:p>
            <a:r>
              <a:rPr lang="en-US" dirty="0"/>
              <a:t>Blackjack</a:t>
            </a:r>
          </a:p>
          <a:p>
            <a:r>
              <a:rPr lang="en-US" dirty="0"/>
              <a:t>Oxalis</a:t>
            </a:r>
          </a:p>
          <a:p>
            <a:r>
              <a:rPr lang="en-US" dirty="0"/>
              <a:t>Sodom apple</a:t>
            </a:r>
          </a:p>
          <a:p>
            <a:r>
              <a:rPr lang="en-US" dirty="0"/>
              <a:t>Mexican marigold</a:t>
            </a:r>
          </a:p>
          <a:p>
            <a:r>
              <a:rPr lang="en-US" dirty="0"/>
              <a:t>Wandering </a:t>
            </a:r>
            <a:r>
              <a:rPr lang="en-US" dirty="0" smtClean="0"/>
              <a:t>Jew</a:t>
            </a:r>
            <a:endParaRPr lang="en-US" dirty="0"/>
          </a:p>
          <a:p>
            <a:endParaRPr lang="en-US" dirty="0"/>
          </a:p>
        </p:txBody>
      </p:sp>
    </p:spTree>
    <p:extLst>
      <p:ext uri="{BB962C8B-B14F-4D97-AF65-F5344CB8AC3E}">
        <p14:creationId xmlns:p14="http://schemas.microsoft.com/office/powerpoint/2010/main" val="21509071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Study the diagram </a:t>
            </a:r>
            <a:r>
              <a:rPr lang="en-US" dirty="0" smtClean="0"/>
              <a:t>below</a:t>
            </a:r>
            <a:endParaRPr lang="en-US" dirty="0"/>
          </a:p>
        </p:txBody>
      </p:sp>
      <p:pic>
        <p:nvPicPr>
          <p:cNvPr id="3" name="Picture 2"/>
          <p:cNvPicPr>
            <a:picLocks noChangeAspect="1"/>
          </p:cNvPicPr>
          <p:nvPr/>
        </p:nvPicPr>
        <p:blipFill>
          <a:blip r:embed="rId2"/>
          <a:stretch>
            <a:fillRect/>
          </a:stretch>
        </p:blipFill>
        <p:spPr>
          <a:xfrm>
            <a:off x="2520386" y="2099957"/>
            <a:ext cx="7151228" cy="2658086"/>
          </a:xfrm>
          <a:prstGeom prst="rect">
            <a:avLst/>
          </a:prstGeom>
        </p:spPr>
      </p:pic>
    </p:spTree>
    <p:extLst>
      <p:ext uri="{BB962C8B-B14F-4D97-AF65-F5344CB8AC3E}">
        <p14:creationId xmlns:p14="http://schemas.microsoft.com/office/powerpoint/2010/main" val="36888626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34536" y="621052"/>
            <a:ext cx="8637587" cy="902948"/>
          </a:xfrm>
        </p:spPr>
        <p:txBody>
          <a:bodyPr/>
          <a:lstStyle/>
          <a:p>
            <a:r>
              <a:rPr lang="en-US" dirty="0"/>
              <a:t>Name two plants which can be used to represent x and y respectively </a:t>
            </a:r>
          </a:p>
          <a:p>
            <a:endParaRPr lang="en-US" dirty="0"/>
          </a:p>
        </p:txBody>
      </p:sp>
      <p:sp>
        <p:nvSpPr>
          <p:cNvPr id="3" name="Text Placeholder 2"/>
          <p:cNvSpPr>
            <a:spLocks noGrp="1"/>
          </p:cNvSpPr>
          <p:nvPr>
            <p:ph type="body" sz="quarter" idx="13"/>
          </p:nvPr>
        </p:nvSpPr>
        <p:spPr/>
        <p:txBody>
          <a:bodyPr/>
          <a:lstStyle/>
          <a:p>
            <a:r>
              <a:rPr lang="en-US" dirty="0"/>
              <a:t>Sugarcane and tomatoes</a:t>
            </a:r>
          </a:p>
          <a:p>
            <a:endParaRPr lang="en-US" dirty="0"/>
          </a:p>
        </p:txBody>
      </p:sp>
      <p:sp>
        <p:nvSpPr>
          <p:cNvPr id="4" name="Text Placeholder 3"/>
          <p:cNvSpPr>
            <a:spLocks noGrp="1"/>
          </p:cNvSpPr>
          <p:nvPr>
            <p:ph type="body" sz="quarter" idx="14"/>
          </p:nvPr>
        </p:nvSpPr>
        <p:spPr/>
        <p:txBody>
          <a:bodyPr/>
          <a:lstStyle/>
          <a:p>
            <a:r>
              <a:rPr lang="en-US" dirty="0"/>
              <a:t>Maize and </a:t>
            </a:r>
            <a:r>
              <a:rPr lang="en-US" dirty="0" err="1"/>
              <a:t>moulds</a:t>
            </a:r>
            <a:endParaRPr lang="en-US" dirty="0"/>
          </a:p>
          <a:p>
            <a:endParaRPr lang="en-US" dirty="0"/>
          </a:p>
        </p:txBody>
      </p:sp>
      <p:sp>
        <p:nvSpPr>
          <p:cNvPr id="5" name="Text Placeholder 4"/>
          <p:cNvSpPr>
            <a:spLocks noGrp="1"/>
          </p:cNvSpPr>
          <p:nvPr>
            <p:ph type="body" sz="quarter" idx="15"/>
          </p:nvPr>
        </p:nvSpPr>
        <p:spPr/>
        <p:txBody>
          <a:bodyPr/>
          <a:lstStyle/>
          <a:p>
            <a:r>
              <a:rPr lang="en-US" dirty="0"/>
              <a:t>Algae and liverworts</a:t>
            </a:r>
          </a:p>
          <a:p>
            <a:endParaRPr lang="en-US" dirty="0"/>
          </a:p>
        </p:txBody>
      </p:sp>
      <p:sp>
        <p:nvSpPr>
          <p:cNvPr id="6" name="Text Placeholder 5"/>
          <p:cNvSpPr>
            <a:spLocks noGrp="1"/>
          </p:cNvSpPr>
          <p:nvPr>
            <p:ph type="body" sz="quarter" idx="16"/>
          </p:nvPr>
        </p:nvSpPr>
        <p:spPr/>
        <p:txBody>
          <a:bodyPr/>
          <a:lstStyle/>
          <a:p>
            <a:r>
              <a:rPr lang="en-US" dirty="0"/>
              <a:t>Maize and beans.</a:t>
            </a:r>
          </a:p>
          <a:p>
            <a:endParaRPr lang="en-US" dirty="0"/>
          </a:p>
        </p:txBody>
      </p:sp>
    </p:spTree>
    <p:extLst>
      <p:ext uri="{BB962C8B-B14F-4D97-AF65-F5344CB8AC3E}">
        <p14:creationId xmlns:p14="http://schemas.microsoft.com/office/powerpoint/2010/main" val="33507827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34536" y="0"/>
            <a:ext cx="8637587" cy="1234101"/>
          </a:xfrm>
        </p:spPr>
        <p:txBody>
          <a:bodyPr/>
          <a:lstStyle/>
          <a:p>
            <a:r>
              <a:rPr lang="en-US" dirty="0"/>
              <a:t>Which of the following characteristics below refers </a:t>
            </a:r>
            <a:r>
              <a:rPr lang="en-US" dirty="0" smtClean="0"/>
              <a:t>to</a:t>
            </a:r>
          </a:p>
          <a:p>
            <a:r>
              <a:rPr lang="en-US" dirty="0" smtClean="0"/>
              <a:t> </a:t>
            </a:r>
            <a:r>
              <a:rPr lang="en-US" dirty="0"/>
              <a:t>insect pollinated flower only?</a:t>
            </a:r>
          </a:p>
          <a:p>
            <a:pPr marL="514350" indent="-514350">
              <a:buFont typeface="+mj-lt"/>
              <a:buAutoNum type="romanUcPeriod"/>
            </a:pPr>
            <a:r>
              <a:rPr lang="en-US" dirty="0" smtClean="0"/>
              <a:t> </a:t>
            </a:r>
            <a:r>
              <a:rPr lang="en-US" dirty="0"/>
              <a:t>Produces many pollens</a:t>
            </a:r>
          </a:p>
          <a:p>
            <a:pPr marL="514350" indent="-514350">
              <a:buFont typeface="+mj-lt"/>
              <a:buAutoNum type="romanUcPeriod"/>
            </a:pPr>
            <a:r>
              <a:rPr lang="en-US" dirty="0" smtClean="0"/>
              <a:t>Dull </a:t>
            </a:r>
            <a:r>
              <a:rPr lang="en-US" dirty="0"/>
              <a:t>petals</a:t>
            </a:r>
          </a:p>
          <a:p>
            <a:pPr marL="514350" indent="-514350">
              <a:buFont typeface="+mj-lt"/>
              <a:buAutoNum type="romanUcPeriod"/>
            </a:pPr>
            <a:r>
              <a:rPr lang="en-US" dirty="0"/>
              <a:t> Sticky pollen</a:t>
            </a:r>
          </a:p>
          <a:p>
            <a:pPr marL="514350" indent="-514350">
              <a:buFont typeface="+mj-lt"/>
              <a:buAutoNum type="romanUcPeriod"/>
            </a:pPr>
            <a:r>
              <a:rPr lang="en-US" dirty="0"/>
              <a:t> Have scent</a:t>
            </a:r>
          </a:p>
          <a:p>
            <a:r>
              <a:rPr lang="en-US" dirty="0"/>
              <a:t>Loose large feathery stigma</a:t>
            </a:r>
          </a:p>
          <a:p>
            <a:endParaRPr lang="en-US" dirty="0"/>
          </a:p>
        </p:txBody>
      </p:sp>
      <p:sp>
        <p:nvSpPr>
          <p:cNvPr id="3" name="Text Placeholder 2"/>
          <p:cNvSpPr>
            <a:spLocks noGrp="1"/>
          </p:cNvSpPr>
          <p:nvPr>
            <p:ph type="body" sz="quarter" idx="13"/>
          </p:nvPr>
        </p:nvSpPr>
        <p:spPr>
          <a:xfrm>
            <a:off x="530091" y="3176593"/>
            <a:ext cx="1964191" cy="890133"/>
          </a:xfrm>
        </p:spPr>
        <p:txBody>
          <a:bodyPr/>
          <a:lstStyle/>
          <a:p>
            <a:r>
              <a:rPr lang="en-US" dirty="0"/>
              <a:t> i and ii 	</a:t>
            </a:r>
          </a:p>
        </p:txBody>
      </p:sp>
      <p:sp>
        <p:nvSpPr>
          <p:cNvPr id="4" name="Text Placeholder 3"/>
          <p:cNvSpPr>
            <a:spLocks noGrp="1"/>
          </p:cNvSpPr>
          <p:nvPr>
            <p:ph type="body" sz="quarter" idx="14"/>
          </p:nvPr>
        </p:nvSpPr>
        <p:spPr>
          <a:xfrm>
            <a:off x="6057289" y="3216570"/>
            <a:ext cx="1964191" cy="890133"/>
          </a:xfrm>
        </p:spPr>
        <p:txBody>
          <a:bodyPr/>
          <a:lstStyle/>
          <a:p>
            <a:r>
              <a:rPr lang="en-US" dirty="0"/>
              <a:t>v and ii</a:t>
            </a:r>
          </a:p>
          <a:p>
            <a:endParaRPr lang="en-US" dirty="0"/>
          </a:p>
        </p:txBody>
      </p:sp>
      <p:sp>
        <p:nvSpPr>
          <p:cNvPr id="5" name="Text Placeholder 4"/>
          <p:cNvSpPr>
            <a:spLocks noGrp="1"/>
          </p:cNvSpPr>
          <p:nvPr>
            <p:ph type="body" sz="quarter" idx="15"/>
          </p:nvPr>
        </p:nvSpPr>
        <p:spPr>
          <a:xfrm>
            <a:off x="530091" y="5185464"/>
            <a:ext cx="1964191" cy="890133"/>
          </a:xfrm>
        </p:spPr>
        <p:txBody>
          <a:bodyPr/>
          <a:lstStyle/>
          <a:p>
            <a:r>
              <a:rPr lang="en-US" dirty="0"/>
              <a:t>iii and iv </a:t>
            </a:r>
          </a:p>
        </p:txBody>
      </p:sp>
      <p:sp>
        <p:nvSpPr>
          <p:cNvPr id="6" name="Text Placeholder 5"/>
          <p:cNvSpPr>
            <a:spLocks noGrp="1"/>
          </p:cNvSpPr>
          <p:nvPr>
            <p:ph type="body" sz="quarter" idx="16"/>
          </p:nvPr>
        </p:nvSpPr>
        <p:spPr>
          <a:xfrm>
            <a:off x="6057289" y="5185464"/>
            <a:ext cx="1964191" cy="890133"/>
          </a:xfrm>
        </p:spPr>
        <p:txBody>
          <a:bodyPr/>
          <a:lstStyle/>
          <a:p>
            <a:r>
              <a:rPr lang="en-US" dirty="0"/>
              <a:t>iv and v</a:t>
            </a:r>
          </a:p>
          <a:p>
            <a:endParaRPr lang="en-US" dirty="0"/>
          </a:p>
        </p:txBody>
      </p:sp>
    </p:spTree>
    <p:extLst>
      <p:ext uri="{BB962C8B-B14F-4D97-AF65-F5344CB8AC3E}">
        <p14:creationId xmlns:p14="http://schemas.microsoft.com/office/powerpoint/2010/main" val="26311117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34536" y="621052"/>
            <a:ext cx="8637587" cy="1384211"/>
          </a:xfrm>
        </p:spPr>
        <p:txBody>
          <a:bodyPr/>
          <a:lstStyle/>
          <a:p>
            <a:r>
              <a:rPr lang="en-US" dirty="0"/>
              <a:t>Some plants cannot survive well in hot-dry areas. Which one of the following is an example of such plants?</a:t>
            </a:r>
          </a:p>
          <a:p>
            <a:endParaRPr lang="en-US" dirty="0"/>
          </a:p>
        </p:txBody>
      </p:sp>
      <p:sp>
        <p:nvSpPr>
          <p:cNvPr id="3" name="Text Placeholder 2"/>
          <p:cNvSpPr>
            <a:spLocks noGrp="1"/>
          </p:cNvSpPr>
          <p:nvPr>
            <p:ph type="body" sz="quarter" idx="13"/>
          </p:nvPr>
        </p:nvSpPr>
        <p:spPr/>
        <p:txBody>
          <a:bodyPr/>
          <a:lstStyle/>
          <a:p>
            <a:r>
              <a:rPr lang="en-US" dirty="0"/>
              <a:t>Sisal</a:t>
            </a:r>
          </a:p>
        </p:txBody>
      </p:sp>
      <p:sp>
        <p:nvSpPr>
          <p:cNvPr id="4" name="Text Placeholder 3"/>
          <p:cNvSpPr>
            <a:spLocks noGrp="1"/>
          </p:cNvSpPr>
          <p:nvPr>
            <p:ph type="body" sz="quarter" idx="14"/>
          </p:nvPr>
        </p:nvSpPr>
        <p:spPr/>
        <p:txBody>
          <a:bodyPr/>
          <a:lstStyle/>
          <a:p>
            <a:r>
              <a:rPr lang="en-US" dirty="0"/>
              <a:t>Euphorbia</a:t>
            </a:r>
          </a:p>
        </p:txBody>
      </p:sp>
      <p:sp>
        <p:nvSpPr>
          <p:cNvPr id="5" name="Text Placeholder 4"/>
          <p:cNvSpPr>
            <a:spLocks noGrp="1"/>
          </p:cNvSpPr>
          <p:nvPr>
            <p:ph type="body" sz="quarter" idx="15"/>
          </p:nvPr>
        </p:nvSpPr>
        <p:spPr/>
        <p:txBody>
          <a:bodyPr/>
          <a:lstStyle/>
          <a:p>
            <a:r>
              <a:rPr lang="en-US" dirty="0"/>
              <a:t>Aloe Vera</a:t>
            </a:r>
          </a:p>
        </p:txBody>
      </p:sp>
      <p:sp>
        <p:nvSpPr>
          <p:cNvPr id="6" name="Text Placeholder 5"/>
          <p:cNvSpPr>
            <a:spLocks noGrp="1"/>
          </p:cNvSpPr>
          <p:nvPr>
            <p:ph type="body" sz="quarter" idx="16"/>
          </p:nvPr>
        </p:nvSpPr>
        <p:spPr/>
        <p:txBody>
          <a:bodyPr/>
          <a:lstStyle/>
          <a:p>
            <a:r>
              <a:rPr lang="en-US" dirty="0"/>
              <a:t>Water lily</a:t>
            </a:r>
          </a:p>
          <a:p>
            <a:endParaRPr lang="en-US" dirty="0"/>
          </a:p>
        </p:txBody>
      </p:sp>
    </p:spTree>
    <p:extLst>
      <p:ext uri="{BB962C8B-B14F-4D97-AF65-F5344CB8AC3E}">
        <p14:creationId xmlns:p14="http://schemas.microsoft.com/office/powerpoint/2010/main" val="16882064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Plants that are able to survive in dry area are known </a:t>
            </a:r>
            <a:r>
              <a:rPr lang="en-US" dirty="0" smtClean="0"/>
              <a:t>as_________</a:t>
            </a:r>
            <a:endParaRPr lang="en-US" dirty="0"/>
          </a:p>
        </p:txBody>
      </p:sp>
      <p:sp>
        <p:nvSpPr>
          <p:cNvPr id="3" name="Text Placeholder 2"/>
          <p:cNvSpPr>
            <a:spLocks noGrp="1"/>
          </p:cNvSpPr>
          <p:nvPr>
            <p:ph type="body" sz="quarter" idx="13"/>
          </p:nvPr>
        </p:nvSpPr>
        <p:spPr>
          <a:xfrm>
            <a:off x="530092" y="2326437"/>
            <a:ext cx="2261234" cy="890133"/>
          </a:xfrm>
        </p:spPr>
        <p:txBody>
          <a:bodyPr/>
          <a:lstStyle/>
          <a:p>
            <a:r>
              <a:rPr lang="en-US" dirty="0"/>
              <a:t>Saprophytes</a:t>
            </a:r>
          </a:p>
        </p:txBody>
      </p:sp>
      <p:sp>
        <p:nvSpPr>
          <p:cNvPr id="4" name="Text Placeholder 3"/>
          <p:cNvSpPr>
            <a:spLocks noGrp="1"/>
          </p:cNvSpPr>
          <p:nvPr>
            <p:ph type="body" sz="quarter" idx="14"/>
          </p:nvPr>
        </p:nvSpPr>
        <p:spPr>
          <a:xfrm>
            <a:off x="6057289" y="2326437"/>
            <a:ext cx="2461069" cy="890133"/>
          </a:xfrm>
        </p:spPr>
        <p:txBody>
          <a:bodyPr/>
          <a:lstStyle/>
          <a:p>
            <a:r>
              <a:rPr lang="en-US" dirty="0"/>
              <a:t>Hydrophytes</a:t>
            </a:r>
          </a:p>
        </p:txBody>
      </p:sp>
      <p:sp>
        <p:nvSpPr>
          <p:cNvPr id="5" name="Text Placeholder 4"/>
          <p:cNvSpPr>
            <a:spLocks noGrp="1"/>
          </p:cNvSpPr>
          <p:nvPr>
            <p:ph type="body" sz="quarter" idx="15"/>
          </p:nvPr>
        </p:nvSpPr>
        <p:spPr/>
        <p:txBody>
          <a:bodyPr/>
          <a:lstStyle/>
          <a:p>
            <a:r>
              <a:rPr lang="en-US" dirty="0"/>
              <a:t>Succulents</a:t>
            </a:r>
          </a:p>
        </p:txBody>
      </p:sp>
      <p:sp>
        <p:nvSpPr>
          <p:cNvPr id="6" name="Text Placeholder 5"/>
          <p:cNvSpPr>
            <a:spLocks noGrp="1"/>
          </p:cNvSpPr>
          <p:nvPr>
            <p:ph type="body" sz="quarter" idx="16"/>
          </p:nvPr>
        </p:nvSpPr>
        <p:spPr>
          <a:xfrm>
            <a:off x="6057290" y="4338246"/>
            <a:ext cx="2284605" cy="890133"/>
          </a:xfrm>
        </p:spPr>
        <p:txBody>
          <a:bodyPr/>
          <a:lstStyle/>
          <a:p>
            <a:r>
              <a:rPr lang="en-US" dirty="0"/>
              <a:t>Xerophytes</a:t>
            </a:r>
          </a:p>
        </p:txBody>
      </p:sp>
    </p:spTree>
    <p:extLst>
      <p:ext uri="{BB962C8B-B14F-4D97-AF65-F5344CB8AC3E}">
        <p14:creationId xmlns:p14="http://schemas.microsoft.com/office/powerpoint/2010/main" val="15045182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 reduced number of stomata in a </a:t>
            </a:r>
            <a:r>
              <a:rPr lang="en-US" dirty="0" smtClean="0"/>
              <a:t>plant___________</a:t>
            </a:r>
            <a:endParaRPr lang="en-US" dirty="0"/>
          </a:p>
        </p:txBody>
      </p:sp>
      <p:sp>
        <p:nvSpPr>
          <p:cNvPr id="3" name="Text Placeholder 2"/>
          <p:cNvSpPr>
            <a:spLocks noGrp="1"/>
          </p:cNvSpPr>
          <p:nvPr>
            <p:ph type="body" sz="quarter" idx="13"/>
          </p:nvPr>
        </p:nvSpPr>
        <p:spPr>
          <a:xfrm>
            <a:off x="530092" y="2326437"/>
            <a:ext cx="3560645" cy="890133"/>
          </a:xfrm>
        </p:spPr>
        <p:txBody>
          <a:bodyPr/>
          <a:lstStyle/>
          <a:p>
            <a:r>
              <a:rPr lang="en-US" dirty="0"/>
              <a:t>reduces the amount of water loss,</a:t>
            </a:r>
          </a:p>
          <a:p>
            <a:endParaRPr lang="en-US" dirty="0"/>
          </a:p>
        </p:txBody>
      </p:sp>
      <p:sp>
        <p:nvSpPr>
          <p:cNvPr id="4" name="Text Placeholder 3"/>
          <p:cNvSpPr>
            <a:spLocks noGrp="1"/>
          </p:cNvSpPr>
          <p:nvPr>
            <p:ph type="body" sz="quarter" idx="14"/>
          </p:nvPr>
        </p:nvSpPr>
        <p:spPr>
          <a:xfrm>
            <a:off x="6057289" y="2326437"/>
            <a:ext cx="3632143" cy="890133"/>
          </a:xfrm>
        </p:spPr>
        <p:txBody>
          <a:bodyPr/>
          <a:lstStyle/>
          <a:p>
            <a:r>
              <a:rPr lang="en-US" dirty="0"/>
              <a:t>Increases the amount of light absorbed.</a:t>
            </a:r>
          </a:p>
          <a:p>
            <a:endParaRPr lang="en-US" dirty="0"/>
          </a:p>
        </p:txBody>
      </p:sp>
      <p:sp>
        <p:nvSpPr>
          <p:cNvPr id="5" name="Text Placeholder 4"/>
          <p:cNvSpPr>
            <a:spLocks noGrp="1"/>
          </p:cNvSpPr>
          <p:nvPr>
            <p:ph type="body" sz="quarter" idx="15"/>
          </p:nvPr>
        </p:nvSpPr>
        <p:spPr>
          <a:xfrm>
            <a:off x="530092" y="4295331"/>
            <a:ext cx="3929613" cy="890133"/>
          </a:xfrm>
        </p:spPr>
        <p:txBody>
          <a:bodyPr/>
          <a:lstStyle/>
          <a:p>
            <a:r>
              <a:rPr lang="en-US" dirty="0"/>
              <a:t>Increase the amount of food made by plant.</a:t>
            </a:r>
          </a:p>
          <a:p>
            <a:endParaRPr lang="en-US" dirty="0"/>
          </a:p>
        </p:txBody>
      </p:sp>
      <p:sp>
        <p:nvSpPr>
          <p:cNvPr id="6" name="Text Placeholder 5"/>
          <p:cNvSpPr>
            <a:spLocks noGrp="1"/>
          </p:cNvSpPr>
          <p:nvPr>
            <p:ph type="body" sz="quarter" idx="16"/>
          </p:nvPr>
        </p:nvSpPr>
        <p:spPr>
          <a:xfrm>
            <a:off x="6057290" y="4338246"/>
            <a:ext cx="3632142" cy="890133"/>
          </a:xfrm>
        </p:spPr>
        <p:txBody>
          <a:bodyPr/>
          <a:lstStyle/>
          <a:p>
            <a:r>
              <a:rPr lang="en-US" dirty="0"/>
              <a:t>Increases the rate of transpiration.</a:t>
            </a:r>
          </a:p>
          <a:p>
            <a:endParaRPr lang="en-US" dirty="0"/>
          </a:p>
        </p:txBody>
      </p:sp>
    </p:spTree>
    <p:extLst>
      <p:ext uri="{BB962C8B-B14F-4D97-AF65-F5344CB8AC3E}">
        <p14:creationId xmlns:p14="http://schemas.microsoft.com/office/powerpoint/2010/main" val="14394209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34536" y="621052"/>
            <a:ext cx="8637587" cy="758569"/>
          </a:xfrm>
        </p:spPr>
        <p:txBody>
          <a:bodyPr/>
          <a:lstStyle/>
          <a:p>
            <a:r>
              <a:rPr lang="en-US" dirty="0"/>
              <a:t>The following are ways in which plants are useful to animals EXCEPT?</a:t>
            </a:r>
          </a:p>
          <a:p>
            <a:endParaRPr lang="en-US" dirty="0"/>
          </a:p>
        </p:txBody>
      </p:sp>
      <p:sp>
        <p:nvSpPr>
          <p:cNvPr id="3" name="Text Placeholder 2"/>
          <p:cNvSpPr>
            <a:spLocks noGrp="1"/>
          </p:cNvSpPr>
          <p:nvPr>
            <p:ph type="body" sz="quarter" idx="13"/>
          </p:nvPr>
        </p:nvSpPr>
        <p:spPr>
          <a:xfrm>
            <a:off x="530092" y="2326437"/>
            <a:ext cx="3159592" cy="890133"/>
          </a:xfrm>
        </p:spPr>
        <p:txBody>
          <a:bodyPr/>
          <a:lstStyle/>
          <a:p>
            <a:r>
              <a:rPr lang="en-US" dirty="0"/>
              <a:t>They are eaten by animal</a:t>
            </a:r>
          </a:p>
          <a:p>
            <a:endParaRPr lang="en-US" dirty="0"/>
          </a:p>
        </p:txBody>
      </p:sp>
      <p:sp>
        <p:nvSpPr>
          <p:cNvPr id="4" name="Text Placeholder 3"/>
          <p:cNvSpPr>
            <a:spLocks noGrp="1"/>
          </p:cNvSpPr>
          <p:nvPr>
            <p:ph type="body" sz="quarter" idx="14"/>
          </p:nvPr>
        </p:nvSpPr>
        <p:spPr>
          <a:xfrm>
            <a:off x="6057289" y="2326437"/>
            <a:ext cx="3680269" cy="890133"/>
          </a:xfrm>
        </p:spPr>
        <p:txBody>
          <a:bodyPr/>
          <a:lstStyle/>
          <a:p>
            <a:r>
              <a:rPr lang="en-US" dirty="0"/>
              <a:t>They provide shelter for animals</a:t>
            </a:r>
          </a:p>
          <a:p>
            <a:endParaRPr lang="en-US" dirty="0"/>
          </a:p>
        </p:txBody>
      </p:sp>
      <p:sp>
        <p:nvSpPr>
          <p:cNvPr id="5" name="Text Placeholder 4"/>
          <p:cNvSpPr>
            <a:spLocks noGrp="1"/>
          </p:cNvSpPr>
          <p:nvPr>
            <p:ph type="body" sz="quarter" idx="15"/>
          </p:nvPr>
        </p:nvSpPr>
        <p:spPr>
          <a:xfrm>
            <a:off x="530092" y="4295331"/>
            <a:ext cx="3384182" cy="890133"/>
          </a:xfrm>
        </p:spPr>
        <p:txBody>
          <a:bodyPr/>
          <a:lstStyle/>
          <a:p>
            <a:r>
              <a:rPr lang="en-US" dirty="0"/>
              <a:t>Their waste is useful to animals</a:t>
            </a:r>
          </a:p>
          <a:p>
            <a:endParaRPr lang="en-US" dirty="0"/>
          </a:p>
        </p:txBody>
      </p:sp>
      <p:sp>
        <p:nvSpPr>
          <p:cNvPr id="6" name="Text Placeholder 5"/>
          <p:cNvSpPr>
            <a:spLocks noGrp="1"/>
          </p:cNvSpPr>
          <p:nvPr>
            <p:ph type="body" sz="quarter" idx="16"/>
          </p:nvPr>
        </p:nvSpPr>
        <p:spPr>
          <a:xfrm>
            <a:off x="6057290" y="4338246"/>
            <a:ext cx="3680268" cy="890133"/>
          </a:xfrm>
        </p:spPr>
        <p:txBody>
          <a:bodyPr/>
          <a:lstStyle/>
          <a:p>
            <a:r>
              <a:rPr lang="en-US" dirty="0"/>
              <a:t>They produce oxygen for the animals</a:t>
            </a:r>
          </a:p>
          <a:p>
            <a:endParaRPr lang="en-US" dirty="0"/>
          </a:p>
        </p:txBody>
      </p:sp>
    </p:spTree>
    <p:extLst>
      <p:ext uri="{BB962C8B-B14F-4D97-AF65-F5344CB8AC3E}">
        <p14:creationId xmlns:p14="http://schemas.microsoft.com/office/powerpoint/2010/main" val="28569917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7668" y="2470965"/>
            <a:ext cx="8333222" cy="1215566"/>
          </a:xfrm>
        </p:spPr>
        <p:txBody>
          <a:bodyPr>
            <a:normAutofit fontScale="90000"/>
          </a:bodyPr>
          <a:lstStyle/>
          <a:p>
            <a:pPr algn="ctr"/>
            <a:r>
              <a:rPr lang="en-US" dirty="0"/>
              <a:t>KCPE QUESTIONS</a:t>
            </a:r>
            <a:br>
              <a:rPr lang="en-US" dirty="0"/>
            </a:br>
            <a:endParaRPr lang="en-US" dirty="0"/>
          </a:p>
        </p:txBody>
      </p:sp>
    </p:spTree>
    <p:extLst>
      <p:ext uri="{BB962C8B-B14F-4D97-AF65-F5344CB8AC3E}">
        <p14:creationId xmlns:p14="http://schemas.microsoft.com/office/powerpoint/2010/main" val="259092671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endParaRPr lang="en-US" dirty="0">
              <a:solidFill>
                <a:prstClr val="black">
                  <a:tint val="75000"/>
                </a:prstClr>
              </a:solidFill>
            </a:endParaRPr>
          </a:p>
        </p:txBody>
      </p:sp>
      <p:sp>
        <p:nvSpPr>
          <p:cNvPr id="7" name="Content Placeholder 2"/>
          <p:cNvSpPr txBox="1">
            <a:spLocks/>
          </p:cNvSpPr>
          <p:nvPr/>
        </p:nvSpPr>
        <p:spPr>
          <a:xfrm>
            <a:off x="1981200" y="457200"/>
            <a:ext cx="8229600" cy="28194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u="sng" dirty="0">
                <a:latin typeface="Cambria" panose="02040503050406030204" pitchFamily="18" charset="0"/>
              </a:rPr>
              <a:t>2006:11</a:t>
            </a:r>
          </a:p>
          <a:p>
            <a:pPr marL="0" indent="0">
              <a:lnSpc>
                <a:spcPct val="150000"/>
              </a:lnSpc>
              <a:buNone/>
            </a:pPr>
            <a:r>
              <a:rPr lang="en-US" sz="2400" dirty="0">
                <a:latin typeface="Cambria" panose="02040503050406030204" pitchFamily="18" charset="0"/>
              </a:rPr>
              <a:t>The embryo of a seed is made up of </a:t>
            </a:r>
          </a:p>
          <a:p>
            <a:pPr marL="0" indent="0">
              <a:lnSpc>
                <a:spcPct val="150000"/>
              </a:lnSpc>
              <a:buNone/>
            </a:pPr>
            <a:r>
              <a:rPr lang="en-US" sz="2400" b="1" dirty="0">
                <a:latin typeface="Cambria" panose="02040503050406030204" pitchFamily="18" charset="0"/>
              </a:rPr>
              <a:t>A. </a:t>
            </a:r>
            <a:r>
              <a:rPr lang="en-US" sz="2400" dirty="0" err="1">
                <a:latin typeface="Cambria" panose="02040503050406030204" pitchFamily="18" charset="0"/>
              </a:rPr>
              <a:t>plumule</a:t>
            </a:r>
            <a:r>
              <a:rPr lang="en-US" sz="2400" dirty="0">
                <a:latin typeface="Cambria" panose="02040503050406030204" pitchFamily="18" charset="0"/>
              </a:rPr>
              <a:t> and </a:t>
            </a:r>
            <a:r>
              <a:rPr lang="en-US" sz="2400" dirty="0" err="1">
                <a:latin typeface="Cambria" panose="02040503050406030204" pitchFamily="18" charset="0"/>
              </a:rPr>
              <a:t>testa</a:t>
            </a:r>
            <a:r>
              <a:rPr lang="en-US" sz="2400" dirty="0">
                <a:latin typeface="Cambria" panose="02040503050406030204" pitchFamily="18" charset="0"/>
              </a:rPr>
              <a:t> 	</a:t>
            </a:r>
            <a:r>
              <a:rPr lang="en-US" sz="2400" b="1" dirty="0">
                <a:latin typeface="Cambria" panose="02040503050406030204" pitchFamily="18" charset="0"/>
              </a:rPr>
              <a:t>B. </a:t>
            </a:r>
            <a:r>
              <a:rPr lang="en-US" sz="2400" dirty="0">
                <a:latin typeface="Cambria" panose="02040503050406030204" pitchFamily="18" charset="0"/>
              </a:rPr>
              <a:t>cotyledon and </a:t>
            </a:r>
            <a:r>
              <a:rPr lang="en-US" sz="2400" dirty="0" err="1">
                <a:latin typeface="Cambria" panose="02040503050406030204" pitchFamily="18" charset="0"/>
              </a:rPr>
              <a:t>plumule</a:t>
            </a:r>
            <a:r>
              <a:rPr lang="en-US" sz="2400" dirty="0">
                <a:latin typeface="Cambria" panose="02040503050406030204" pitchFamily="18" charset="0"/>
              </a:rPr>
              <a:t> </a:t>
            </a:r>
          </a:p>
          <a:p>
            <a:pPr marL="0" indent="0">
              <a:lnSpc>
                <a:spcPct val="150000"/>
              </a:lnSpc>
              <a:buNone/>
            </a:pPr>
            <a:r>
              <a:rPr lang="en-US" sz="2400" b="1" dirty="0">
                <a:latin typeface="Cambria" panose="02040503050406030204" pitchFamily="18" charset="0"/>
              </a:rPr>
              <a:t>C. </a:t>
            </a:r>
            <a:r>
              <a:rPr lang="en-US" sz="2400" dirty="0">
                <a:latin typeface="Cambria" panose="02040503050406030204" pitchFamily="18" charset="0"/>
              </a:rPr>
              <a:t>radicle and </a:t>
            </a:r>
            <a:r>
              <a:rPr lang="en-US" sz="2400" dirty="0" err="1">
                <a:latin typeface="Cambria" panose="02040503050406030204" pitchFamily="18" charset="0"/>
              </a:rPr>
              <a:t>plumule</a:t>
            </a:r>
            <a:r>
              <a:rPr lang="en-US" sz="2400" dirty="0">
                <a:latin typeface="Cambria" panose="02040503050406030204" pitchFamily="18" charset="0"/>
              </a:rPr>
              <a:t>	</a:t>
            </a:r>
            <a:r>
              <a:rPr lang="en-US" sz="2400" b="1" dirty="0">
                <a:latin typeface="Cambria" panose="02040503050406030204" pitchFamily="18" charset="0"/>
              </a:rPr>
              <a:t> D. </a:t>
            </a:r>
            <a:r>
              <a:rPr lang="en-US" sz="2400" dirty="0">
                <a:latin typeface="Cambria" panose="02040503050406030204" pitchFamily="18" charset="0"/>
              </a:rPr>
              <a:t>cotyledon and radicle. </a:t>
            </a:r>
          </a:p>
          <a:p>
            <a:pPr>
              <a:lnSpc>
                <a:spcPct val="150000"/>
              </a:lnSpc>
            </a:pPr>
            <a:endParaRPr lang="en-US" sz="2800" dirty="0">
              <a:latin typeface="Cambria" panose="02040503050406030204" pitchFamily="18" charset="0"/>
            </a:endParaRPr>
          </a:p>
        </p:txBody>
      </p:sp>
      <p:sp>
        <p:nvSpPr>
          <p:cNvPr id="8" name="Content Placeholder 2"/>
          <p:cNvSpPr txBox="1">
            <a:spLocks/>
          </p:cNvSpPr>
          <p:nvPr/>
        </p:nvSpPr>
        <p:spPr>
          <a:xfrm>
            <a:off x="1981200" y="3017838"/>
            <a:ext cx="8229600" cy="5668963"/>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u="sng" dirty="0">
                <a:latin typeface="Cambria" panose="02040503050406030204" pitchFamily="18" charset="0"/>
              </a:rPr>
              <a:t>2007:38</a:t>
            </a:r>
          </a:p>
          <a:p>
            <a:pPr marL="0" indent="0">
              <a:buNone/>
            </a:pPr>
            <a:r>
              <a:rPr lang="en-US" sz="2400" dirty="0">
                <a:latin typeface="Cambria" panose="02040503050406030204" pitchFamily="18" charset="0"/>
              </a:rPr>
              <a:t>Which one of the following ways of improving soil fertility will take the longest time for plants to get nutrients? </a:t>
            </a:r>
          </a:p>
          <a:p>
            <a:pPr marL="0" indent="0">
              <a:buNone/>
            </a:pPr>
            <a:r>
              <a:rPr lang="en-US" sz="2400" dirty="0">
                <a:latin typeface="Cambria" panose="02040503050406030204" pitchFamily="18" charset="0"/>
              </a:rPr>
              <a:t>When using </a:t>
            </a:r>
          </a:p>
          <a:p>
            <a:pPr marL="0" indent="0">
              <a:buNone/>
            </a:pPr>
            <a:endParaRPr lang="en-US" sz="2400" b="1" dirty="0">
              <a:latin typeface="Cambria" panose="02040503050406030204" pitchFamily="18" charset="0"/>
            </a:endParaRPr>
          </a:p>
          <a:p>
            <a:pPr marL="0" indent="0">
              <a:buNone/>
            </a:pPr>
            <a:r>
              <a:rPr lang="en-US" sz="2400" b="1" dirty="0">
                <a:latin typeface="Cambria" panose="02040503050406030204" pitchFamily="18" charset="0"/>
              </a:rPr>
              <a:t>A. </a:t>
            </a:r>
            <a:r>
              <a:rPr lang="en-US" sz="2400" dirty="0">
                <a:latin typeface="Cambria" panose="02040503050406030204" pitchFamily="18" charset="0"/>
              </a:rPr>
              <a:t>compost manure	 	</a:t>
            </a:r>
            <a:r>
              <a:rPr lang="en-US" sz="2400" b="1" dirty="0">
                <a:latin typeface="Cambria" panose="02040503050406030204" pitchFamily="18" charset="0"/>
              </a:rPr>
              <a:t>B. </a:t>
            </a:r>
            <a:r>
              <a:rPr lang="en-US" sz="2400" dirty="0">
                <a:latin typeface="Cambria" panose="02040503050406030204" pitchFamily="18" charset="0"/>
              </a:rPr>
              <a:t>farm yard manure </a:t>
            </a:r>
          </a:p>
          <a:p>
            <a:pPr marL="0" indent="0">
              <a:buNone/>
            </a:pPr>
            <a:r>
              <a:rPr lang="en-US" sz="2400" b="1" dirty="0">
                <a:latin typeface="Cambria" panose="02040503050406030204" pitchFamily="18" charset="0"/>
              </a:rPr>
              <a:t>C. </a:t>
            </a:r>
            <a:r>
              <a:rPr lang="en-US" sz="2400" dirty="0">
                <a:latin typeface="Cambria" panose="02040503050406030204" pitchFamily="18" charset="0"/>
              </a:rPr>
              <a:t>compound fertilizer	</a:t>
            </a:r>
            <a:r>
              <a:rPr lang="en-US" sz="2400" b="1" dirty="0">
                <a:latin typeface="Cambria" panose="02040503050406030204" pitchFamily="18" charset="0"/>
              </a:rPr>
              <a:t>D. </a:t>
            </a:r>
            <a:r>
              <a:rPr lang="en-US" sz="2400" dirty="0">
                <a:latin typeface="Cambria" panose="02040503050406030204" pitchFamily="18" charset="0"/>
              </a:rPr>
              <a:t>green manure </a:t>
            </a:r>
          </a:p>
        </p:txBody>
      </p:sp>
    </p:spTree>
    <p:extLst>
      <p:ext uri="{BB962C8B-B14F-4D97-AF65-F5344CB8AC3E}">
        <p14:creationId xmlns:p14="http://schemas.microsoft.com/office/powerpoint/2010/main" val="418097141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338530" y="6356350"/>
            <a:ext cx="4114800" cy="365125"/>
          </a:xfrm>
          <a:prstGeom prst="rect">
            <a:avLst/>
          </a:prstGeo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11146971" y="6356350"/>
            <a:ext cx="740227"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p:txBody>
          <a:bodyPr/>
          <a:lstStyle/>
          <a:p>
            <a:fld id="{3E3E44C8-FE47-4907-8BED-BCE965053546}" type="slidenum">
              <a:rPr lang="en-US" smtClean="0">
                <a:solidFill>
                  <a:prstClr val="black">
                    <a:tint val="75000"/>
                  </a:prstClr>
                </a:solidFill>
              </a:rPr>
              <a:pPr/>
              <a:t>119</a:t>
            </a:fld>
            <a:endParaRPr lang="en-US">
              <a:solidFill>
                <a:prstClr val="black">
                  <a:tint val="75000"/>
                </a:prstClr>
              </a:solidFill>
            </a:endParaRPr>
          </a:p>
        </p:txBody>
      </p:sp>
      <p:sp>
        <p:nvSpPr>
          <p:cNvPr id="5" name="Content Placeholder 2"/>
          <p:cNvSpPr txBox="1">
            <a:spLocks/>
          </p:cNvSpPr>
          <p:nvPr/>
        </p:nvSpPr>
        <p:spPr>
          <a:xfrm>
            <a:off x="1981200" y="0"/>
            <a:ext cx="8229600" cy="26670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u="sng" dirty="0">
                <a:latin typeface="Cambria" panose="02040503050406030204" pitchFamily="18" charset="0"/>
              </a:rPr>
              <a:t>2008:21.</a:t>
            </a:r>
          </a:p>
          <a:p>
            <a:pPr marL="0" indent="0">
              <a:lnSpc>
                <a:spcPct val="150000"/>
              </a:lnSpc>
              <a:buNone/>
            </a:pPr>
            <a:r>
              <a:rPr lang="en-US" sz="2400" dirty="0">
                <a:latin typeface="Cambria" panose="02040503050406030204" pitchFamily="18" charset="0"/>
              </a:rPr>
              <a:t>The following are tuber crops </a:t>
            </a:r>
            <a:r>
              <a:rPr lang="en-US" sz="2400" b="1" dirty="0">
                <a:latin typeface="Cambria" panose="02040503050406030204" pitchFamily="18" charset="0"/>
              </a:rPr>
              <a:t>EXCEPT: </a:t>
            </a:r>
            <a:endParaRPr lang="en-US" sz="2400" dirty="0">
              <a:latin typeface="Cambria" panose="02040503050406030204" pitchFamily="18" charset="0"/>
            </a:endParaRPr>
          </a:p>
          <a:p>
            <a:pPr marL="0" indent="0">
              <a:lnSpc>
                <a:spcPct val="150000"/>
              </a:lnSpc>
              <a:buNone/>
            </a:pPr>
            <a:r>
              <a:rPr lang="en-US" sz="2400" b="1" dirty="0">
                <a:latin typeface="Cambria" panose="02040503050406030204" pitchFamily="18" charset="0"/>
              </a:rPr>
              <a:t>A. </a:t>
            </a:r>
            <a:r>
              <a:rPr lang="en-US" sz="2400" dirty="0">
                <a:latin typeface="Cambria" panose="02040503050406030204" pitchFamily="18" charset="0"/>
              </a:rPr>
              <a:t>Onion		 	</a:t>
            </a:r>
            <a:r>
              <a:rPr lang="en-US" sz="2400" b="1" dirty="0">
                <a:latin typeface="Cambria" panose="02040503050406030204" pitchFamily="18" charset="0"/>
              </a:rPr>
              <a:t>B. </a:t>
            </a:r>
            <a:r>
              <a:rPr lang="en-US" sz="2400" dirty="0">
                <a:latin typeface="Cambria" panose="02040503050406030204" pitchFamily="18" charset="0"/>
              </a:rPr>
              <a:t>cassava </a:t>
            </a:r>
          </a:p>
          <a:p>
            <a:pPr marL="0" indent="0">
              <a:lnSpc>
                <a:spcPct val="150000"/>
              </a:lnSpc>
              <a:buNone/>
            </a:pPr>
            <a:r>
              <a:rPr lang="en-US" sz="2400" b="1" dirty="0">
                <a:latin typeface="Cambria" panose="02040503050406030204" pitchFamily="18" charset="0"/>
              </a:rPr>
              <a:t>C. </a:t>
            </a:r>
            <a:r>
              <a:rPr lang="en-US" sz="2400" dirty="0">
                <a:latin typeface="Cambria" panose="02040503050406030204" pitchFamily="18" charset="0"/>
              </a:rPr>
              <a:t>arrowroot 			</a:t>
            </a:r>
            <a:r>
              <a:rPr lang="en-US" sz="2400" b="1" dirty="0">
                <a:latin typeface="Cambria" panose="02040503050406030204" pitchFamily="18" charset="0"/>
              </a:rPr>
              <a:t>D. </a:t>
            </a:r>
            <a:r>
              <a:rPr lang="en-US" sz="2400" dirty="0">
                <a:latin typeface="Cambria" panose="02040503050406030204" pitchFamily="18" charset="0"/>
              </a:rPr>
              <a:t>carrot. </a:t>
            </a:r>
          </a:p>
        </p:txBody>
      </p:sp>
      <p:sp>
        <p:nvSpPr>
          <p:cNvPr id="6" name="Content Placeholder 2"/>
          <p:cNvSpPr txBox="1">
            <a:spLocks/>
          </p:cNvSpPr>
          <p:nvPr/>
        </p:nvSpPr>
        <p:spPr>
          <a:xfrm>
            <a:off x="1981200" y="2438400"/>
            <a:ext cx="8458200" cy="3962400"/>
          </a:xfrm>
          <a:prstGeom prst="rect">
            <a:avLst/>
          </a:prstGeom>
        </p:spPr>
        <p:txBody>
          <a:bodyPr>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b="1" u="sng">
                <a:latin typeface="Cambria" panose="02040503050406030204" pitchFamily="18" charset="0"/>
              </a:rPr>
              <a:t>2009:47</a:t>
            </a:r>
          </a:p>
          <a:p>
            <a:pPr marL="0" indent="0">
              <a:lnSpc>
                <a:spcPct val="150000"/>
              </a:lnSpc>
              <a:buNone/>
            </a:pPr>
            <a:r>
              <a:rPr lang="en-US">
                <a:latin typeface="Cambria" panose="02040503050406030204" pitchFamily="18" charset="0"/>
              </a:rPr>
              <a:t>Which one of the following groups consists only of cash crops? </a:t>
            </a:r>
          </a:p>
          <a:p>
            <a:pPr marL="0" indent="0">
              <a:lnSpc>
                <a:spcPct val="150000"/>
              </a:lnSpc>
              <a:buNone/>
            </a:pPr>
            <a:r>
              <a:rPr lang="en-US" b="1">
                <a:latin typeface="Cambria" panose="02040503050406030204" pitchFamily="18" charset="0"/>
              </a:rPr>
              <a:t>A. </a:t>
            </a:r>
            <a:r>
              <a:rPr lang="en-US">
                <a:latin typeface="Cambria" panose="02040503050406030204" pitchFamily="18" charset="0"/>
              </a:rPr>
              <a:t>Maize, tea, yams. </a:t>
            </a:r>
          </a:p>
          <a:p>
            <a:pPr marL="0" indent="0">
              <a:lnSpc>
                <a:spcPct val="150000"/>
              </a:lnSpc>
              <a:buNone/>
            </a:pPr>
            <a:r>
              <a:rPr lang="en-US" b="1">
                <a:latin typeface="Cambria" panose="02040503050406030204" pitchFamily="18" charset="0"/>
              </a:rPr>
              <a:t>B. </a:t>
            </a:r>
            <a:r>
              <a:rPr lang="en-US">
                <a:latin typeface="Cambria" panose="02040503050406030204" pitchFamily="18" charset="0"/>
              </a:rPr>
              <a:t>Arrow roots, groundnuts, cotton. </a:t>
            </a:r>
          </a:p>
          <a:p>
            <a:pPr marL="0" indent="0">
              <a:lnSpc>
                <a:spcPct val="150000"/>
              </a:lnSpc>
              <a:buNone/>
            </a:pPr>
            <a:r>
              <a:rPr lang="pt-BR" b="1">
                <a:latin typeface="Cambria" panose="02040503050406030204" pitchFamily="18" charset="0"/>
              </a:rPr>
              <a:t>C. </a:t>
            </a:r>
            <a:r>
              <a:rPr lang="pt-BR">
                <a:latin typeface="Cambria" panose="02040503050406030204" pitchFamily="18" charset="0"/>
              </a:rPr>
              <a:t>Bananas, Irish potatoes, sorghum. </a:t>
            </a:r>
          </a:p>
          <a:p>
            <a:pPr marL="0" indent="0">
              <a:lnSpc>
                <a:spcPct val="150000"/>
              </a:lnSpc>
              <a:buNone/>
            </a:pPr>
            <a:r>
              <a:rPr lang="en-US" b="1">
                <a:latin typeface="Cambria" panose="02040503050406030204" pitchFamily="18" charset="0"/>
              </a:rPr>
              <a:t>D. </a:t>
            </a:r>
            <a:r>
              <a:rPr lang="en-US">
                <a:latin typeface="Cambria" panose="02040503050406030204" pitchFamily="18" charset="0"/>
              </a:rPr>
              <a:t>Sunflower, sisal, coffee. </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21339443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Black jack</a:t>
            </a:r>
          </a:p>
        </p:txBody>
      </p:sp>
      <p:sp>
        <p:nvSpPr>
          <p:cNvPr id="3" name="Content Placeholder 2"/>
          <p:cNvSpPr>
            <a:spLocks noGrp="1"/>
          </p:cNvSpPr>
          <p:nvPr>
            <p:ph idx="1"/>
          </p:nvPr>
        </p:nvSpPr>
        <p:spPr/>
        <p:txBody>
          <a:bodyPr/>
          <a:lstStyle/>
          <a:p>
            <a:r>
              <a:rPr lang="en-US" dirty="0"/>
              <a:t>Is a small plant with a stem that has branches</a:t>
            </a:r>
          </a:p>
          <a:p>
            <a:r>
              <a:rPr lang="en-US" dirty="0"/>
              <a:t>Has white flowers.</a:t>
            </a:r>
          </a:p>
          <a:p>
            <a:r>
              <a:rPr lang="en-US" dirty="0"/>
              <a:t>The fruits are </a:t>
            </a:r>
            <a:r>
              <a:rPr lang="en-US" dirty="0" smtClean="0"/>
              <a:t>black and </a:t>
            </a:r>
            <a:r>
              <a:rPr lang="en-US" dirty="0"/>
              <a:t>have hooks</a:t>
            </a:r>
          </a:p>
          <a:p>
            <a:r>
              <a:rPr lang="en-US" dirty="0"/>
              <a:t>Produces many seeds.</a:t>
            </a:r>
          </a:p>
          <a:p>
            <a:r>
              <a:rPr lang="en-US" dirty="0"/>
              <a:t>The leaves appear in groups of threes.</a:t>
            </a:r>
          </a:p>
          <a:p>
            <a:endParaRPr lang="en-US" dirty="0"/>
          </a:p>
        </p:txBody>
      </p:sp>
      <p:pic>
        <p:nvPicPr>
          <p:cNvPr id="4" name="Picture 2" descr="C:\Users\NASOKHO\Downloads\black j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3962400"/>
            <a:ext cx="39624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2154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338530" y="6356350"/>
            <a:ext cx="4114800" cy="365125"/>
          </a:xfrm>
          <a:prstGeom prst="rect">
            <a:avLst/>
          </a:prstGeo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11146971" y="6356350"/>
            <a:ext cx="740227"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p:txBody>
          <a:bodyPr/>
          <a:lstStyle/>
          <a:p>
            <a:fld id="{3E3E44C8-FE47-4907-8BED-BCE965053546}" type="slidenum">
              <a:rPr lang="en-US" smtClean="0">
                <a:solidFill>
                  <a:prstClr val="black">
                    <a:tint val="75000"/>
                  </a:prstClr>
                </a:solidFill>
              </a:rPr>
              <a:pPr/>
              <a:t>120</a:t>
            </a:fld>
            <a:endParaRPr lang="en-US">
              <a:solidFill>
                <a:prstClr val="black">
                  <a:tint val="75000"/>
                </a:prstClr>
              </a:solidFill>
            </a:endParaRPr>
          </a:p>
        </p:txBody>
      </p:sp>
      <p:sp>
        <p:nvSpPr>
          <p:cNvPr id="5" name="Content Placeholder 2"/>
          <p:cNvSpPr txBox="1">
            <a:spLocks/>
          </p:cNvSpPr>
          <p:nvPr/>
        </p:nvSpPr>
        <p:spPr>
          <a:xfrm>
            <a:off x="1981200" y="76200"/>
            <a:ext cx="8229600" cy="26670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u="sng" dirty="0">
                <a:latin typeface="Cambria" panose="02040503050406030204" pitchFamily="18" charset="0"/>
              </a:rPr>
              <a:t>2012:1</a:t>
            </a:r>
          </a:p>
          <a:p>
            <a:pPr marL="0" indent="0">
              <a:lnSpc>
                <a:spcPct val="150000"/>
              </a:lnSpc>
              <a:buNone/>
            </a:pPr>
            <a:r>
              <a:rPr lang="en-US" sz="2400" dirty="0">
                <a:latin typeface="Cambria" panose="02040503050406030204" pitchFamily="18" charset="0"/>
              </a:rPr>
              <a:t>Which one of the following is a tuber crop? </a:t>
            </a:r>
          </a:p>
          <a:p>
            <a:pPr marL="0" indent="0">
              <a:lnSpc>
                <a:spcPct val="150000"/>
              </a:lnSpc>
              <a:buNone/>
            </a:pPr>
            <a:r>
              <a:rPr lang="en-US" sz="2400" dirty="0">
                <a:latin typeface="Cambria" panose="02040503050406030204" pitchFamily="18" charset="0"/>
              </a:rPr>
              <a:t>	</a:t>
            </a:r>
            <a:r>
              <a:rPr lang="en-US" sz="2400" b="1" dirty="0">
                <a:latin typeface="Cambria" panose="02040503050406030204" pitchFamily="18" charset="0"/>
              </a:rPr>
              <a:t>A. </a:t>
            </a:r>
            <a:r>
              <a:rPr lang="en-US" sz="2400" dirty="0">
                <a:latin typeface="Cambria" panose="02040503050406030204" pitchFamily="18" charset="0"/>
              </a:rPr>
              <a:t>Onion.		 </a:t>
            </a:r>
            <a:r>
              <a:rPr lang="en-US" sz="2400" b="1" dirty="0">
                <a:latin typeface="Cambria" panose="02040503050406030204" pitchFamily="18" charset="0"/>
              </a:rPr>
              <a:t>B. </a:t>
            </a:r>
            <a:r>
              <a:rPr lang="en-US" sz="2400" dirty="0">
                <a:latin typeface="Cambria" panose="02040503050406030204" pitchFamily="18" charset="0"/>
              </a:rPr>
              <a:t>Carrot. </a:t>
            </a:r>
          </a:p>
          <a:p>
            <a:pPr marL="0" indent="0">
              <a:lnSpc>
                <a:spcPct val="150000"/>
              </a:lnSpc>
              <a:buNone/>
            </a:pPr>
            <a:r>
              <a:rPr lang="en-US" sz="2400" dirty="0">
                <a:latin typeface="Cambria" panose="02040503050406030204" pitchFamily="18" charset="0"/>
              </a:rPr>
              <a:t>	</a:t>
            </a:r>
            <a:r>
              <a:rPr lang="en-US" sz="2400" b="1" dirty="0">
                <a:latin typeface="Cambria" panose="02040503050406030204" pitchFamily="18" charset="0"/>
              </a:rPr>
              <a:t>C. </a:t>
            </a:r>
            <a:r>
              <a:rPr lang="en-US" sz="2400" dirty="0">
                <a:latin typeface="Cambria" panose="02040503050406030204" pitchFamily="18" charset="0"/>
              </a:rPr>
              <a:t>Pineapple. 	 	</a:t>
            </a:r>
            <a:r>
              <a:rPr lang="en-US" sz="2400" b="1" dirty="0">
                <a:latin typeface="Cambria" panose="02040503050406030204" pitchFamily="18" charset="0"/>
              </a:rPr>
              <a:t>D. </a:t>
            </a:r>
            <a:r>
              <a:rPr lang="en-US" sz="2400" dirty="0">
                <a:latin typeface="Cambria" panose="02040503050406030204" pitchFamily="18" charset="0"/>
              </a:rPr>
              <a:t>Cabbage. </a:t>
            </a:r>
          </a:p>
        </p:txBody>
      </p:sp>
      <p:sp>
        <p:nvSpPr>
          <p:cNvPr id="6" name="Content Placeholder 2"/>
          <p:cNvSpPr txBox="1">
            <a:spLocks/>
          </p:cNvSpPr>
          <p:nvPr/>
        </p:nvSpPr>
        <p:spPr>
          <a:xfrm>
            <a:off x="1981200" y="2484438"/>
            <a:ext cx="8763000" cy="4525963"/>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b="1" u="sng">
                <a:latin typeface="Cambria" panose="02040503050406030204" pitchFamily="18" charset="0"/>
              </a:rPr>
              <a:t>2012:9</a:t>
            </a:r>
          </a:p>
          <a:p>
            <a:pPr marL="0" indent="0">
              <a:lnSpc>
                <a:spcPct val="150000"/>
              </a:lnSpc>
              <a:buNone/>
            </a:pPr>
            <a:r>
              <a:rPr lang="en-US">
                <a:latin typeface="Cambria" panose="02040503050406030204" pitchFamily="18" charset="0"/>
              </a:rPr>
              <a:t>Which of the following groups of crops consists of cereals </a:t>
            </a:r>
            <a:r>
              <a:rPr lang="en-US" b="1">
                <a:latin typeface="Cambria" panose="02040503050406030204" pitchFamily="18" charset="0"/>
              </a:rPr>
              <a:t>ONLY</a:t>
            </a:r>
            <a:r>
              <a:rPr lang="en-US">
                <a:latin typeface="Cambria" panose="02040503050406030204" pitchFamily="18" charset="0"/>
              </a:rPr>
              <a:t>? </a:t>
            </a:r>
          </a:p>
          <a:p>
            <a:pPr marL="0" indent="0">
              <a:lnSpc>
                <a:spcPct val="150000"/>
              </a:lnSpc>
              <a:buNone/>
            </a:pPr>
            <a:r>
              <a:rPr lang="en-US" b="1">
                <a:latin typeface="Cambria" panose="02040503050406030204" pitchFamily="18" charset="0"/>
              </a:rPr>
              <a:t>A. </a:t>
            </a:r>
            <a:r>
              <a:rPr lang="en-US">
                <a:latin typeface="Cambria" panose="02040503050406030204" pitchFamily="18" charset="0"/>
              </a:rPr>
              <a:t>Peas, beans and green grams. </a:t>
            </a:r>
          </a:p>
          <a:p>
            <a:pPr marL="0" indent="0">
              <a:lnSpc>
                <a:spcPct val="150000"/>
              </a:lnSpc>
              <a:buNone/>
            </a:pPr>
            <a:r>
              <a:rPr lang="en-US" b="1">
                <a:latin typeface="Cambria" panose="02040503050406030204" pitchFamily="18" charset="0"/>
              </a:rPr>
              <a:t>B. </a:t>
            </a:r>
            <a:r>
              <a:rPr lang="en-US">
                <a:latin typeface="Cambria" panose="02040503050406030204" pitchFamily="18" charset="0"/>
              </a:rPr>
              <a:t>Maize, rice and sorghum. </a:t>
            </a:r>
          </a:p>
          <a:p>
            <a:pPr marL="0" indent="0">
              <a:lnSpc>
                <a:spcPct val="150000"/>
              </a:lnSpc>
              <a:buNone/>
            </a:pPr>
            <a:r>
              <a:rPr lang="en-US" b="1">
                <a:latin typeface="Cambria" panose="02040503050406030204" pitchFamily="18" charset="0"/>
              </a:rPr>
              <a:t>C. </a:t>
            </a:r>
            <a:r>
              <a:rPr lang="en-US">
                <a:latin typeface="Cambria" panose="02040503050406030204" pitchFamily="18" charset="0"/>
              </a:rPr>
              <a:t>Millet, cow peas and maize. </a:t>
            </a:r>
          </a:p>
          <a:p>
            <a:pPr marL="0" indent="0">
              <a:lnSpc>
                <a:spcPct val="150000"/>
              </a:lnSpc>
              <a:buNone/>
            </a:pPr>
            <a:r>
              <a:rPr lang="en-US" b="1">
                <a:latin typeface="Cambria" panose="02040503050406030204" pitchFamily="18" charset="0"/>
              </a:rPr>
              <a:t>D. </a:t>
            </a:r>
            <a:r>
              <a:rPr lang="en-US">
                <a:latin typeface="Cambria" panose="02040503050406030204" pitchFamily="18" charset="0"/>
              </a:rPr>
              <a:t>Green grams, sorghum and rice. </a:t>
            </a:r>
            <a:endParaRPr lang="en-US" dirty="0">
              <a:latin typeface="Cambria" panose="02040503050406030204" pitchFamily="18" charset="0"/>
            </a:endParaRPr>
          </a:p>
        </p:txBody>
      </p:sp>
    </p:spTree>
    <p:extLst>
      <p:ext uri="{BB962C8B-B14F-4D97-AF65-F5344CB8AC3E}">
        <p14:creationId xmlns:p14="http://schemas.microsoft.com/office/powerpoint/2010/main" val="140808165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338530" y="6356350"/>
            <a:ext cx="4114800" cy="365125"/>
          </a:xfrm>
          <a:prstGeom prst="rect">
            <a:avLst/>
          </a:prstGeo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11146971" y="6356350"/>
            <a:ext cx="740227"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p:txBody>
          <a:bodyPr/>
          <a:lstStyle/>
          <a:p>
            <a:fld id="{3E3E44C8-FE47-4907-8BED-BCE965053546}" type="slidenum">
              <a:rPr lang="en-US" smtClean="0">
                <a:solidFill>
                  <a:prstClr val="black">
                    <a:tint val="75000"/>
                  </a:prstClr>
                </a:solidFill>
              </a:rPr>
              <a:pPr/>
              <a:t>121</a:t>
            </a:fld>
            <a:endParaRPr lang="en-US">
              <a:solidFill>
                <a:prstClr val="black">
                  <a:tint val="75000"/>
                </a:prstClr>
              </a:solidFill>
            </a:endParaRPr>
          </a:p>
        </p:txBody>
      </p:sp>
      <p:sp>
        <p:nvSpPr>
          <p:cNvPr id="5" name="Content Placeholder 2"/>
          <p:cNvSpPr txBox="1">
            <a:spLocks/>
          </p:cNvSpPr>
          <p:nvPr/>
        </p:nvSpPr>
        <p:spPr>
          <a:xfrm>
            <a:off x="1981200" y="381001"/>
            <a:ext cx="8686800" cy="4525963"/>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60000"/>
              </a:lnSpc>
              <a:buNone/>
            </a:pPr>
            <a:r>
              <a:rPr lang="en-US" sz="2400" b="1" u="sng" dirty="0">
                <a:latin typeface="Cambria" panose="02040503050406030204" pitchFamily="18" charset="0"/>
              </a:rPr>
              <a:t>2013:27</a:t>
            </a:r>
          </a:p>
          <a:p>
            <a:pPr marL="0" indent="0">
              <a:lnSpc>
                <a:spcPct val="160000"/>
              </a:lnSpc>
              <a:buNone/>
            </a:pPr>
            <a:r>
              <a:rPr lang="en-US" sz="2400" dirty="0">
                <a:latin typeface="Cambria" panose="02040503050406030204" pitchFamily="18" charset="0"/>
              </a:rPr>
              <a:t>Which of the following groups of food crops is </a:t>
            </a:r>
            <a:r>
              <a:rPr lang="en-US" sz="2400" b="1" dirty="0">
                <a:latin typeface="Cambria" panose="02040503050406030204" pitchFamily="18" charset="0"/>
              </a:rPr>
              <a:t>correctly </a:t>
            </a:r>
            <a:r>
              <a:rPr lang="en-US" sz="2400" dirty="0">
                <a:latin typeface="Cambria" panose="02040503050406030204" pitchFamily="18" charset="0"/>
              </a:rPr>
              <a:t>classified into cereals, legumes and fruits? </a:t>
            </a:r>
          </a:p>
          <a:p>
            <a:pPr marL="0" indent="0">
              <a:lnSpc>
                <a:spcPct val="160000"/>
              </a:lnSpc>
              <a:buNone/>
            </a:pPr>
            <a:r>
              <a:rPr lang="en-US" sz="2400" b="1" dirty="0">
                <a:latin typeface="Cambria" panose="02040503050406030204" pitchFamily="18" charset="0"/>
              </a:rPr>
              <a:t>	Cereals	 	Legumes	 	Fruit </a:t>
            </a:r>
            <a:endParaRPr lang="en-US" sz="2400" dirty="0">
              <a:latin typeface="Cambria" panose="02040503050406030204" pitchFamily="18" charset="0"/>
            </a:endParaRPr>
          </a:p>
          <a:p>
            <a:pPr marL="0" indent="0">
              <a:lnSpc>
                <a:spcPct val="160000"/>
              </a:lnSpc>
              <a:buNone/>
            </a:pPr>
            <a:r>
              <a:rPr lang="en-US" sz="2400" b="1" dirty="0">
                <a:latin typeface="Cambria" panose="02040503050406030204" pitchFamily="18" charset="0"/>
              </a:rPr>
              <a:t>	A</a:t>
            </a:r>
            <a:r>
              <a:rPr lang="en-US" sz="2400" dirty="0">
                <a:latin typeface="Cambria" panose="02040503050406030204" pitchFamily="18" charset="0"/>
              </a:rPr>
              <a:t>. Peas 		Millet 			Orange. </a:t>
            </a:r>
          </a:p>
          <a:p>
            <a:pPr marL="0" indent="0">
              <a:lnSpc>
                <a:spcPct val="160000"/>
              </a:lnSpc>
              <a:buNone/>
            </a:pPr>
            <a:r>
              <a:rPr lang="en-US" sz="2400" b="1" dirty="0">
                <a:latin typeface="Cambria" panose="02040503050406030204" pitchFamily="18" charset="0"/>
              </a:rPr>
              <a:t>	B. </a:t>
            </a:r>
            <a:r>
              <a:rPr lang="en-US" sz="2400" dirty="0">
                <a:latin typeface="Cambria" panose="02040503050406030204" pitchFamily="18" charset="0"/>
              </a:rPr>
              <a:t>Apple 		Green grams 		Beans. </a:t>
            </a:r>
          </a:p>
          <a:p>
            <a:pPr marL="0" indent="0">
              <a:lnSpc>
                <a:spcPct val="160000"/>
              </a:lnSpc>
              <a:buNone/>
            </a:pPr>
            <a:r>
              <a:rPr lang="en-US" sz="2400" b="1" dirty="0">
                <a:latin typeface="Cambria" panose="02040503050406030204" pitchFamily="18" charset="0"/>
              </a:rPr>
              <a:t>	C</a:t>
            </a:r>
            <a:r>
              <a:rPr lang="en-US" sz="2400" dirty="0">
                <a:latin typeface="Cambria" panose="02040503050406030204" pitchFamily="18" charset="0"/>
              </a:rPr>
              <a:t>. Rice 		Ground nuts 		Pawpaw. </a:t>
            </a:r>
          </a:p>
          <a:p>
            <a:pPr marL="0" indent="0">
              <a:lnSpc>
                <a:spcPct val="160000"/>
              </a:lnSpc>
              <a:buNone/>
            </a:pPr>
            <a:r>
              <a:rPr lang="en-US" sz="2400" b="1" dirty="0">
                <a:latin typeface="Cambria" panose="02040503050406030204" pitchFamily="18" charset="0"/>
              </a:rPr>
              <a:t>	D. </a:t>
            </a:r>
            <a:r>
              <a:rPr lang="en-US" sz="2400" dirty="0">
                <a:latin typeface="Cambria" panose="02040503050406030204" pitchFamily="18" charset="0"/>
              </a:rPr>
              <a:t>Wheat		Banana 		Sorghum. </a:t>
            </a:r>
          </a:p>
          <a:p>
            <a:pPr>
              <a:lnSpc>
                <a:spcPct val="16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327576862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338530" y="6356350"/>
            <a:ext cx="4114800" cy="365125"/>
          </a:xfrm>
          <a:prstGeom prst="rect">
            <a:avLst/>
          </a:prstGeo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11146971" y="6356350"/>
            <a:ext cx="740227"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p:txBody>
          <a:bodyPr/>
          <a:lstStyle/>
          <a:p>
            <a:fld id="{3E3E44C8-FE47-4907-8BED-BCE965053546}" type="slidenum">
              <a:rPr lang="en-US" smtClean="0">
                <a:solidFill>
                  <a:prstClr val="black">
                    <a:tint val="75000"/>
                  </a:prstClr>
                </a:solidFill>
              </a:rPr>
              <a:pPr/>
              <a:t>122</a:t>
            </a:fld>
            <a:endParaRPr lang="en-US">
              <a:solidFill>
                <a:prstClr val="black">
                  <a:tint val="75000"/>
                </a:prstClr>
              </a:solidFill>
            </a:endParaRPr>
          </a:p>
        </p:txBody>
      </p:sp>
      <p:sp>
        <p:nvSpPr>
          <p:cNvPr id="5" name="Content Placeholder 2"/>
          <p:cNvSpPr txBox="1">
            <a:spLocks/>
          </p:cNvSpPr>
          <p:nvPr/>
        </p:nvSpPr>
        <p:spPr>
          <a:xfrm>
            <a:off x="1524000" y="76202"/>
            <a:ext cx="9144000" cy="4190999"/>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u="sng" dirty="0">
                <a:latin typeface="Cambria" panose="02040503050406030204" pitchFamily="18" charset="0"/>
              </a:rPr>
              <a:t>2006:13</a:t>
            </a:r>
          </a:p>
          <a:p>
            <a:pPr marL="0" indent="0">
              <a:lnSpc>
                <a:spcPct val="150000"/>
              </a:lnSpc>
              <a:buNone/>
            </a:pPr>
            <a:r>
              <a:rPr lang="en-US" sz="2400" dirty="0">
                <a:latin typeface="Cambria" panose="02040503050406030204" pitchFamily="18" charset="0"/>
              </a:rPr>
              <a:t>Which of the following groups only consists of non - flowering plants? </a:t>
            </a:r>
          </a:p>
          <a:p>
            <a:pPr marL="0" indent="0">
              <a:lnSpc>
                <a:spcPct val="150000"/>
              </a:lnSpc>
              <a:buNone/>
            </a:pPr>
            <a:r>
              <a:rPr lang="pt-BR" sz="2400" b="1" dirty="0">
                <a:latin typeface="Cambria" panose="02040503050406030204" pitchFamily="18" charset="0"/>
              </a:rPr>
              <a:t>A. </a:t>
            </a:r>
            <a:r>
              <a:rPr lang="pt-BR" sz="2400" dirty="0">
                <a:latin typeface="Cambria" panose="02040503050406030204" pitchFamily="18" charset="0"/>
              </a:rPr>
              <a:t>Pine, Cedar, Cypress. </a:t>
            </a:r>
          </a:p>
          <a:p>
            <a:pPr marL="0" indent="0">
              <a:lnSpc>
                <a:spcPct val="150000"/>
              </a:lnSpc>
              <a:buNone/>
            </a:pPr>
            <a:r>
              <a:rPr lang="pt-BR" sz="2400" b="1" dirty="0">
                <a:latin typeface="Cambria" panose="02040503050406030204" pitchFamily="18" charset="0"/>
              </a:rPr>
              <a:t>B.</a:t>
            </a:r>
            <a:r>
              <a:rPr lang="pt-BR" sz="2400" dirty="0">
                <a:latin typeface="Cambria" panose="02040503050406030204" pitchFamily="18" charset="0"/>
              </a:rPr>
              <a:t> Sugar cane, Sisal, Onion. </a:t>
            </a:r>
          </a:p>
          <a:p>
            <a:pPr marL="0" indent="0">
              <a:lnSpc>
                <a:spcPct val="150000"/>
              </a:lnSpc>
              <a:buNone/>
            </a:pPr>
            <a:r>
              <a:rPr lang="pt-BR" sz="2400" b="1" dirty="0">
                <a:latin typeface="Cambria" panose="02040503050406030204" pitchFamily="18" charset="0"/>
              </a:rPr>
              <a:t>C.   </a:t>
            </a:r>
            <a:r>
              <a:rPr lang="pt-BR" sz="2400" dirty="0">
                <a:latin typeface="Cambria" panose="02040503050406030204" pitchFamily="18" charset="0"/>
              </a:rPr>
              <a:t>Cedar, Moss, Kale. </a:t>
            </a:r>
          </a:p>
          <a:p>
            <a:pPr marL="0" indent="0">
              <a:lnSpc>
                <a:spcPct val="150000"/>
              </a:lnSpc>
              <a:buNone/>
            </a:pPr>
            <a:r>
              <a:rPr lang="pt-BR" sz="2400" b="1" dirty="0">
                <a:latin typeface="Cambria" panose="02040503050406030204" pitchFamily="18" charset="0"/>
              </a:rPr>
              <a:t>D.   </a:t>
            </a:r>
            <a:r>
              <a:rPr lang="pt-BR" sz="2400" dirty="0">
                <a:latin typeface="Cambria" panose="02040503050406030204" pitchFamily="18" charset="0"/>
              </a:rPr>
              <a:t>Carrot, Cassava, Cactus. </a:t>
            </a:r>
            <a:endParaRPr lang="en-US" sz="2400" dirty="0">
              <a:latin typeface="Cambria" panose="02040503050406030204" pitchFamily="18" charset="0"/>
            </a:endParaRPr>
          </a:p>
        </p:txBody>
      </p:sp>
    </p:spTree>
    <p:extLst>
      <p:ext uri="{BB962C8B-B14F-4D97-AF65-F5344CB8AC3E}">
        <p14:creationId xmlns:p14="http://schemas.microsoft.com/office/powerpoint/2010/main" val="268302386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338530" y="6356350"/>
            <a:ext cx="4114800" cy="365125"/>
          </a:xfrm>
          <a:prstGeom prst="rect">
            <a:avLst/>
          </a:prstGeo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11146971" y="6356350"/>
            <a:ext cx="740227"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p:txBody>
          <a:bodyPr/>
          <a:lstStyle/>
          <a:p>
            <a:fld id="{3E3E44C8-FE47-4907-8BED-BCE965053546}" type="slidenum">
              <a:rPr lang="en-US" smtClean="0">
                <a:solidFill>
                  <a:prstClr val="black">
                    <a:tint val="75000"/>
                  </a:prstClr>
                </a:solidFill>
              </a:rPr>
              <a:pPr/>
              <a:t>123</a:t>
            </a:fld>
            <a:endParaRPr lang="en-US">
              <a:solidFill>
                <a:prstClr val="black">
                  <a:tint val="75000"/>
                </a:prstClr>
              </a:solidFill>
            </a:endParaRPr>
          </a:p>
        </p:txBody>
      </p:sp>
      <p:sp>
        <p:nvSpPr>
          <p:cNvPr id="5" name="Content Placeholder 2"/>
          <p:cNvSpPr txBox="1">
            <a:spLocks/>
          </p:cNvSpPr>
          <p:nvPr/>
        </p:nvSpPr>
        <p:spPr>
          <a:xfrm>
            <a:off x="1524000" y="76201"/>
            <a:ext cx="9144000" cy="31242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2006:14</a:t>
            </a:r>
          </a:p>
          <a:p>
            <a:pPr marL="0" indent="0">
              <a:buNone/>
            </a:pPr>
            <a:r>
              <a:rPr lang="en-US" sz="2400" dirty="0"/>
              <a:t>Which of the following groups of plants have the same type of root system? </a:t>
            </a:r>
          </a:p>
          <a:p>
            <a:r>
              <a:rPr lang="en-US" sz="2400" dirty="0"/>
              <a:t>A. Tomato, Maize, Peas. </a:t>
            </a:r>
          </a:p>
          <a:p>
            <a:r>
              <a:rPr lang="en-US" sz="2400" dirty="0"/>
              <a:t>B. Bean, Black jack, Cabbage. </a:t>
            </a:r>
          </a:p>
          <a:p>
            <a:r>
              <a:rPr lang="en-US" sz="2400" dirty="0"/>
              <a:t>C. Groundnuts, Rice, Sugar cane. </a:t>
            </a:r>
          </a:p>
          <a:p>
            <a:r>
              <a:rPr lang="en-US" sz="2400" dirty="0"/>
              <a:t>D. Millet, Cassava, Carrot. </a:t>
            </a:r>
          </a:p>
        </p:txBody>
      </p:sp>
      <p:sp>
        <p:nvSpPr>
          <p:cNvPr id="6" name="Content Placeholder 2"/>
          <p:cNvSpPr txBox="1">
            <a:spLocks/>
          </p:cNvSpPr>
          <p:nvPr/>
        </p:nvSpPr>
        <p:spPr>
          <a:xfrm>
            <a:off x="1524000" y="3322638"/>
            <a:ext cx="82296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2007:17</a:t>
            </a:r>
          </a:p>
          <a:p>
            <a:pPr marL="0" indent="0">
              <a:buNone/>
            </a:pPr>
            <a:r>
              <a:rPr lang="en-US" sz="2400" dirty="0"/>
              <a:t>Which one of the following plants is green and non- flowering? </a:t>
            </a:r>
          </a:p>
          <a:p>
            <a:r>
              <a:rPr lang="en-US" sz="2400" dirty="0"/>
              <a:t>A. </a:t>
            </a:r>
            <a:r>
              <a:rPr lang="en-US" sz="2400" dirty="0" err="1"/>
              <a:t>Mould</a:t>
            </a:r>
            <a:r>
              <a:rPr lang="en-US" sz="2400" dirty="0"/>
              <a:t>. B. Onion. </a:t>
            </a:r>
          </a:p>
          <a:p>
            <a:r>
              <a:rPr lang="en-US" sz="2400" dirty="0"/>
              <a:t>C. Sisal. D. Moss. </a:t>
            </a:r>
          </a:p>
        </p:txBody>
      </p:sp>
    </p:spTree>
    <p:extLst>
      <p:ext uri="{BB962C8B-B14F-4D97-AF65-F5344CB8AC3E}">
        <p14:creationId xmlns:p14="http://schemas.microsoft.com/office/powerpoint/2010/main" val="275250746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338530" y="6356350"/>
            <a:ext cx="4114800" cy="365125"/>
          </a:xfrm>
          <a:prstGeom prst="rect">
            <a:avLst/>
          </a:prstGeo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11146971" y="6356350"/>
            <a:ext cx="740227"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p:txBody>
          <a:bodyPr/>
          <a:lstStyle/>
          <a:p>
            <a:fld id="{3E3E44C8-FE47-4907-8BED-BCE965053546}" type="slidenum">
              <a:rPr lang="en-US" smtClean="0">
                <a:solidFill>
                  <a:prstClr val="black">
                    <a:tint val="75000"/>
                  </a:prstClr>
                </a:solidFill>
              </a:rPr>
              <a:pPr/>
              <a:t>124</a:t>
            </a:fld>
            <a:endParaRPr lang="en-US">
              <a:solidFill>
                <a:prstClr val="black">
                  <a:tint val="75000"/>
                </a:prstClr>
              </a:solidFill>
            </a:endParaRPr>
          </a:p>
        </p:txBody>
      </p:sp>
      <p:sp>
        <p:nvSpPr>
          <p:cNvPr id="5" name="Content Placeholder 2"/>
          <p:cNvSpPr txBox="1">
            <a:spLocks/>
          </p:cNvSpPr>
          <p:nvPr/>
        </p:nvSpPr>
        <p:spPr>
          <a:xfrm>
            <a:off x="1504950" y="0"/>
            <a:ext cx="868680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2007:39</a:t>
            </a:r>
          </a:p>
          <a:p>
            <a:pPr marL="0" indent="0">
              <a:buNone/>
            </a:pPr>
            <a:r>
              <a:rPr lang="en-US" sz="2400" dirty="0"/>
              <a:t>Which one of the following consists of a pair of plants that </a:t>
            </a:r>
            <a:r>
              <a:rPr lang="en-US" sz="2400" b="1" dirty="0"/>
              <a:t>CANNOT </a:t>
            </a:r>
            <a:r>
              <a:rPr lang="en-US" sz="2400" dirty="0"/>
              <a:t>make their own food? </a:t>
            </a:r>
          </a:p>
          <a:p>
            <a:pPr marL="0" indent="0">
              <a:buNone/>
            </a:pPr>
            <a:r>
              <a:rPr lang="en-US" sz="2400" dirty="0"/>
              <a:t>A. Fern and pine. 		B. Puffballs and </a:t>
            </a:r>
            <a:r>
              <a:rPr lang="en-US" sz="2400" dirty="0" err="1"/>
              <a:t>mould</a:t>
            </a:r>
            <a:r>
              <a:rPr lang="en-US" sz="2400" dirty="0"/>
              <a:t>. </a:t>
            </a:r>
          </a:p>
          <a:p>
            <a:pPr marL="0" indent="0">
              <a:buNone/>
            </a:pPr>
            <a:r>
              <a:rPr lang="en-US" sz="2400" dirty="0"/>
              <a:t>C. Toadstool and moss. 	D. Cedar and yeast. </a:t>
            </a:r>
          </a:p>
        </p:txBody>
      </p:sp>
      <p:sp>
        <p:nvSpPr>
          <p:cNvPr id="6" name="Content Placeholder 2"/>
          <p:cNvSpPr txBox="1">
            <a:spLocks/>
          </p:cNvSpPr>
          <p:nvPr/>
        </p:nvSpPr>
        <p:spPr>
          <a:xfrm>
            <a:off x="1524000" y="2484438"/>
            <a:ext cx="91440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2008:4</a:t>
            </a:r>
          </a:p>
          <a:p>
            <a:pPr marL="0" indent="0">
              <a:buNone/>
            </a:pPr>
            <a:r>
              <a:rPr lang="en-US" sz="2400" dirty="0"/>
              <a:t>Which one of the following groups consists of </a:t>
            </a:r>
          </a:p>
          <a:p>
            <a:pPr marL="0" indent="0">
              <a:buNone/>
            </a:pPr>
            <a:r>
              <a:rPr lang="en-US" sz="2400" dirty="0"/>
              <a:t>non-flowering plants only? </a:t>
            </a:r>
          </a:p>
          <a:p>
            <a:pPr marL="0" indent="0">
              <a:buNone/>
            </a:pPr>
            <a:r>
              <a:rPr lang="en-US" sz="2400" dirty="0"/>
              <a:t>A. Moss, grass, pine, </a:t>
            </a:r>
          </a:p>
          <a:p>
            <a:pPr marL="0" indent="0">
              <a:buNone/>
            </a:pPr>
            <a:r>
              <a:rPr lang="en-US" sz="2400" dirty="0"/>
              <a:t>B. Fern, algae, pine. </a:t>
            </a:r>
          </a:p>
          <a:p>
            <a:pPr marL="0" indent="0">
              <a:buNone/>
            </a:pPr>
            <a:r>
              <a:rPr lang="en-US" sz="2400" dirty="0"/>
              <a:t>C. Moss, algae, cabbage. </a:t>
            </a:r>
          </a:p>
          <a:p>
            <a:pPr marL="0" indent="0">
              <a:buNone/>
            </a:pPr>
            <a:r>
              <a:rPr lang="en-US" sz="2400" dirty="0"/>
              <a:t>D. Cabbage, grass, fern. </a:t>
            </a:r>
          </a:p>
        </p:txBody>
      </p:sp>
    </p:spTree>
    <p:extLst>
      <p:ext uri="{BB962C8B-B14F-4D97-AF65-F5344CB8AC3E}">
        <p14:creationId xmlns:p14="http://schemas.microsoft.com/office/powerpoint/2010/main" val="23433852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1981200" y="6356351"/>
            <a:ext cx="2133600" cy="365125"/>
          </a:xfr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4648200" y="6356351"/>
            <a:ext cx="2895600"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3E3E44C8-FE47-4907-8BED-BCE965053546}" type="slidenum">
              <a:rPr lang="en-US" smtClean="0">
                <a:solidFill>
                  <a:prstClr val="black">
                    <a:tint val="75000"/>
                  </a:prstClr>
                </a:solidFill>
              </a:rPr>
              <a:pPr/>
              <a:t>125</a:t>
            </a:fld>
            <a:endParaRPr lang="en-US">
              <a:solidFill>
                <a:prstClr val="black">
                  <a:tint val="75000"/>
                </a:prstClr>
              </a:solidFill>
            </a:endParaRPr>
          </a:p>
        </p:txBody>
      </p:sp>
      <p:sp>
        <p:nvSpPr>
          <p:cNvPr id="5" name="Content Placeholder 2"/>
          <p:cNvSpPr txBox="1">
            <a:spLocks/>
          </p:cNvSpPr>
          <p:nvPr/>
        </p:nvSpPr>
        <p:spPr>
          <a:xfrm>
            <a:off x="1524000" y="28576"/>
            <a:ext cx="9144000" cy="23622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2009:10</a:t>
            </a:r>
          </a:p>
          <a:p>
            <a:pPr marL="0" indent="0">
              <a:buNone/>
            </a:pPr>
            <a:r>
              <a:rPr lang="en-US" sz="2400" dirty="0"/>
              <a:t>Which one of the following stores food in the same part of the plant as Irish potato? </a:t>
            </a:r>
          </a:p>
          <a:p>
            <a:pPr marL="0" indent="0">
              <a:buNone/>
            </a:pPr>
            <a:r>
              <a:rPr lang="en-US" sz="2400" dirty="0"/>
              <a:t>A. Carrot. 	B. Sweet potato. </a:t>
            </a:r>
          </a:p>
          <a:p>
            <a:pPr marL="0" indent="0">
              <a:buNone/>
            </a:pPr>
            <a:r>
              <a:rPr lang="pt-BR" sz="2400" dirty="0"/>
              <a:t>C. Sugar cane. D. Cassava. </a:t>
            </a:r>
          </a:p>
          <a:p>
            <a:endParaRPr lang="en-US" sz="2400" dirty="0"/>
          </a:p>
        </p:txBody>
      </p:sp>
      <p:sp>
        <p:nvSpPr>
          <p:cNvPr id="6" name="Content Placeholder 2"/>
          <p:cNvSpPr txBox="1">
            <a:spLocks/>
          </p:cNvSpPr>
          <p:nvPr/>
        </p:nvSpPr>
        <p:spPr>
          <a:xfrm>
            <a:off x="1524000" y="2209800"/>
            <a:ext cx="9144000" cy="4343400"/>
          </a:xfrm>
          <a:prstGeom prst="rect">
            <a:avLst/>
          </a:prstGeom>
        </p:spPr>
        <p:txBody>
          <a:bodyPr>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000" b="1" dirty="0"/>
              <a:t>2011:17</a:t>
            </a:r>
          </a:p>
          <a:p>
            <a:pPr marL="0" indent="0">
              <a:buNone/>
            </a:pPr>
            <a:r>
              <a:rPr lang="en-US" sz="5000" dirty="0"/>
              <a:t>The chart below represent a </a:t>
            </a:r>
          </a:p>
          <a:p>
            <a:pPr marL="0" indent="0">
              <a:buNone/>
            </a:pPr>
            <a:r>
              <a:rPr lang="en-US" sz="5000" dirty="0"/>
              <a:t>simple classification of crops.</a:t>
            </a:r>
            <a:endParaRPr lang="en-US" dirty="0"/>
          </a:p>
          <a:p>
            <a:pPr marL="0" indent="0">
              <a:buNone/>
            </a:pPr>
            <a:endParaRPr lang="en-US" sz="4000" dirty="0"/>
          </a:p>
          <a:p>
            <a:pPr marL="0" indent="0">
              <a:buNone/>
            </a:pPr>
            <a:r>
              <a:rPr lang="en-US" sz="5000" dirty="0"/>
              <a:t>Which one of the following crops are </a:t>
            </a:r>
            <a:r>
              <a:rPr lang="en-US" sz="5000" b="1" dirty="0"/>
              <a:t>CORRECTLY </a:t>
            </a:r>
            <a:endParaRPr lang="en-US" sz="5000" dirty="0"/>
          </a:p>
          <a:p>
            <a:pPr marL="0" indent="0">
              <a:buNone/>
            </a:pPr>
            <a:r>
              <a:rPr lang="en-US" sz="5000" dirty="0"/>
              <a:t>represented by </a:t>
            </a:r>
            <a:r>
              <a:rPr lang="en-US" sz="5000" b="1" dirty="0"/>
              <a:t>W, X, Y </a:t>
            </a:r>
            <a:r>
              <a:rPr lang="en-US" sz="5000" dirty="0"/>
              <a:t>and </a:t>
            </a:r>
            <a:r>
              <a:rPr lang="en-US" sz="5000" b="1" dirty="0"/>
              <a:t>Z</a:t>
            </a:r>
            <a:r>
              <a:rPr lang="en-US" sz="5000" dirty="0"/>
              <a:t>? </a:t>
            </a:r>
          </a:p>
          <a:p>
            <a:pPr marL="0" indent="0">
              <a:buNone/>
            </a:pPr>
            <a:r>
              <a:rPr lang="en-US" sz="5000" b="1" dirty="0"/>
              <a:t>W X Y Z </a:t>
            </a:r>
            <a:endParaRPr lang="en-US" sz="5000" dirty="0"/>
          </a:p>
          <a:p>
            <a:pPr marL="0" indent="0">
              <a:buNone/>
            </a:pPr>
            <a:r>
              <a:rPr lang="en-US" sz="5000" dirty="0"/>
              <a:t>A. Sorghum Peas Sisal Sunflower </a:t>
            </a:r>
          </a:p>
          <a:p>
            <a:pPr marL="0" indent="0">
              <a:buNone/>
            </a:pPr>
            <a:r>
              <a:rPr lang="en-US" sz="5000" dirty="0"/>
              <a:t>B. Peas Wheat Sunflower Cotton </a:t>
            </a:r>
          </a:p>
          <a:p>
            <a:pPr marL="0" indent="0">
              <a:buNone/>
            </a:pPr>
            <a:r>
              <a:rPr lang="en-US" sz="5000" dirty="0"/>
              <a:t>C. </a:t>
            </a:r>
            <a:r>
              <a:rPr lang="en-US" sz="5000" dirty="0" err="1"/>
              <a:t>Greengrams</a:t>
            </a:r>
            <a:r>
              <a:rPr lang="en-US" sz="5000" dirty="0"/>
              <a:t> Wheat Sisal Pawpaw </a:t>
            </a:r>
          </a:p>
          <a:p>
            <a:pPr marL="0" indent="0">
              <a:buNone/>
            </a:pPr>
            <a:r>
              <a:rPr lang="en-US" sz="5000" dirty="0"/>
              <a:t>D. Rice </a:t>
            </a:r>
            <a:r>
              <a:rPr lang="en-US" sz="5000" dirty="0" err="1"/>
              <a:t>Greengrams</a:t>
            </a:r>
            <a:r>
              <a:rPr lang="en-US" sz="5000" dirty="0"/>
              <a:t> Kales Cotton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676" y="4114801"/>
            <a:ext cx="4048125" cy="208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357980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1981200" y="6356351"/>
            <a:ext cx="2133600" cy="365125"/>
          </a:xfr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4648200" y="6356351"/>
            <a:ext cx="2895600"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3E3E44C8-FE47-4907-8BED-BCE965053546}" type="slidenum">
              <a:rPr lang="en-US" smtClean="0">
                <a:solidFill>
                  <a:prstClr val="black">
                    <a:tint val="75000"/>
                  </a:prstClr>
                </a:solidFill>
              </a:rPr>
              <a:pPr/>
              <a:t>126</a:t>
            </a:fld>
            <a:endParaRPr lang="en-US">
              <a:solidFill>
                <a:prstClr val="black">
                  <a:tint val="75000"/>
                </a:prstClr>
              </a:solidFill>
            </a:endParaRPr>
          </a:p>
        </p:txBody>
      </p:sp>
      <p:sp>
        <p:nvSpPr>
          <p:cNvPr id="5" name="Content Placeholder 2"/>
          <p:cNvSpPr txBox="1">
            <a:spLocks/>
          </p:cNvSpPr>
          <p:nvPr/>
        </p:nvSpPr>
        <p:spPr>
          <a:xfrm>
            <a:off x="1752600" y="76200"/>
            <a:ext cx="9144000" cy="411480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2012:11</a:t>
            </a:r>
          </a:p>
          <a:p>
            <a:pPr marL="0" indent="0">
              <a:buNone/>
            </a:pPr>
            <a:r>
              <a:rPr lang="en-US" sz="2400" dirty="0"/>
              <a:t>Which of the following pairs of plants is </a:t>
            </a:r>
            <a:r>
              <a:rPr lang="en-US" sz="2400" b="1" dirty="0"/>
              <a:t>CORRECTLY </a:t>
            </a:r>
            <a:r>
              <a:rPr lang="en-US" sz="2400" dirty="0"/>
              <a:t>matched with the type of root system? </a:t>
            </a:r>
          </a:p>
          <a:p>
            <a:pPr marL="0" indent="0">
              <a:buNone/>
            </a:pPr>
            <a:r>
              <a:rPr lang="en-US" sz="2400" b="1" dirty="0"/>
              <a:t>Tap root Fibrous root </a:t>
            </a:r>
            <a:endParaRPr lang="en-US" sz="2400" dirty="0"/>
          </a:p>
          <a:p>
            <a:pPr marL="0" indent="0">
              <a:buNone/>
            </a:pPr>
            <a:r>
              <a:rPr lang="en-US" sz="2400" dirty="0"/>
              <a:t>A. Grass, Wheat </a:t>
            </a:r>
          </a:p>
          <a:p>
            <a:pPr marL="0" indent="0">
              <a:buNone/>
            </a:pPr>
            <a:r>
              <a:rPr lang="en-US" sz="2400" dirty="0"/>
              <a:t>B. Tomato, Black jack </a:t>
            </a:r>
          </a:p>
          <a:p>
            <a:pPr marL="0" indent="0">
              <a:buNone/>
            </a:pPr>
            <a:r>
              <a:rPr lang="en-US" sz="2400" dirty="0"/>
              <a:t>C. Coconut, Acacia </a:t>
            </a:r>
          </a:p>
          <a:p>
            <a:pPr marL="0" indent="0">
              <a:buNone/>
            </a:pPr>
            <a:r>
              <a:rPr lang="en-US" sz="2400" dirty="0"/>
              <a:t>D. Kale, Onion </a:t>
            </a:r>
          </a:p>
        </p:txBody>
      </p:sp>
      <p:sp>
        <p:nvSpPr>
          <p:cNvPr id="6" name="Content Placeholder 2"/>
          <p:cNvSpPr txBox="1">
            <a:spLocks/>
          </p:cNvSpPr>
          <p:nvPr/>
        </p:nvSpPr>
        <p:spPr>
          <a:xfrm>
            <a:off x="1752600" y="3733801"/>
            <a:ext cx="82296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2013:26</a:t>
            </a:r>
          </a:p>
          <a:p>
            <a:pPr marL="0" indent="0">
              <a:buNone/>
            </a:pPr>
            <a:r>
              <a:rPr lang="en-US" sz="2400" dirty="0"/>
              <a:t>Which pair of plants stores food in the roots? </a:t>
            </a:r>
          </a:p>
          <a:p>
            <a:pPr marL="0" indent="0">
              <a:buNone/>
            </a:pPr>
            <a:r>
              <a:rPr lang="en-US" sz="2400" dirty="0"/>
              <a:t>A. Sweet potato and carrot. </a:t>
            </a:r>
          </a:p>
          <a:p>
            <a:pPr marL="0" indent="0">
              <a:buNone/>
            </a:pPr>
            <a:r>
              <a:rPr lang="en-US" sz="2400" dirty="0"/>
              <a:t>B. Irish potato and arrow root. </a:t>
            </a:r>
          </a:p>
          <a:p>
            <a:pPr marL="0" indent="0">
              <a:buNone/>
            </a:pPr>
            <a:r>
              <a:rPr lang="en-US" sz="2400" dirty="0"/>
              <a:t>C. Carrot and Irish potato. </a:t>
            </a:r>
          </a:p>
          <a:p>
            <a:pPr marL="0" indent="0">
              <a:buNone/>
            </a:pPr>
            <a:r>
              <a:rPr lang="en-US" sz="2400" dirty="0"/>
              <a:t>D. Onions and cassava. </a:t>
            </a:r>
          </a:p>
        </p:txBody>
      </p:sp>
    </p:spTree>
    <p:extLst>
      <p:ext uri="{BB962C8B-B14F-4D97-AF65-F5344CB8AC3E}">
        <p14:creationId xmlns:p14="http://schemas.microsoft.com/office/powerpoint/2010/main" val="31930301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1981200" y="6356351"/>
            <a:ext cx="2133600" cy="365125"/>
          </a:xfr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4648200" y="6356351"/>
            <a:ext cx="2895600"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3E3E44C8-FE47-4907-8BED-BCE965053546}" type="slidenum">
              <a:rPr lang="en-US" smtClean="0">
                <a:solidFill>
                  <a:prstClr val="black">
                    <a:tint val="75000"/>
                  </a:prstClr>
                </a:solidFill>
              </a:rPr>
              <a:pPr/>
              <a:t>127</a:t>
            </a:fld>
            <a:endParaRPr lang="en-US">
              <a:solidFill>
                <a:prstClr val="black">
                  <a:tint val="75000"/>
                </a:prstClr>
              </a:solidFill>
            </a:endParaRPr>
          </a:p>
        </p:txBody>
      </p:sp>
      <p:sp>
        <p:nvSpPr>
          <p:cNvPr id="5" name="Content Placeholder 2"/>
          <p:cNvSpPr txBox="1">
            <a:spLocks/>
          </p:cNvSpPr>
          <p:nvPr/>
        </p:nvSpPr>
        <p:spPr>
          <a:xfrm>
            <a:off x="1676400" y="152401"/>
            <a:ext cx="9144000" cy="5973763"/>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2014:30</a:t>
            </a:r>
          </a:p>
          <a:p>
            <a:pPr marL="0" indent="0">
              <a:buNone/>
            </a:pPr>
            <a:r>
              <a:rPr lang="en-US" dirty="0"/>
              <a:t>The chart below shows a simple classification of </a:t>
            </a:r>
          </a:p>
          <a:p>
            <a:pPr marL="0" indent="0">
              <a:buNone/>
            </a:pPr>
            <a:r>
              <a:rPr lang="en-US" dirty="0"/>
              <a:t>plants. </a:t>
            </a:r>
          </a:p>
          <a:p>
            <a:pPr marL="0" indent="0">
              <a:buNone/>
            </a:pPr>
            <a:r>
              <a:rPr lang="en-US" dirty="0"/>
              <a:t>		          Plants </a:t>
            </a:r>
          </a:p>
          <a:p>
            <a:pPr marL="0" indent="0">
              <a:buNone/>
            </a:pPr>
            <a:r>
              <a:rPr lang="en-US" dirty="0"/>
              <a:t>	Flowering		 Non – flowering </a:t>
            </a:r>
          </a:p>
          <a:p>
            <a:pPr marL="0" indent="0">
              <a:buNone/>
            </a:pPr>
            <a:endParaRPr lang="en-US" dirty="0"/>
          </a:p>
          <a:p>
            <a:pPr marL="0" indent="0">
              <a:buNone/>
            </a:pPr>
            <a:r>
              <a:rPr lang="en-US" b="1" dirty="0"/>
              <a:t>	 </a:t>
            </a:r>
            <a:r>
              <a:rPr lang="en-US" dirty="0"/>
              <a:t>			</a:t>
            </a:r>
          </a:p>
          <a:p>
            <a:pPr marL="0" indent="0">
              <a:buNone/>
            </a:pPr>
            <a:endParaRPr lang="en-US" dirty="0"/>
          </a:p>
          <a:p>
            <a:pPr marL="0" indent="0">
              <a:buNone/>
            </a:pPr>
            <a:r>
              <a:rPr lang="en-US" dirty="0"/>
              <a:t>Which one of the following pairs represents </a:t>
            </a:r>
            <a:r>
              <a:rPr lang="en-US" b="1" dirty="0"/>
              <a:t>Y </a:t>
            </a:r>
            <a:r>
              <a:rPr lang="en-US" dirty="0"/>
              <a:t>and </a:t>
            </a:r>
            <a:r>
              <a:rPr lang="en-US" b="1" dirty="0"/>
              <a:t>Z </a:t>
            </a:r>
            <a:endParaRPr lang="en-US" dirty="0"/>
          </a:p>
          <a:p>
            <a:pPr marL="0" indent="0">
              <a:buNone/>
            </a:pPr>
            <a:r>
              <a:rPr lang="en-US" b="1" dirty="0"/>
              <a:t>           Y		 Z </a:t>
            </a:r>
            <a:endParaRPr lang="en-US" dirty="0"/>
          </a:p>
          <a:p>
            <a:pPr marL="0" indent="0">
              <a:buNone/>
            </a:pPr>
            <a:r>
              <a:rPr lang="en-US" dirty="0"/>
              <a:t>A. Carrots 		Sisal. </a:t>
            </a:r>
          </a:p>
          <a:p>
            <a:pPr marL="0" indent="0">
              <a:buNone/>
            </a:pPr>
            <a:r>
              <a:rPr lang="en-US" dirty="0"/>
              <a:t>B. Kale		 Onion. </a:t>
            </a:r>
          </a:p>
          <a:p>
            <a:pPr marL="0" indent="0">
              <a:buNone/>
            </a:pPr>
            <a:r>
              <a:rPr lang="en-US" dirty="0"/>
              <a:t>C. Moss 		Cypress. </a:t>
            </a:r>
          </a:p>
          <a:p>
            <a:pPr marL="0" indent="0">
              <a:buNone/>
            </a:pPr>
            <a:r>
              <a:rPr lang="en-US" dirty="0"/>
              <a:t>D. Sugar		 cane fern. </a:t>
            </a:r>
          </a:p>
        </p:txBody>
      </p:sp>
      <p:cxnSp>
        <p:nvCxnSpPr>
          <p:cNvPr id="7" name="Straight Arrow Connector 6"/>
          <p:cNvCxnSpPr/>
          <p:nvPr/>
        </p:nvCxnSpPr>
        <p:spPr>
          <a:xfrm>
            <a:off x="6477000" y="21336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24200" y="2100262"/>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105400" y="1600200"/>
            <a:ext cx="838200" cy="228600"/>
            <a:chOff x="3581400" y="1600200"/>
            <a:chExt cx="838200" cy="228600"/>
          </a:xfrm>
        </p:grpSpPr>
        <p:cxnSp>
          <p:nvCxnSpPr>
            <p:cNvPr id="10" name="Straight Connector 9"/>
            <p:cNvCxnSpPr/>
            <p:nvPr/>
          </p:nvCxnSpPr>
          <p:spPr>
            <a:xfrm>
              <a:off x="3581400" y="1600200"/>
              <a:ext cx="838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19600" y="160020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581400" y="1600200"/>
            <a:ext cx="609600" cy="228600"/>
            <a:chOff x="2057400" y="1600200"/>
            <a:chExt cx="609600" cy="228600"/>
          </a:xfrm>
        </p:grpSpPr>
        <p:cxnSp>
          <p:nvCxnSpPr>
            <p:cNvPr id="15" name="Straight Connector 14"/>
            <p:cNvCxnSpPr/>
            <p:nvPr/>
          </p:nvCxnSpPr>
          <p:spPr>
            <a:xfrm>
              <a:off x="2057400" y="16002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57400" y="160020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2971800" y="2671763"/>
            <a:ext cx="1219200" cy="31988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Maize</a:t>
            </a:r>
          </a:p>
        </p:txBody>
      </p:sp>
      <p:sp>
        <p:nvSpPr>
          <p:cNvPr id="20" name="Rectangle 19"/>
          <p:cNvSpPr/>
          <p:nvPr/>
        </p:nvSpPr>
        <p:spPr>
          <a:xfrm>
            <a:off x="2209800" y="2671762"/>
            <a:ext cx="533400" cy="31988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21" name="Rectangle 20"/>
          <p:cNvSpPr/>
          <p:nvPr/>
        </p:nvSpPr>
        <p:spPr>
          <a:xfrm>
            <a:off x="6500812" y="2743201"/>
            <a:ext cx="990600" cy="4179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Pine</a:t>
            </a:r>
          </a:p>
        </p:txBody>
      </p:sp>
      <p:sp>
        <p:nvSpPr>
          <p:cNvPr id="22" name="Rectangle 21"/>
          <p:cNvSpPr/>
          <p:nvPr/>
        </p:nvSpPr>
        <p:spPr>
          <a:xfrm>
            <a:off x="5848350" y="2739231"/>
            <a:ext cx="457200" cy="381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Tree>
    <p:extLst>
      <p:ext uri="{BB962C8B-B14F-4D97-AF65-F5344CB8AC3E}">
        <p14:creationId xmlns:p14="http://schemas.microsoft.com/office/powerpoint/2010/main" val="312535548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1981200" y="6356351"/>
            <a:ext cx="2133600" cy="365125"/>
          </a:xfr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4648200" y="6356351"/>
            <a:ext cx="2895600"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3E3E44C8-FE47-4907-8BED-BCE965053546}" type="slidenum">
              <a:rPr lang="en-US" smtClean="0">
                <a:solidFill>
                  <a:prstClr val="black">
                    <a:tint val="75000"/>
                  </a:prstClr>
                </a:solidFill>
              </a:rPr>
              <a:pPr/>
              <a:t>128</a:t>
            </a:fld>
            <a:endParaRPr lang="en-US">
              <a:solidFill>
                <a:prstClr val="black">
                  <a:tint val="75000"/>
                </a:prstClr>
              </a:solidFill>
            </a:endParaRPr>
          </a:p>
        </p:txBody>
      </p:sp>
      <p:sp>
        <p:nvSpPr>
          <p:cNvPr id="5" name="Content Placeholder 2"/>
          <p:cNvSpPr txBox="1">
            <a:spLocks/>
          </p:cNvSpPr>
          <p:nvPr/>
        </p:nvSpPr>
        <p:spPr>
          <a:xfrm>
            <a:off x="1752600" y="76201"/>
            <a:ext cx="9220200" cy="31242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2006:12</a:t>
            </a:r>
          </a:p>
          <a:p>
            <a:pPr marL="0" indent="0">
              <a:buNone/>
            </a:pPr>
            <a:r>
              <a:rPr lang="en-US" sz="2400" dirty="0"/>
              <a:t>Fertilization in plants takes place when </a:t>
            </a:r>
          </a:p>
          <a:p>
            <a:pPr marL="0" indent="0">
              <a:buNone/>
            </a:pPr>
            <a:r>
              <a:rPr lang="en-US" sz="2400" dirty="0"/>
              <a:t>A. a pollen tube enters the ovule </a:t>
            </a:r>
          </a:p>
          <a:p>
            <a:pPr marL="0" indent="0">
              <a:buNone/>
            </a:pPr>
            <a:r>
              <a:rPr lang="en-US" sz="2400" dirty="0"/>
              <a:t>B. reproductive cells in pollen grain and ovule fuse </a:t>
            </a:r>
          </a:p>
          <a:p>
            <a:pPr marL="0" indent="0">
              <a:buNone/>
            </a:pPr>
            <a:r>
              <a:rPr lang="en-US" sz="2400" dirty="0"/>
              <a:t>C. a pollen grain falls on the stigma and germinates </a:t>
            </a:r>
          </a:p>
          <a:p>
            <a:pPr marL="0" indent="0">
              <a:buNone/>
            </a:pPr>
            <a:r>
              <a:rPr lang="en-US" sz="2400" dirty="0"/>
              <a:t>D. a pollen tube enters the ovary. </a:t>
            </a:r>
          </a:p>
        </p:txBody>
      </p:sp>
      <p:sp>
        <p:nvSpPr>
          <p:cNvPr id="6" name="Content Placeholder 2"/>
          <p:cNvSpPr txBox="1">
            <a:spLocks/>
          </p:cNvSpPr>
          <p:nvPr/>
        </p:nvSpPr>
        <p:spPr>
          <a:xfrm>
            <a:off x="1647825" y="3170238"/>
            <a:ext cx="82296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2008:6</a:t>
            </a:r>
          </a:p>
          <a:p>
            <a:pPr marL="0" indent="0">
              <a:buNone/>
            </a:pPr>
            <a:r>
              <a:rPr lang="en-US" sz="2400" dirty="0"/>
              <a:t>The diagram below shows parts of a flower. </a:t>
            </a:r>
          </a:p>
          <a:p>
            <a:pPr marL="0" indent="0">
              <a:buNone/>
            </a:pPr>
            <a:r>
              <a:rPr lang="en-US" sz="2400" dirty="0"/>
              <a:t>Which one of the labelled parts is </a:t>
            </a:r>
          </a:p>
          <a:p>
            <a:pPr marL="0" indent="0">
              <a:buNone/>
            </a:pPr>
            <a:r>
              <a:rPr lang="en-US" sz="2400" b="1" dirty="0"/>
              <a:t>NOT CORRECTLY </a:t>
            </a:r>
            <a:r>
              <a:rPr lang="en-US" sz="2400" dirty="0"/>
              <a:t>matched with its function?</a:t>
            </a:r>
          </a:p>
          <a:p>
            <a:pPr marL="0" indent="0">
              <a:buNone/>
            </a:pPr>
            <a:r>
              <a:rPr lang="en-US" sz="2400" dirty="0"/>
              <a:t>A. </a:t>
            </a:r>
            <a:r>
              <a:rPr lang="en-US" sz="2400" b="1" dirty="0"/>
              <a:t>W </a:t>
            </a:r>
            <a:r>
              <a:rPr lang="en-US" sz="2400" dirty="0"/>
              <a:t>Receives pollen grains. </a:t>
            </a:r>
          </a:p>
          <a:p>
            <a:pPr marL="0" indent="0">
              <a:buNone/>
            </a:pPr>
            <a:r>
              <a:rPr lang="fr-FR" sz="2400" dirty="0"/>
              <a:t>B. </a:t>
            </a:r>
            <a:r>
              <a:rPr lang="fr-FR" sz="2400" b="1" dirty="0"/>
              <a:t>X </a:t>
            </a:r>
            <a:r>
              <a:rPr lang="fr-FR" sz="2400" dirty="0" err="1"/>
              <a:t>Produces</a:t>
            </a:r>
            <a:r>
              <a:rPr lang="fr-FR" sz="2400" dirty="0"/>
              <a:t> pollen grains. </a:t>
            </a:r>
          </a:p>
          <a:p>
            <a:pPr marL="0" indent="0">
              <a:buNone/>
            </a:pPr>
            <a:r>
              <a:rPr lang="en-US" sz="2400" dirty="0"/>
              <a:t>C</a:t>
            </a:r>
            <a:r>
              <a:rPr lang="en-US" sz="2400" b="1" dirty="0"/>
              <a:t>. Y </a:t>
            </a:r>
            <a:r>
              <a:rPr lang="en-US" sz="2400" dirty="0"/>
              <a:t>Develops into a seed after fertilization. </a:t>
            </a:r>
          </a:p>
          <a:p>
            <a:pPr marL="0" indent="0">
              <a:buNone/>
            </a:pPr>
            <a:r>
              <a:rPr lang="en-US" sz="2400" dirty="0"/>
              <a:t>D. </a:t>
            </a:r>
            <a:r>
              <a:rPr lang="en-US" sz="2400" b="1" dirty="0"/>
              <a:t>Z </a:t>
            </a:r>
            <a:r>
              <a:rPr lang="en-US" sz="2400" dirty="0"/>
              <a:t>Protects inner parts of a flower.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576" y="3804992"/>
            <a:ext cx="3324225" cy="2595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264921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1981200" y="6356351"/>
            <a:ext cx="2133600" cy="365125"/>
          </a:xfrm>
        </p:spPr>
        <p:txBody>
          <a:bodyPr/>
          <a:lstStyle/>
          <a:p>
            <a:fld id="{92CD178E-300B-4366-969E-7DDB0ECDCB20}" type="datetime2">
              <a:rPr lang="en-US" smtClean="0">
                <a:solidFill>
                  <a:prstClr val="black">
                    <a:tint val="75000"/>
                  </a:prstClr>
                </a:solidFill>
              </a:rPr>
              <a:pPr/>
              <a:t>Sunday, July 28, 2019</a:t>
            </a:fld>
            <a:endParaRPr lang="en-US">
              <a:solidFill>
                <a:prstClr val="black">
                  <a:tint val="75000"/>
                </a:prstClr>
              </a:solidFill>
            </a:endParaRPr>
          </a:p>
        </p:txBody>
      </p:sp>
      <p:sp>
        <p:nvSpPr>
          <p:cNvPr id="3" name="Footer Placeholder 2"/>
          <p:cNvSpPr>
            <a:spLocks noGrp="1"/>
          </p:cNvSpPr>
          <p:nvPr>
            <p:ph type="ftr" sz="quarter" idx="4294967295"/>
          </p:nvPr>
        </p:nvSpPr>
        <p:spPr>
          <a:xfrm>
            <a:off x="4648200" y="6356351"/>
            <a:ext cx="2895600"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3E3E44C8-FE47-4907-8BED-BCE965053546}" type="slidenum">
              <a:rPr lang="en-US" smtClean="0">
                <a:solidFill>
                  <a:prstClr val="black">
                    <a:tint val="75000"/>
                  </a:prstClr>
                </a:solidFill>
              </a:rPr>
              <a:pPr/>
              <a:t>129</a:t>
            </a:fld>
            <a:endParaRPr lang="en-US">
              <a:solidFill>
                <a:prstClr val="black">
                  <a:tint val="75000"/>
                </a:prstClr>
              </a:solidFill>
            </a:endParaRPr>
          </a:p>
        </p:txBody>
      </p:sp>
      <p:sp>
        <p:nvSpPr>
          <p:cNvPr id="5" name="Content Placeholder 2"/>
          <p:cNvSpPr txBox="1">
            <a:spLocks/>
          </p:cNvSpPr>
          <p:nvPr/>
        </p:nvSpPr>
        <p:spPr>
          <a:xfrm>
            <a:off x="1828800" y="76201"/>
            <a:ext cx="9144000" cy="35814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2008:7</a:t>
            </a:r>
          </a:p>
          <a:p>
            <a:pPr marL="0" indent="0">
              <a:buNone/>
            </a:pPr>
            <a:r>
              <a:rPr lang="en-US" sz="2400" dirty="0"/>
              <a:t>Which one of the following parts of a maize grain is </a:t>
            </a:r>
            <a:r>
              <a:rPr lang="en-US" sz="2400" b="1" dirty="0"/>
              <a:t>CORRECTLY </a:t>
            </a:r>
            <a:r>
              <a:rPr lang="en-US" sz="2400" dirty="0"/>
              <a:t>matched with its function? </a:t>
            </a:r>
          </a:p>
          <a:p>
            <a:pPr marL="0" indent="0">
              <a:buNone/>
            </a:pPr>
            <a:r>
              <a:rPr lang="en-US" sz="2400" b="1" dirty="0"/>
              <a:t>	Part 		Function </a:t>
            </a:r>
            <a:endParaRPr lang="en-US" sz="2400" dirty="0"/>
          </a:p>
          <a:p>
            <a:pPr marL="0" indent="0">
              <a:buNone/>
            </a:pPr>
            <a:r>
              <a:rPr lang="en-US" sz="2400" dirty="0"/>
              <a:t>A. Cotyledon -Protects inner parts. </a:t>
            </a:r>
          </a:p>
          <a:p>
            <a:pPr marL="0" indent="0">
              <a:buNone/>
            </a:pPr>
            <a:r>
              <a:rPr lang="en-US" sz="2400" dirty="0"/>
              <a:t>B </a:t>
            </a:r>
            <a:r>
              <a:rPr lang="en-US" sz="2400" dirty="0" err="1"/>
              <a:t>Plumule</a:t>
            </a:r>
            <a:r>
              <a:rPr lang="en-US" sz="2400" dirty="0"/>
              <a:t> -Develops into roots. </a:t>
            </a:r>
          </a:p>
          <a:p>
            <a:pPr marL="0" indent="0">
              <a:buNone/>
            </a:pPr>
            <a:r>
              <a:rPr lang="en-US" sz="2400" dirty="0"/>
              <a:t>C</a:t>
            </a:r>
            <a:r>
              <a:rPr lang="en-US" sz="2400" b="1" dirty="0"/>
              <a:t>. </a:t>
            </a:r>
            <a:r>
              <a:rPr lang="en-US" sz="2400" dirty="0"/>
              <a:t>Endosperm -Stores food. </a:t>
            </a:r>
          </a:p>
          <a:p>
            <a:pPr marL="0" indent="0">
              <a:buNone/>
            </a:pPr>
            <a:r>
              <a:rPr lang="en-US" sz="2400" dirty="0"/>
              <a:t>D. Radicle -Develops into shoot. </a:t>
            </a:r>
          </a:p>
        </p:txBody>
      </p:sp>
      <p:sp>
        <p:nvSpPr>
          <p:cNvPr id="6" name="Content Placeholder 2"/>
          <p:cNvSpPr txBox="1">
            <a:spLocks/>
          </p:cNvSpPr>
          <p:nvPr/>
        </p:nvSpPr>
        <p:spPr>
          <a:xfrm>
            <a:off x="1828800" y="3551238"/>
            <a:ext cx="91440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2008:25</a:t>
            </a:r>
          </a:p>
          <a:p>
            <a:pPr marL="0" indent="0">
              <a:buNone/>
            </a:pPr>
            <a:r>
              <a:rPr lang="en-US" sz="2400" dirty="0"/>
              <a:t>Which one of the following consists of only characteristics of insect pollinated flowers? </a:t>
            </a:r>
          </a:p>
          <a:p>
            <a:pPr marL="0" indent="0">
              <a:buNone/>
            </a:pPr>
            <a:r>
              <a:rPr lang="en-US" sz="2400" dirty="0"/>
              <a:t>A. Sweet scented, large number of pollen grains. </a:t>
            </a:r>
          </a:p>
          <a:p>
            <a:pPr marL="0" indent="0">
              <a:buNone/>
            </a:pPr>
            <a:r>
              <a:rPr lang="en-US" sz="2400" dirty="0"/>
              <a:t>B. Brightly </a:t>
            </a:r>
            <a:r>
              <a:rPr lang="en-US" sz="2400" dirty="0" err="1"/>
              <a:t>coloured</a:t>
            </a:r>
            <a:r>
              <a:rPr lang="en-US" sz="2400" dirty="0"/>
              <a:t> petals, sticky pollen grains. </a:t>
            </a:r>
          </a:p>
          <a:p>
            <a:pPr marL="0" indent="0">
              <a:buNone/>
            </a:pPr>
            <a:r>
              <a:rPr lang="en-US" sz="2400" dirty="0"/>
              <a:t>C. Light pollen grains, sweet scented. </a:t>
            </a:r>
          </a:p>
          <a:p>
            <a:pPr marL="0" indent="0">
              <a:buNone/>
            </a:pPr>
            <a:r>
              <a:rPr lang="en-US" sz="2400" dirty="0"/>
              <a:t>D. Brightly </a:t>
            </a:r>
            <a:r>
              <a:rPr lang="en-US" sz="2400" dirty="0" err="1"/>
              <a:t>coloured</a:t>
            </a:r>
            <a:r>
              <a:rPr lang="en-US" sz="2400" dirty="0"/>
              <a:t> petals, light pollen grains. </a:t>
            </a:r>
          </a:p>
        </p:txBody>
      </p:sp>
    </p:spTree>
    <p:extLst>
      <p:ext uri="{BB962C8B-B14F-4D97-AF65-F5344CB8AC3E}">
        <p14:creationId xmlns:p14="http://schemas.microsoft.com/office/powerpoint/2010/main" val="43491442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Sodom apple</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latin typeface="Cambria" panose="02040503050406030204" pitchFamily="18" charset="0"/>
              </a:rPr>
              <a:t>Grows in both dry and wet areas</a:t>
            </a:r>
          </a:p>
          <a:p>
            <a:pPr>
              <a:buFont typeface="Wingdings" panose="05000000000000000000" pitchFamily="2" charset="2"/>
              <a:buChar char="§"/>
            </a:pPr>
            <a:r>
              <a:rPr lang="en-US" dirty="0">
                <a:latin typeface="Cambria" panose="02040503050406030204" pitchFamily="18" charset="0"/>
              </a:rPr>
              <a:t>The stem has short and sharp thorns</a:t>
            </a:r>
          </a:p>
          <a:p>
            <a:pPr>
              <a:buFont typeface="Wingdings" panose="05000000000000000000" pitchFamily="2" charset="2"/>
              <a:buChar char="§"/>
            </a:pPr>
            <a:r>
              <a:rPr lang="en-US" dirty="0">
                <a:latin typeface="Cambria" panose="02040503050406030204" pitchFamily="18" charset="0"/>
              </a:rPr>
              <a:t>Has purple and white flowers</a:t>
            </a:r>
          </a:p>
          <a:p>
            <a:pPr>
              <a:buFont typeface="Wingdings" panose="05000000000000000000" pitchFamily="2" charset="2"/>
              <a:buChar char="§"/>
            </a:pPr>
            <a:r>
              <a:rPr lang="en-US" dirty="0">
                <a:latin typeface="Cambria" panose="02040503050406030204" pitchFamily="18" charset="0"/>
              </a:rPr>
              <a:t>Fruits are green, white stripped when unripe and yellow when ripe</a:t>
            </a:r>
          </a:p>
          <a:p>
            <a:pPr>
              <a:buFont typeface="Wingdings" panose="05000000000000000000" pitchFamily="2" charset="2"/>
              <a:buChar char="§"/>
            </a:pPr>
            <a:r>
              <a:rPr lang="en-US" dirty="0">
                <a:latin typeface="Cambria" panose="02040503050406030204" pitchFamily="18" charset="0"/>
              </a:rPr>
              <a:t>Fruits are usually round</a:t>
            </a:r>
          </a:p>
          <a:p>
            <a:pPr>
              <a:buFont typeface="Wingdings" panose="05000000000000000000" pitchFamily="2" charset="2"/>
              <a:buChar char="§"/>
            </a:pPr>
            <a:r>
              <a:rPr lang="en-US" dirty="0">
                <a:latin typeface="Cambria" panose="02040503050406030204" pitchFamily="18" charset="0"/>
              </a:rPr>
              <a:t>Leaves have got sharp thorns</a:t>
            </a:r>
          </a:p>
          <a:p>
            <a:pPr>
              <a:buFont typeface="Wingdings" panose="05000000000000000000" pitchFamily="2" charset="2"/>
              <a:buChar char="§"/>
            </a:pPr>
            <a:r>
              <a:rPr lang="en-US" dirty="0">
                <a:latin typeface="Cambria" panose="02040503050406030204" pitchFamily="18" charset="0"/>
              </a:rPr>
              <a:t>The fruits are poisonous and not edible</a:t>
            </a:r>
          </a:p>
          <a:p>
            <a:pPr>
              <a:buFont typeface="Wingdings" panose="05000000000000000000" pitchFamily="2" charset="2"/>
              <a:buChar char="§"/>
            </a:pPr>
            <a:r>
              <a:rPr lang="en-US" dirty="0">
                <a:latin typeface="Cambria" panose="02040503050406030204" pitchFamily="18" charset="0"/>
              </a:rPr>
              <a:t>Can be controlled by digging them </a:t>
            </a:r>
            <a:r>
              <a:rPr lang="en-US" dirty="0" smtClean="0">
                <a:latin typeface="Cambria" panose="02040503050406030204" pitchFamily="18" charset="0"/>
              </a:rPr>
              <a:t>out</a:t>
            </a:r>
            <a:endParaRPr lang="en-US" dirty="0">
              <a:latin typeface="Cambria" panose="02040503050406030204" pitchFamily="18"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7453" y="4343400"/>
            <a:ext cx="377454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08459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609601"/>
            <a:ext cx="8229600" cy="4525963"/>
          </a:xfrm>
        </p:spPr>
        <p:txBody>
          <a:bodyPr>
            <a:normAutofit/>
          </a:bodyPr>
          <a:lstStyle/>
          <a:p>
            <a:pPr marL="0" indent="0">
              <a:buNone/>
            </a:pPr>
            <a:r>
              <a:rPr lang="en-US" b="1" dirty="0" smtClean="0"/>
              <a:t>2008:25</a:t>
            </a:r>
          </a:p>
          <a:p>
            <a:pPr marL="0" indent="0">
              <a:buNone/>
            </a:pPr>
            <a:r>
              <a:rPr lang="en-US" dirty="0" smtClean="0"/>
              <a:t>Which </a:t>
            </a:r>
            <a:r>
              <a:rPr lang="en-US" dirty="0"/>
              <a:t>one of the following consists of only </a:t>
            </a:r>
          </a:p>
          <a:p>
            <a:pPr marL="0" indent="0">
              <a:buNone/>
            </a:pPr>
            <a:r>
              <a:rPr lang="en-US" dirty="0"/>
              <a:t>characteristics of insect pollinated flowers? </a:t>
            </a:r>
          </a:p>
          <a:p>
            <a:pPr marL="0" indent="0">
              <a:buNone/>
            </a:pPr>
            <a:r>
              <a:rPr lang="en-US" dirty="0"/>
              <a:t>A. Sweet scented, large number of pollen grains. </a:t>
            </a:r>
          </a:p>
          <a:p>
            <a:pPr marL="0" indent="0">
              <a:buNone/>
            </a:pPr>
            <a:r>
              <a:rPr lang="en-US" dirty="0"/>
              <a:t>B. Brightly </a:t>
            </a:r>
            <a:r>
              <a:rPr lang="en-US" dirty="0" err="1"/>
              <a:t>coloured</a:t>
            </a:r>
            <a:r>
              <a:rPr lang="en-US" dirty="0"/>
              <a:t> petals, sticky pollen grains. </a:t>
            </a:r>
          </a:p>
          <a:p>
            <a:pPr marL="0" indent="0">
              <a:buNone/>
            </a:pPr>
            <a:r>
              <a:rPr lang="en-US" dirty="0"/>
              <a:t>C. Light pollen grains, sweet scented. </a:t>
            </a:r>
          </a:p>
          <a:p>
            <a:pPr marL="0" indent="0">
              <a:buNone/>
            </a:pPr>
            <a:r>
              <a:rPr lang="en-US" dirty="0"/>
              <a:t>D. Brightly </a:t>
            </a:r>
            <a:r>
              <a:rPr lang="en-US" dirty="0" err="1"/>
              <a:t>coloured</a:t>
            </a:r>
            <a:r>
              <a:rPr lang="en-US" dirty="0"/>
              <a:t> petals, light pollen grains.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130</a:t>
            </a:fld>
            <a:endParaRPr lang="en-US"/>
          </a:p>
        </p:txBody>
      </p:sp>
    </p:spTree>
    <p:extLst>
      <p:ext uri="{BB962C8B-B14F-4D97-AF65-F5344CB8AC3E}">
        <p14:creationId xmlns:p14="http://schemas.microsoft.com/office/powerpoint/2010/main" val="55835762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905001"/>
            <a:ext cx="8229600" cy="4221163"/>
          </a:xfrm>
        </p:spPr>
        <p:txBody>
          <a:bodyPr>
            <a:normAutofit fontScale="92500"/>
          </a:bodyPr>
          <a:lstStyle/>
          <a:p>
            <a:endParaRPr lang="en-US" dirty="0"/>
          </a:p>
          <a:p>
            <a:pPr marL="0" indent="0">
              <a:buNone/>
            </a:pPr>
            <a:r>
              <a:rPr lang="en-US" dirty="0" smtClean="0"/>
              <a:t>2010: </a:t>
            </a:r>
            <a:r>
              <a:rPr lang="en-US" b="1" dirty="0" smtClean="0"/>
              <a:t>4</a:t>
            </a:r>
          </a:p>
          <a:p>
            <a:pPr marL="0" indent="0">
              <a:buNone/>
            </a:pPr>
            <a:r>
              <a:rPr lang="en-US" dirty="0" smtClean="0"/>
              <a:t>Which </a:t>
            </a:r>
            <a:r>
              <a:rPr lang="en-US" dirty="0"/>
              <a:t>one of the following statements about a bean seed is </a:t>
            </a:r>
            <a:r>
              <a:rPr lang="en-US" b="1" dirty="0"/>
              <a:t>NOT CORRECT</a:t>
            </a:r>
            <a:r>
              <a:rPr lang="en-US" dirty="0"/>
              <a:t>? </a:t>
            </a:r>
          </a:p>
          <a:p>
            <a:r>
              <a:rPr lang="en-US" dirty="0"/>
              <a:t>A. The radicle develops into a shoot and </a:t>
            </a:r>
          </a:p>
          <a:p>
            <a:r>
              <a:rPr lang="en-US" dirty="0" err="1"/>
              <a:t>plumule</a:t>
            </a:r>
            <a:r>
              <a:rPr lang="en-US" dirty="0"/>
              <a:t> into a root. </a:t>
            </a:r>
          </a:p>
          <a:p>
            <a:r>
              <a:rPr lang="en-US" dirty="0"/>
              <a:t>B. The </a:t>
            </a:r>
            <a:r>
              <a:rPr lang="en-US" dirty="0" err="1"/>
              <a:t>micropyle</a:t>
            </a:r>
            <a:r>
              <a:rPr lang="en-US" dirty="0"/>
              <a:t> allows air and water to enter seed. </a:t>
            </a:r>
          </a:p>
          <a:p>
            <a:r>
              <a:rPr lang="en-US" dirty="0"/>
              <a:t>C. The hilum is a scar where the seed was attached to the fruit wall. </a:t>
            </a:r>
          </a:p>
          <a:p>
            <a:r>
              <a:rPr lang="en-US" dirty="0"/>
              <a:t>D. The radicle emerges from the seed before </a:t>
            </a:r>
          </a:p>
          <a:p>
            <a:r>
              <a:rPr lang="en-US" dirty="0"/>
              <a:t>the </a:t>
            </a:r>
            <a:r>
              <a:rPr lang="en-US" dirty="0" err="1"/>
              <a:t>plumule</a:t>
            </a:r>
            <a:r>
              <a:rPr lang="en-US" dirty="0"/>
              <a:t> during germination.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131</a:t>
            </a:fld>
            <a:endParaRPr lang="en-US"/>
          </a:p>
        </p:txBody>
      </p:sp>
      <p:sp>
        <p:nvSpPr>
          <p:cNvPr id="7" name="Content Placeholder 2"/>
          <p:cNvSpPr txBox="1">
            <a:spLocks/>
          </p:cNvSpPr>
          <p:nvPr/>
        </p:nvSpPr>
        <p:spPr>
          <a:xfrm>
            <a:off x="1828800" y="6928"/>
            <a:ext cx="8229600" cy="22629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t>2009:</a:t>
            </a:r>
            <a:r>
              <a:rPr lang="en-US" sz="2800" b="1" dirty="0"/>
              <a:t>11</a:t>
            </a:r>
          </a:p>
          <a:p>
            <a:pPr marL="0" indent="0">
              <a:buNone/>
            </a:pPr>
            <a:r>
              <a:rPr lang="en-US" sz="2800" dirty="0"/>
              <a:t>The embryo of a seed is made up of </a:t>
            </a:r>
          </a:p>
          <a:p>
            <a:pPr marL="0" indent="0">
              <a:buNone/>
            </a:pPr>
            <a:r>
              <a:rPr lang="en-US" sz="2800" dirty="0"/>
              <a:t>A. </a:t>
            </a:r>
            <a:r>
              <a:rPr lang="en-US" sz="2800" dirty="0" err="1"/>
              <a:t>plumule</a:t>
            </a:r>
            <a:r>
              <a:rPr lang="en-US" sz="2800" dirty="0"/>
              <a:t> and </a:t>
            </a:r>
            <a:r>
              <a:rPr lang="en-US" sz="2800" dirty="0" err="1"/>
              <a:t>testa</a:t>
            </a:r>
            <a:r>
              <a:rPr lang="en-US" sz="2800" dirty="0"/>
              <a:t> 	B. cotyledon and </a:t>
            </a:r>
            <a:r>
              <a:rPr lang="en-US" sz="2800" dirty="0" err="1"/>
              <a:t>plumule</a:t>
            </a:r>
            <a:r>
              <a:rPr lang="en-US" sz="2800" dirty="0"/>
              <a:t> </a:t>
            </a:r>
          </a:p>
          <a:p>
            <a:pPr marL="0" indent="0">
              <a:buNone/>
            </a:pPr>
            <a:r>
              <a:rPr lang="en-US" sz="2800" dirty="0"/>
              <a:t>C. radicle and </a:t>
            </a:r>
            <a:r>
              <a:rPr lang="en-US" sz="2800" dirty="0" err="1"/>
              <a:t>plumule</a:t>
            </a:r>
            <a:r>
              <a:rPr lang="en-US" sz="2800" dirty="0"/>
              <a:t> 	D. cotyledon and radicle. </a:t>
            </a:r>
          </a:p>
          <a:p>
            <a:endParaRPr lang="en-US" sz="2800" dirty="0"/>
          </a:p>
        </p:txBody>
      </p:sp>
    </p:spTree>
    <p:extLst>
      <p:ext uri="{BB962C8B-B14F-4D97-AF65-F5344CB8AC3E}">
        <p14:creationId xmlns:p14="http://schemas.microsoft.com/office/powerpoint/2010/main" val="18324089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04801"/>
            <a:ext cx="8229600" cy="5821363"/>
          </a:xfrm>
        </p:spPr>
        <p:txBody>
          <a:bodyPr>
            <a:normAutofit/>
          </a:bodyPr>
          <a:lstStyle/>
          <a:p>
            <a:pPr marL="0" indent="0">
              <a:buNone/>
            </a:pPr>
            <a:r>
              <a:rPr lang="en-US" b="1" dirty="0" smtClean="0"/>
              <a:t>2010:5</a:t>
            </a:r>
          </a:p>
          <a:p>
            <a:pPr marL="0" indent="0">
              <a:buNone/>
            </a:pPr>
            <a:r>
              <a:rPr lang="en-US" dirty="0" smtClean="0"/>
              <a:t>The </a:t>
            </a:r>
            <a:r>
              <a:rPr lang="en-US" dirty="0"/>
              <a:t>following are some characteristics of </a:t>
            </a:r>
          </a:p>
          <a:p>
            <a:pPr marL="0" indent="0">
              <a:buNone/>
            </a:pPr>
            <a:r>
              <a:rPr lang="en-US" dirty="0"/>
              <a:t>flowers: </a:t>
            </a:r>
          </a:p>
          <a:p>
            <a:pPr marL="0" indent="0">
              <a:buNone/>
            </a:pPr>
            <a:r>
              <a:rPr lang="en-US" dirty="0"/>
              <a:t>(i) </a:t>
            </a:r>
            <a:r>
              <a:rPr lang="en-US" i="1" dirty="0"/>
              <a:t>small in size </a:t>
            </a:r>
            <a:endParaRPr lang="en-US" dirty="0"/>
          </a:p>
          <a:p>
            <a:pPr marL="0" indent="0">
              <a:buNone/>
            </a:pPr>
            <a:r>
              <a:rPr lang="en-US" dirty="0"/>
              <a:t>(ii) </a:t>
            </a:r>
            <a:r>
              <a:rPr lang="en-US" i="1" dirty="0"/>
              <a:t>scented </a:t>
            </a:r>
            <a:endParaRPr lang="en-US" dirty="0"/>
          </a:p>
          <a:p>
            <a:pPr marL="0" indent="0">
              <a:buNone/>
            </a:pPr>
            <a:r>
              <a:rPr lang="en-US" dirty="0"/>
              <a:t>(iii) </a:t>
            </a:r>
            <a:r>
              <a:rPr lang="en-US" i="1" dirty="0"/>
              <a:t>long feathery stigma </a:t>
            </a:r>
            <a:endParaRPr lang="en-US" dirty="0"/>
          </a:p>
          <a:p>
            <a:pPr marL="0" indent="0">
              <a:buNone/>
            </a:pPr>
            <a:r>
              <a:rPr lang="en-US" dirty="0"/>
              <a:t>(iv) </a:t>
            </a:r>
            <a:r>
              <a:rPr lang="en-US" i="1" dirty="0"/>
              <a:t>produce fewer and large sticky pollen grains</a:t>
            </a:r>
            <a:r>
              <a:rPr lang="en-US" dirty="0"/>
              <a:t>. </a:t>
            </a:r>
            <a:endParaRPr lang="en-US" dirty="0" smtClean="0"/>
          </a:p>
          <a:p>
            <a:pPr marL="0" indent="0">
              <a:buNone/>
            </a:pPr>
            <a:endParaRPr lang="en-US" dirty="0"/>
          </a:p>
          <a:p>
            <a:pPr marL="0" indent="0">
              <a:buNone/>
            </a:pPr>
            <a:r>
              <a:rPr lang="en-US" dirty="0"/>
              <a:t>Which one of the following pairs of characteristics </a:t>
            </a:r>
          </a:p>
          <a:p>
            <a:pPr marL="0" indent="0">
              <a:buNone/>
            </a:pPr>
            <a:r>
              <a:rPr lang="en-US" dirty="0"/>
              <a:t>is for a wind pollinated flower? </a:t>
            </a:r>
          </a:p>
          <a:p>
            <a:pPr marL="0" indent="0">
              <a:buNone/>
            </a:pPr>
            <a:r>
              <a:rPr lang="en-US" dirty="0"/>
              <a:t>A. (i) and (iv). B. (ii) and (iv). </a:t>
            </a:r>
          </a:p>
          <a:p>
            <a:pPr marL="0" indent="0">
              <a:buNone/>
            </a:pPr>
            <a:r>
              <a:rPr lang="en-US" dirty="0"/>
              <a:t>C. (ii) and (iii). D. (i) and (iii). </a:t>
            </a:r>
          </a:p>
          <a:p>
            <a:endParaRPr lang="en-US" dirty="0"/>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132</a:t>
            </a:fld>
            <a:endParaRPr lang="en-US"/>
          </a:p>
        </p:txBody>
      </p:sp>
    </p:spTree>
    <p:extLst>
      <p:ext uri="{BB962C8B-B14F-4D97-AF65-F5344CB8AC3E}">
        <p14:creationId xmlns:p14="http://schemas.microsoft.com/office/powerpoint/2010/main" val="102910207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2010:</a:t>
            </a:r>
            <a:r>
              <a:rPr lang="en-US" sz="2400" b="1" dirty="0"/>
              <a:t>7</a:t>
            </a:r>
          </a:p>
          <a:p>
            <a:pPr marL="0" indent="0">
              <a:buNone/>
            </a:pPr>
            <a:r>
              <a:rPr lang="en-US" sz="2400" dirty="0"/>
              <a:t>The diagrams below represent a set up</a:t>
            </a:r>
          </a:p>
          <a:p>
            <a:pPr marL="0" indent="0">
              <a:buNone/>
            </a:pPr>
            <a:r>
              <a:rPr lang="en-US" sz="2400" dirty="0"/>
              <a:t>used by pupils to investigate conditions</a:t>
            </a:r>
          </a:p>
          <a:p>
            <a:pPr marL="0" indent="0">
              <a:buNone/>
            </a:pPr>
            <a:r>
              <a:rPr lang="en-US" sz="2400" dirty="0"/>
              <a:t>necessary for seed germination. </a:t>
            </a:r>
          </a:p>
          <a:p>
            <a:pPr marL="0" indent="0">
              <a:buNone/>
            </a:pPr>
            <a:endParaRPr lang="en-US" sz="2400" dirty="0"/>
          </a:p>
          <a:p>
            <a:r>
              <a:rPr lang="en-US" sz="2400" dirty="0"/>
              <a:t>Germination occurred in </a:t>
            </a:r>
          </a:p>
          <a:p>
            <a:r>
              <a:rPr lang="en-US" sz="2400" dirty="0"/>
              <a:t>A. </a:t>
            </a:r>
            <a:r>
              <a:rPr lang="en-US" sz="2400" b="1" dirty="0"/>
              <a:t>Q</a:t>
            </a:r>
            <a:r>
              <a:rPr lang="en-US" sz="2400" dirty="0"/>
              <a:t>, </a:t>
            </a:r>
            <a:r>
              <a:rPr lang="en-US" sz="2400" b="1" dirty="0"/>
              <a:t>S </a:t>
            </a:r>
            <a:r>
              <a:rPr lang="en-US" sz="2400" dirty="0"/>
              <a:t>and </a:t>
            </a:r>
            <a:r>
              <a:rPr lang="en-US" sz="2400" b="1" dirty="0"/>
              <a:t>T 	</a:t>
            </a:r>
            <a:r>
              <a:rPr lang="en-US" sz="2400" dirty="0"/>
              <a:t>B. </a:t>
            </a:r>
            <a:r>
              <a:rPr lang="en-US" sz="2400" b="1" dirty="0"/>
              <a:t>P </a:t>
            </a:r>
            <a:r>
              <a:rPr lang="en-US" sz="2400" dirty="0"/>
              <a:t>and </a:t>
            </a:r>
            <a:r>
              <a:rPr lang="en-US" sz="2400" b="1" dirty="0"/>
              <a:t>Q </a:t>
            </a:r>
            <a:endParaRPr lang="en-US" sz="2400" dirty="0"/>
          </a:p>
          <a:p>
            <a:r>
              <a:rPr lang="en-US" sz="2400" dirty="0"/>
              <a:t>C. </a:t>
            </a:r>
            <a:r>
              <a:rPr lang="en-US" sz="2400" b="1" dirty="0"/>
              <a:t>R </a:t>
            </a:r>
            <a:r>
              <a:rPr lang="en-US" sz="2400" dirty="0"/>
              <a:t>and </a:t>
            </a:r>
            <a:r>
              <a:rPr lang="en-US" sz="2400" b="1" dirty="0"/>
              <a:t>T 		</a:t>
            </a:r>
            <a:r>
              <a:rPr lang="en-US" sz="2400" dirty="0"/>
              <a:t>D. </a:t>
            </a:r>
            <a:r>
              <a:rPr lang="en-US" sz="2400" b="1" dirty="0"/>
              <a:t>R </a:t>
            </a:r>
            <a:r>
              <a:rPr lang="en-US" sz="2400" dirty="0"/>
              <a:t>and </a:t>
            </a:r>
            <a:r>
              <a:rPr lang="en-US" sz="2400" b="1" dirty="0"/>
              <a:t>S</a:t>
            </a:r>
            <a:r>
              <a:rPr lang="en-US" sz="2400" dirty="0"/>
              <a:t>.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133</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1600200"/>
            <a:ext cx="358140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144000" y="1600200"/>
            <a:ext cx="342900" cy="400110"/>
          </a:xfrm>
          <a:prstGeom prst="rect">
            <a:avLst/>
          </a:prstGeom>
          <a:noFill/>
        </p:spPr>
        <p:txBody>
          <a:bodyPr wrap="square" rtlCol="0">
            <a:spAutoFit/>
          </a:bodyPr>
          <a:lstStyle/>
          <a:p>
            <a:r>
              <a:rPr lang="en-US" sz="2000" b="1" dirty="0"/>
              <a:t>Q</a:t>
            </a:r>
          </a:p>
        </p:txBody>
      </p:sp>
      <p:sp>
        <p:nvSpPr>
          <p:cNvPr id="9" name="TextBox 8"/>
          <p:cNvSpPr txBox="1"/>
          <p:nvPr/>
        </p:nvSpPr>
        <p:spPr>
          <a:xfrm>
            <a:off x="7315200" y="1614517"/>
            <a:ext cx="342900" cy="400110"/>
          </a:xfrm>
          <a:prstGeom prst="rect">
            <a:avLst/>
          </a:prstGeom>
          <a:noFill/>
        </p:spPr>
        <p:txBody>
          <a:bodyPr wrap="square" rtlCol="0">
            <a:spAutoFit/>
          </a:bodyPr>
          <a:lstStyle/>
          <a:p>
            <a:r>
              <a:rPr lang="en-US" sz="2000" b="1" dirty="0"/>
              <a:t>P</a:t>
            </a:r>
          </a:p>
        </p:txBody>
      </p:sp>
      <p:sp>
        <p:nvSpPr>
          <p:cNvPr id="11" name="TextBox 10"/>
          <p:cNvSpPr txBox="1"/>
          <p:nvPr/>
        </p:nvSpPr>
        <p:spPr>
          <a:xfrm>
            <a:off x="7277100" y="2895600"/>
            <a:ext cx="342900" cy="400110"/>
          </a:xfrm>
          <a:prstGeom prst="rect">
            <a:avLst/>
          </a:prstGeom>
          <a:noFill/>
        </p:spPr>
        <p:txBody>
          <a:bodyPr wrap="square" rtlCol="0">
            <a:spAutoFit/>
          </a:bodyPr>
          <a:lstStyle/>
          <a:p>
            <a:r>
              <a:rPr lang="en-US" sz="2000" b="1" dirty="0"/>
              <a:t>R</a:t>
            </a:r>
          </a:p>
        </p:txBody>
      </p:sp>
      <p:sp>
        <p:nvSpPr>
          <p:cNvPr id="12" name="TextBox 11"/>
          <p:cNvSpPr txBox="1"/>
          <p:nvPr/>
        </p:nvSpPr>
        <p:spPr>
          <a:xfrm>
            <a:off x="9258300" y="2895600"/>
            <a:ext cx="342900" cy="400110"/>
          </a:xfrm>
          <a:prstGeom prst="rect">
            <a:avLst/>
          </a:prstGeom>
          <a:noFill/>
        </p:spPr>
        <p:txBody>
          <a:bodyPr wrap="square" rtlCol="0">
            <a:spAutoFit/>
          </a:bodyPr>
          <a:lstStyle/>
          <a:p>
            <a:r>
              <a:rPr lang="en-US" sz="2000" b="1" dirty="0"/>
              <a:t>S</a:t>
            </a:r>
          </a:p>
        </p:txBody>
      </p:sp>
      <p:sp>
        <p:nvSpPr>
          <p:cNvPr id="13" name="TextBox 12"/>
          <p:cNvSpPr txBox="1"/>
          <p:nvPr/>
        </p:nvSpPr>
        <p:spPr>
          <a:xfrm>
            <a:off x="7258050" y="4191000"/>
            <a:ext cx="342900" cy="400110"/>
          </a:xfrm>
          <a:prstGeom prst="rect">
            <a:avLst/>
          </a:prstGeom>
          <a:noFill/>
        </p:spPr>
        <p:txBody>
          <a:bodyPr wrap="square" rtlCol="0">
            <a:spAutoFit/>
          </a:bodyPr>
          <a:lstStyle/>
          <a:p>
            <a:r>
              <a:rPr lang="en-US" sz="2000" b="1" dirty="0"/>
              <a:t>T</a:t>
            </a:r>
          </a:p>
        </p:txBody>
      </p:sp>
    </p:spTree>
    <p:extLst>
      <p:ext uri="{BB962C8B-B14F-4D97-AF65-F5344CB8AC3E}">
        <p14:creationId xmlns:p14="http://schemas.microsoft.com/office/powerpoint/2010/main" val="32413629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1"/>
            <a:ext cx="8229600" cy="4525963"/>
          </a:xfrm>
        </p:spPr>
        <p:txBody>
          <a:bodyPr>
            <a:normAutofit/>
          </a:bodyPr>
          <a:lstStyle/>
          <a:p>
            <a:pPr marL="0" indent="0">
              <a:buNone/>
            </a:pPr>
            <a:r>
              <a:rPr lang="en-US" b="1" dirty="0" smtClean="0"/>
              <a:t>2011:41</a:t>
            </a:r>
          </a:p>
          <a:p>
            <a:pPr marL="0" indent="0">
              <a:buNone/>
            </a:pPr>
            <a:r>
              <a:rPr lang="en-US" dirty="0" smtClean="0"/>
              <a:t>A </a:t>
            </a:r>
            <a:r>
              <a:rPr lang="en-US" dirty="0"/>
              <a:t>flower which has long feathery stigma and loosely </a:t>
            </a:r>
          </a:p>
          <a:p>
            <a:pPr marL="0" indent="0">
              <a:buNone/>
            </a:pPr>
            <a:r>
              <a:rPr lang="en-US" dirty="0"/>
              <a:t>held anthers is also likely to </a:t>
            </a:r>
          </a:p>
          <a:p>
            <a:pPr marL="0" indent="0">
              <a:buNone/>
            </a:pPr>
            <a:r>
              <a:rPr lang="en-US" dirty="0"/>
              <a:t>A. have brightly </a:t>
            </a:r>
            <a:r>
              <a:rPr lang="en-US" dirty="0" err="1"/>
              <a:t>coloured</a:t>
            </a:r>
            <a:r>
              <a:rPr lang="en-US" dirty="0"/>
              <a:t> petals </a:t>
            </a:r>
          </a:p>
          <a:p>
            <a:pPr marL="0" indent="0">
              <a:buNone/>
            </a:pPr>
            <a:r>
              <a:rPr lang="en-US" dirty="0"/>
              <a:t>B. have sweet scent </a:t>
            </a:r>
          </a:p>
          <a:p>
            <a:pPr marL="0" indent="0">
              <a:buNone/>
            </a:pPr>
            <a:r>
              <a:rPr lang="en-US" dirty="0"/>
              <a:t>C. produce many pollen grains </a:t>
            </a:r>
          </a:p>
          <a:p>
            <a:pPr marL="0" indent="0">
              <a:buNone/>
            </a:pPr>
            <a:r>
              <a:rPr lang="en-US" dirty="0"/>
              <a:t>D. produce nectar.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134</a:t>
            </a:fld>
            <a:endParaRPr lang="en-US"/>
          </a:p>
        </p:txBody>
      </p:sp>
    </p:spTree>
    <p:extLst>
      <p:ext uri="{BB962C8B-B14F-4D97-AF65-F5344CB8AC3E}">
        <p14:creationId xmlns:p14="http://schemas.microsoft.com/office/powerpoint/2010/main" val="31207792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b="1" dirty="0" smtClean="0"/>
              <a:t>2013:28</a:t>
            </a:r>
          </a:p>
          <a:p>
            <a:pPr marL="0" indent="0">
              <a:buNone/>
            </a:pPr>
            <a:r>
              <a:rPr lang="en-US" dirty="0" smtClean="0"/>
              <a:t>The </a:t>
            </a:r>
            <a:r>
              <a:rPr lang="en-US" dirty="0"/>
              <a:t>diagram below </a:t>
            </a:r>
            <a:r>
              <a:rPr lang="en-US" dirty="0" smtClean="0"/>
              <a:t>shows</a:t>
            </a:r>
          </a:p>
          <a:p>
            <a:pPr marL="0" indent="0">
              <a:buNone/>
            </a:pPr>
            <a:r>
              <a:rPr lang="en-US" dirty="0" smtClean="0"/>
              <a:t> </a:t>
            </a:r>
            <a:r>
              <a:rPr lang="en-US" dirty="0"/>
              <a:t>some parts of a flower </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dirty="0"/>
              <a:t>The parts representing the stigma and filament are </a:t>
            </a:r>
          </a:p>
          <a:p>
            <a:r>
              <a:rPr lang="en-US" dirty="0"/>
              <a:t>A. K and L B. L and N </a:t>
            </a:r>
          </a:p>
          <a:p>
            <a:r>
              <a:rPr lang="en-US" dirty="0"/>
              <a:t>C. K and M D. N and M.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135</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4150" y="1524000"/>
            <a:ext cx="32956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434582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457201"/>
            <a:ext cx="8229600" cy="4525963"/>
          </a:xfrm>
        </p:spPr>
        <p:txBody>
          <a:bodyPr>
            <a:noAutofit/>
          </a:bodyPr>
          <a:lstStyle/>
          <a:p>
            <a:pPr marL="0" indent="0">
              <a:buNone/>
            </a:pPr>
            <a:r>
              <a:rPr lang="en-US" sz="2400" b="1" dirty="0"/>
              <a:t>2013:43</a:t>
            </a:r>
          </a:p>
          <a:p>
            <a:pPr marL="0" indent="0">
              <a:buNone/>
            </a:pPr>
            <a:r>
              <a:rPr lang="en-US" sz="2400" dirty="0"/>
              <a:t>The following processes are involved in the </a:t>
            </a:r>
          </a:p>
          <a:p>
            <a:r>
              <a:rPr lang="en-US" sz="2400" dirty="0"/>
              <a:t>formation of a zygote in plants: </a:t>
            </a:r>
          </a:p>
          <a:p>
            <a:r>
              <a:rPr lang="en-US" sz="2400" i="1" dirty="0"/>
              <a:t>(i) Growth of pollen tube </a:t>
            </a:r>
            <a:endParaRPr lang="en-US" sz="2400" dirty="0"/>
          </a:p>
          <a:p>
            <a:r>
              <a:rPr lang="en-US" sz="2400" i="1" dirty="0"/>
              <a:t>(ii) Pollination </a:t>
            </a:r>
            <a:endParaRPr lang="en-US" sz="2400" dirty="0"/>
          </a:p>
          <a:p>
            <a:r>
              <a:rPr lang="en-US" sz="2400" i="1" dirty="0"/>
              <a:t>(iii) Fusion </a:t>
            </a:r>
            <a:endParaRPr lang="en-US" sz="2400" dirty="0"/>
          </a:p>
          <a:p>
            <a:r>
              <a:rPr lang="en-US" sz="2400" i="1" dirty="0"/>
              <a:t>(iv) Pollen tube breaks </a:t>
            </a:r>
            <a:endParaRPr lang="en-US" sz="2400" dirty="0"/>
          </a:p>
          <a:p>
            <a:r>
              <a:rPr lang="en-US" sz="2400" dirty="0"/>
              <a:t>The correct order of the processes is </a:t>
            </a:r>
          </a:p>
          <a:p>
            <a:r>
              <a:rPr lang="nn-NO" sz="2400" dirty="0"/>
              <a:t>A. (ii), (i), (iv), (iii) </a:t>
            </a:r>
          </a:p>
          <a:p>
            <a:r>
              <a:rPr lang="nn-NO" sz="2400" dirty="0"/>
              <a:t>B. (i), (ii), (iv), (iii) </a:t>
            </a:r>
          </a:p>
          <a:p>
            <a:r>
              <a:rPr lang="nn-NO" sz="2400" dirty="0"/>
              <a:t>C. (ii), (i), (iii), (iv) </a:t>
            </a:r>
          </a:p>
          <a:p>
            <a:r>
              <a:rPr lang="nn-NO" sz="2400" dirty="0"/>
              <a:t>D. (iv), (i), (iii), (ii) </a:t>
            </a:r>
            <a:endParaRPr lang="en-US" sz="2400" dirty="0"/>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136</a:t>
            </a:fld>
            <a:endParaRPr lang="en-US"/>
          </a:p>
        </p:txBody>
      </p:sp>
    </p:spTree>
    <p:extLst>
      <p:ext uri="{BB962C8B-B14F-4D97-AF65-F5344CB8AC3E}">
        <p14:creationId xmlns:p14="http://schemas.microsoft.com/office/powerpoint/2010/main" val="2064636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28600"/>
            <a:ext cx="9144000" cy="6477000"/>
          </a:xfrm>
        </p:spPr>
        <p:txBody>
          <a:bodyPr>
            <a:normAutofit fontScale="92500" lnSpcReduction="10000"/>
          </a:bodyPr>
          <a:lstStyle/>
          <a:p>
            <a:pPr marL="0" indent="0">
              <a:buNone/>
            </a:pPr>
            <a:r>
              <a:rPr lang="en-US" dirty="0" smtClean="0"/>
              <a:t>2015:21.</a:t>
            </a:r>
          </a:p>
          <a:p>
            <a:pPr marL="0" indent="0">
              <a:buNone/>
            </a:pPr>
            <a:r>
              <a:rPr lang="en-US" dirty="0" smtClean="0"/>
              <a:t>The </a:t>
            </a:r>
            <a:r>
              <a:rPr lang="en-US" dirty="0"/>
              <a:t>picture below shows parts of a flower</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 </a:t>
            </a:r>
            <a:r>
              <a:rPr lang="en-US" dirty="0"/>
              <a:t>parts labelled P, Q, R and S are</a:t>
            </a:r>
          </a:p>
          <a:p>
            <a:pPr marL="0" indent="0">
              <a:buNone/>
            </a:pPr>
            <a:r>
              <a:rPr lang="en-US" dirty="0" smtClean="0"/>
              <a:t>P</a:t>
            </a:r>
            <a:r>
              <a:rPr lang="en-US" dirty="0"/>
              <a:t>	        </a:t>
            </a:r>
            <a:r>
              <a:rPr lang="en-US" dirty="0" smtClean="0"/>
              <a:t>	Q</a:t>
            </a:r>
            <a:r>
              <a:rPr lang="en-US" dirty="0"/>
              <a:t>	</a:t>
            </a:r>
            <a:r>
              <a:rPr lang="en-US" dirty="0" smtClean="0"/>
              <a:t>		R</a:t>
            </a:r>
            <a:r>
              <a:rPr lang="en-US" dirty="0"/>
              <a:t>	</a:t>
            </a:r>
            <a:r>
              <a:rPr lang="en-US" dirty="0" smtClean="0"/>
              <a:t>	S</a:t>
            </a:r>
            <a:endParaRPr lang="en-US" dirty="0"/>
          </a:p>
          <a:p>
            <a:pPr marL="0" indent="0">
              <a:buNone/>
            </a:pPr>
            <a:r>
              <a:rPr lang="en-US" dirty="0" smtClean="0"/>
              <a:t>A</a:t>
            </a:r>
            <a:r>
              <a:rPr lang="en-US" dirty="0"/>
              <a:t>. Anther   </a:t>
            </a:r>
            <a:r>
              <a:rPr lang="en-US" dirty="0" smtClean="0"/>
              <a:t>	Stigma</a:t>
            </a:r>
            <a:r>
              <a:rPr lang="en-US" dirty="0"/>
              <a:t>	 </a:t>
            </a:r>
            <a:r>
              <a:rPr lang="en-US" dirty="0" smtClean="0"/>
              <a:t>		Sepal</a:t>
            </a:r>
            <a:r>
              <a:rPr lang="en-US" dirty="0"/>
              <a:t>	</a:t>
            </a:r>
            <a:r>
              <a:rPr lang="en-US" dirty="0" smtClean="0"/>
              <a:t>	Ovary</a:t>
            </a:r>
            <a:endParaRPr lang="en-US" dirty="0"/>
          </a:p>
          <a:p>
            <a:pPr marL="0" indent="0">
              <a:buNone/>
            </a:pPr>
            <a:r>
              <a:rPr lang="en-US" dirty="0" smtClean="0"/>
              <a:t>B</a:t>
            </a:r>
            <a:r>
              <a:rPr lang="en-US" dirty="0"/>
              <a:t>. Style	</a:t>
            </a:r>
            <a:r>
              <a:rPr lang="en-US" dirty="0" smtClean="0"/>
              <a:t>Filament</a:t>
            </a:r>
            <a:r>
              <a:rPr lang="en-US" dirty="0"/>
              <a:t>	 </a:t>
            </a:r>
            <a:r>
              <a:rPr lang="en-US" dirty="0" smtClean="0"/>
              <a:t>	Petal</a:t>
            </a:r>
            <a:r>
              <a:rPr lang="en-US" dirty="0"/>
              <a:t>		Ovule</a:t>
            </a:r>
          </a:p>
          <a:p>
            <a:pPr marL="0" indent="0">
              <a:buNone/>
            </a:pPr>
            <a:r>
              <a:rPr lang="en-US" dirty="0" smtClean="0"/>
              <a:t>C</a:t>
            </a:r>
            <a:r>
              <a:rPr lang="en-US" dirty="0"/>
              <a:t>. Stigma   </a:t>
            </a:r>
            <a:r>
              <a:rPr lang="en-US" dirty="0" smtClean="0"/>
              <a:t>	Anther</a:t>
            </a:r>
            <a:r>
              <a:rPr lang="en-US" dirty="0"/>
              <a:t>	 </a:t>
            </a:r>
            <a:r>
              <a:rPr lang="en-US" dirty="0" smtClean="0"/>
              <a:t>		Petal</a:t>
            </a:r>
            <a:r>
              <a:rPr lang="en-US" dirty="0"/>
              <a:t>		Ovary</a:t>
            </a:r>
          </a:p>
          <a:p>
            <a:pPr marL="0" indent="0">
              <a:buNone/>
            </a:pPr>
            <a:r>
              <a:rPr lang="en-US" dirty="0" smtClean="0"/>
              <a:t>D</a:t>
            </a:r>
            <a:r>
              <a:rPr lang="en-US" dirty="0"/>
              <a:t>. Filament  </a:t>
            </a:r>
            <a:r>
              <a:rPr lang="en-US" dirty="0" smtClean="0"/>
              <a:t>	Style</a:t>
            </a:r>
            <a:r>
              <a:rPr lang="en-US" dirty="0"/>
              <a:t>	  </a:t>
            </a:r>
            <a:r>
              <a:rPr lang="en-US" dirty="0" smtClean="0"/>
              <a:t>		Sepal</a:t>
            </a:r>
            <a:r>
              <a:rPr lang="en-US" dirty="0"/>
              <a:t>		Ovule</a:t>
            </a:r>
          </a:p>
          <a:p>
            <a:endParaRPr lang="en-US" dirty="0"/>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137</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1119538"/>
            <a:ext cx="4038600" cy="2690463"/>
          </a:xfrm>
          <a:prstGeom prst="rect">
            <a:avLst/>
          </a:prstGeom>
        </p:spPr>
      </p:pic>
    </p:spTree>
    <p:extLst>
      <p:ext uri="{BB962C8B-B14F-4D97-AF65-F5344CB8AC3E}">
        <p14:creationId xmlns:p14="http://schemas.microsoft.com/office/powerpoint/2010/main" val="37243076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dirty="0" err="1" smtClean="0"/>
              <a:t>Kcpe</a:t>
            </a:r>
            <a:r>
              <a:rPr lang="en-US" dirty="0" smtClean="0"/>
              <a:t>…. Interdependence.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2007:19</a:t>
            </a:r>
          </a:p>
          <a:p>
            <a:pPr marL="0" indent="0">
              <a:buNone/>
            </a:pPr>
            <a:r>
              <a:rPr lang="en-US" dirty="0" smtClean="0"/>
              <a:t>Which </a:t>
            </a:r>
            <a:r>
              <a:rPr lang="en-US" dirty="0"/>
              <a:t>one of the following is a possible food chain </a:t>
            </a:r>
          </a:p>
          <a:p>
            <a:pPr marL="0" indent="0">
              <a:buNone/>
            </a:pPr>
            <a:r>
              <a:rPr lang="en-US" dirty="0"/>
              <a:t>that could be found in a grassland inhabited </a:t>
            </a:r>
            <a:r>
              <a:rPr lang="en-US" dirty="0" smtClean="0"/>
              <a:t>by hawks</a:t>
            </a:r>
            <a:r>
              <a:rPr lang="en-US" dirty="0"/>
              <a:t>, frogs, snakes, mice and grasshoppers? </a:t>
            </a:r>
          </a:p>
          <a:p>
            <a:pPr marL="0" indent="0">
              <a:buNone/>
            </a:pPr>
            <a:r>
              <a:rPr lang="en-US" dirty="0"/>
              <a:t>A. Grass —» grasshoppers —» frogs —» snakes. </a:t>
            </a:r>
          </a:p>
          <a:p>
            <a:pPr marL="0" indent="0">
              <a:buNone/>
            </a:pPr>
            <a:r>
              <a:rPr lang="en-US" dirty="0"/>
              <a:t>B. Grass —» grasshoppers —» frogs —» mice. </a:t>
            </a:r>
          </a:p>
          <a:p>
            <a:pPr marL="0" indent="0">
              <a:buNone/>
            </a:pPr>
            <a:r>
              <a:rPr lang="en-US" dirty="0"/>
              <a:t>C. Grass —» snakes —» mice —» hawks. </a:t>
            </a:r>
          </a:p>
          <a:p>
            <a:pPr marL="0" indent="0">
              <a:buNone/>
            </a:pPr>
            <a:r>
              <a:rPr lang="en-US" dirty="0"/>
              <a:t>D. Grass —» grasshoppers —» hawks —» snakes.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138</a:t>
            </a:fld>
            <a:endParaRPr lang="en-US"/>
          </a:p>
        </p:txBody>
      </p:sp>
    </p:spTree>
    <p:extLst>
      <p:ext uri="{BB962C8B-B14F-4D97-AF65-F5344CB8AC3E}">
        <p14:creationId xmlns:p14="http://schemas.microsoft.com/office/powerpoint/2010/main" val="409678381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smtClean="0"/>
              <a:t>2009:19</a:t>
            </a:r>
          </a:p>
          <a:p>
            <a:pPr marL="0" indent="0">
              <a:buNone/>
            </a:pPr>
            <a:r>
              <a:rPr lang="en-US" dirty="0" smtClean="0"/>
              <a:t>Which </a:t>
            </a:r>
            <a:r>
              <a:rPr lang="en-US" dirty="0"/>
              <a:t>one of the following is a </a:t>
            </a:r>
            <a:r>
              <a:rPr lang="en-US" b="1" dirty="0"/>
              <a:t>CORRECT </a:t>
            </a:r>
            <a:r>
              <a:rPr lang="en-US" dirty="0" smtClean="0"/>
              <a:t>food </a:t>
            </a:r>
            <a:r>
              <a:rPr lang="en-US" dirty="0"/>
              <a:t>chain? </a:t>
            </a:r>
          </a:p>
          <a:p>
            <a:pPr marL="0" indent="0">
              <a:buNone/>
            </a:pPr>
            <a:r>
              <a:rPr lang="en-US" dirty="0"/>
              <a:t>A. Grass —&gt; Rabbit —&gt; Eagle —&gt; leopard </a:t>
            </a:r>
          </a:p>
          <a:p>
            <a:pPr marL="0" indent="0">
              <a:buNone/>
            </a:pPr>
            <a:r>
              <a:rPr lang="en-US" dirty="0"/>
              <a:t>B. Maize —&gt; Grasshopper —&gt; Lizard —&gt; Snake </a:t>
            </a:r>
          </a:p>
          <a:p>
            <a:pPr marL="0" indent="0">
              <a:buNone/>
            </a:pPr>
            <a:r>
              <a:rPr lang="en-US" dirty="0"/>
              <a:t>C. Grass —&gt; Grasshopper —&gt; Eagle —&gt; Rabbit </a:t>
            </a:r>
          </a:p>
          <a:p>
            <a:pPr marL="0" indent="0">
              <a:buNone/>
            </a:pPr>
            <a:r>
              <a:rPr lang="en-US" dirty="0"/>
              <a:t>D. Kales —&gt; Aphids —&gt; Weaverbird —&gt; Rabbit </a:t>
            </a:r>
          </a:p>
          <a:p>
            <a:endParaRPr lang="en-US" dirty="0"/>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139</a:t>
            </a:fld>
            <a:endParaRPr lang="en-US"/>
          </a:p>
        </p:txBody>
      </p:sp>
    </p:spTree>
    <p:extLst>
      <p:ext uri="{BB962C8B-B14F-4D97-AF65-F5344CB8AC3E}">
        <p14:creationId xmlns:p14="http://schemas.microsoft.com/office/powerpoint/2010/main" val="262202435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Wandering </a:t>
            </a:r>
            <a:r>
              <a:rPr lang="en-US" dirty="0" err="1"/>
              <a:t>jew</a:t>
            </a:r>
            <a:endParaRPr lang="en-US" dirty="0"/>
          </a:p>
        </p:txBody>
      </p:sp>
      <p:sp>
        <p:nvSpPr>
          <p:cNvPr id="3" name="Content Placeholder 2"/>
          <p:cNvSpPr>
            <a:spLocks noGrp="1"/>
          </p:cNvSpPr>
          <p:nvPr>
            <p:ph idx="1"/>
          </p:nvPr>
        </p:nvSpPr>
        <p:spPr/>
        <p:txBody>
          <a:bodyPr/>
          <a:lstStyle/>
          <a:p>
            <a:r>
              <a:rPr lang="en-US" dirty="0"/>
              <a:t>Has a fleshy stem</a:t>
            </a:r>
          </a:p>
          <a:p>
            <a:r>
              <a:rPr lang="en-US" dirty="0"/>
              <a:t>Has blue flowers with green leaves</a:t>
            </a:r>
          </a:p>
          <a:p>
            <a:r>
              <a:rPr lang="en-US" dirty="0"/>
              <a:t>Does not dry up easily when uprooted</a:t>
            </a:r>
          </a:p>
          <a:p>
            <a:r>
              <a:rPr lang="en-US" dirty="0"/>
              <a:t>The stem wanders on the ground</a:t>
            </a:r>
          </a:p>
          <a:p>
            <a:r>
              <a:rPr lang="en-US" dirty="0"/>
              <a:t>The stem is succulent</a:t>
            </a:r>
          </a:p>
          <a:p>
            <a:r>
              <a:rPr lang="en-US" dirty="0"/>
              <a:t>Very difficult to control</a:t>
            </a:r>
          </a:p>
          <a:p>
            <a:r>
              <a:rPr lang="en-US" dirty="0"/>
              <a:t>Can be used as cover crop</a:t>
            </a:r>
          </a:p>
          <a:p>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3105" y="3941338"/>
            <a:ext cx="3388895" cy="291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1465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t>2010:32</a:t>
            </a:r>
            <a:r>
              <a:rPr lang="en-US" b="1" dirty="0"/>
              <a:t>. </a:t>
            </a:r>
            <a:r>
              <a:rPr lang="en-US" dirty="0"/>
              <a:t>Which one of the following methods of preserving food is both modern and traditional </a:t>
            </a:r>
          </a:p>
          <a:p>
            <a:pPr marL="0" indent="0">
              <a:buNone/>
            </a:pPr>
            <a:r>
              <a:rPr lang="en-US" dirty="0"/>
              <a:t>A. Salting. </a:t>
            </a:r>
            <a:r>
              <a:rPr lang="en-US" dirty="0" smtClean="0"/>
              <a:t>		B</a:t>
            </a:r>
            <a:r>
              <a:rPr lang="en-US" dirty="0"/>
              <a:t>. Using honey. </a:t>
            </a:r>
          </a:p>
          <a:p>
            <a:pPr marL="0" indent="0">
              <a:buNone/>
            </a:pPr>
            <a:r>
              <a:rPr lang="en-US" dirty="0"/>
              <a:t>C. Smoking. </a:t>
            </a:r>
            <a:r>
              <a:rPr lang="en-US" dirty="0" smtClean="0"/>
              <a:t>	D</a:t>
            </a:r>
            <a:r>
              <a:rPr lang="en-US" dirty="0"/>
              <a:t>. Drying.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140</a:t>
            </a:fld>
            <a:endParaRPr lang="en-US"/>
          </a:p>
        </p:txBody>
      </p:sp>
    </p:spTree>
    <p:extLst>
      <p:ext uri="{BB962C8B-B14F-4D97-AF65-F5344CB8AC3E}">
        <p14:creationId xmlns:p14="http://schemas.microsoft.com/office/powerpoint/2010/main" val="208984526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1"/>
            <a:ext cx="8229600" cy="3124200"/>
          </a:xfrm>
        </p:spPr>
        <p:txBody>
          <a:bodyPr>
            <a:normAutofit/>
          </a:bodyPr>
          <a:lstStyle/>
          <a:p>
            <a:pPr marL="0" indent="0">
              <a:buNone/>
            </a:pPr>
            <a:r>
              <a:rPr lang="en-US" sz="2800" b="1" dirty="0"/>
              <a:t>2007:18</a:t>
            </a:r>
          </a:p>
          <a:p>
            <a:pPr marL="0" indent="0">
              <a:buNone/>
            </a:pPr>
            <a:r>
              <a:rPr lang="en-US" sz="2800" dirty="0"/>
              <a:t>Which one of the following consists of a pair of storage pests? </a:t>
            </a:r>
          </a:p>
          <a:p>
            <a:r>
              <a:rPr lang="en-US" sz="2800" dirty="0"/>
              <a:t>A. Rats and aphids. B. White ants and rats. </a:t>
            </a:r>
          </a:p>
          <a:p>
            <a:r>
              <a:rPr lang="en-US" sz="2800" dirty="0"/>
              <a:t>C. Aphids and cutworms. </a:t>
            </a:r>
          </a:p>
          <a:p>
            <a:r>
              <a:rPr lang="en-US" sz="2800" dirty="0"/>
              <a:t>D. White ants and cutworms.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141</a:t>
            </a:fld>
            <a:endParaRPr lang="en-US"/>
          </a:p>
        </p:txBody>
      </p:sp>
      <p:sp>
        <p:nvSpPr>
          <p:cNvPr id="8" name="Content Placeholder 2"/>
          <p:cNvSpPr txBox="1">
            <a:spLocks/>
          </p:cNvSpPr>
          <p:nvPr/>
        </p:nvSpPr>
        <p:spPr>
          <a:xfrm>
            <a:off x="1981200" y="3200401"/>
            <a:ext cx="82296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2009:9</a:t>
            </a:r>
          </a:p>
          <a:p>
            <a:pPr marL="0" indent="0">
              <a:buNone/>
            </a:pPr>
            <a:r>
              <a:rPr lang="en-US" dirty="0"/>
              <a:t>Which one of the following is a storage pest? </a:t>
            </a:r>
          </a:p>
          <a:p>
            <a:pPr marL="0" indent="0">
              <a:buNone/>
            </a:pPr>
            <a:r>
              <a:rPr lang="en-US" dirty="0"/>
              <a:t>A. Weaverbird. 	B. White ant. </a:t>
            </a:r>
          </a:p>
          <a:p>
            <a:pPr marL="0" indent="0">
              <a:buNone/>
            </a:pPr>
            <a:r>
              <a:rPr lang="en-US" dirty="0"/>
              <a:t>C. Cutworm. 		D. Aphid. </a:t>
            </a:r>
          </a:p>
          <a:p>
            <a:endParaRPr lang="en-US" dirty="0"/>
          </a:p>
        </p:txBody>
      </p:sp>
    </p:spTree>
    <p:extLst>
      <p:ext uri="{BB962C8B-B14F-4D97-AF65-F5344CB8AC3E}">
        <p14:creationId xmlns:p14="http://schemas.microsoft.com/office/powerpoint/2010/main" val="326618079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34636"/>
            <a:ext cx="8686800" cy="2098964"/>
          </a:xfrm>
        </p:spPr>
        <p:txBody>
          <a:bodyPr>
            <a:normAutofit/>
          </a:bodyPr>
          <a:lstStyle/>
          <a:p>
            <a:pPr marL="0" indent="0">
              <a:buNone/>
            </a:pPr>
            <a:r>
              <a:rPr lang="en-US" sz="2800" dirty="0"/>
              <a:t>2010:</a:t>
            </a:r>
            <a:r>
              <a:rPr lang="en-US" sz="2800" b="1" dirty="0"/>
              <a:t>1</a:t>
            </a:r>
          </a:p>
          <a:p>
            <a:pPr marL="0" indent="0">
              <a:buNone/>
            </a:pPr>
            <a:r>
              <a:rPr lang="en-US" sz="2800" dirty="0"/>
              <a:t>Which one of the following pests attack seedlings? </a:t>
            </a:r>
          </a:p>
          <a:p>
            <a:pPr marL="0" indent="0">
              <a:buNone/>
            </a:pPr>
            <a:r>
              <a:rPr lang="en-US" sz="2800" dirty="0"/>
              <a:t>A. Stalk borers. 		B. Aphids. </a:t>
            </a:r>
          </a:p>
          <a:p>
            <a:pPr marL="0" indent="0">
              <a:buNone/>
            </a:pPr>
            <a:r>
              <a:rPr lang="en-US" sz="2800" dirty="0"/>
              <a:t>C. Cut worms. 		D. Weaver birds.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142</a:t>
            </a:fld>
            <a:endParaRPr lang="en-US"/>
          </a:p>
        </p:txBody>
      </p:sp>
      <p:sp>
        <p:nvSpPr>
          <p:cNvPr id="7" name="Content Placeholder 2"/>
          <p:cNvSpPr txBox="1">
            <a:spLocks/>
          </p:cNvSpPr>
          <p:nvPr/>
        </p:nvSpPr>
        <p:spPr>
          <a:xfrm>
            <a:off x="1981200" y="2255838"/>
            <a:ext cx="868680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2011:</a:t>
            </a:r>
            <a:r>
              <a:rPr lang="en-US" b="1" dirty="0"/>
              <a:t>19</a:t>
            </a:r>
          </a:p>
          <a:p>
            <a:pPr marL="0" indent="0">
              <a:buNone/>
            </a:pPr>
            <a:r>
              <a:rPr lang="en-US" dirty="0"/>
              <a:t>Which one of the following pests is </a:t>
            </a:r>
            <a:r>
              <a:rPr lang="en-US" b="1" dirty="0"/>
              <a:t>CORRECTLY </a:t>
            </a:r>
            <a:endParaRPr lang="en-US" dirty="0"/>
          </a:p>
          <a:p>
            <a:pPr marL="0" indent="0">
              <a:buNone/>
            </a:pPr>
            <a:r>
              <a:rPr lang="en-US" dirty="0"/>
              <a:t>matched with the part of the crop it attacks? </a:t>
            </a:r>
          </a:p>
          <a:p>
            <a:pPr marL="0" indent="0">
              <a:buNone/>
            </a:pPr>
            <a:r>
              <a:rPr lang="en-US" b="1" dirty="0"/>
              <a:t>Pest 			Part of crop attacked </a:t>
            </a:r>
            <a:endParaRPr lang="en-US" dirty="0"/>
          </a:p>
          <a:p>
            <a:pPr marL="0" indent="0">
              <a:buNone/>
            </a:pPr>
            <a:r>
              <a:rPr lang="en-US" dirty="0"/>
              <a:t>A. Aphids 		Grains. </a:t>
            </a:r>
          </a:p>
          <a:p>
            <a:pPr marL="0" indent="0">
              <a:buNone/>
            </a:pPr>
            <a:r>
              <a:rPr lang="en-US" dirty="0"/>
              <a:t>B. </a:t>
            </a:r>
            <a:r>
              <a:rPr lang="en-US" dirty="0" err="1"/>
              <a:t>Stalkborer</a:t>
            </a:r>
            <a:r>
              <a:rPr lang="en-US" dirty="0"/>
              <a:t> 	Leaves. </a:t>
            </a:r>
          </a:p>
          <a:p>
            <a:pPr marL="0" indent="0">
              <a:buNone/>
            </a:pPr>
            <a:r>
              <a:rPr lang="en-US" dirty="0"/>
              <a:t>C. Cutworm 	Stems. </a:t>
            </a:r>
          </a:p>
          <a:p>
            <a:pPr marL="0" indent="0">
              <a:buNone/>
            </a:pPr>
            <a:r>
              <a:rPr lang="en-US" dirty="0"/>
              <a:t>D. Weevils 		Leaves. </a:t>
            </a:r>
          </a:p>
        </p:txBody>
      </p:sp>
    </p:spTree>
    <p:extLst>
      <p:ext uri="{BB962C8B-B14F-4D97-AF65-F5344CB8AC3E}">
        <p14:creationId xmlns:p14="http://schemas.microsoft.com/office/powerpoint/2010/main" val="86787002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1"/>
            <a:ext cx="8229600" cy="3581400"/>
          </a:xfrm>
        </p:spPr>
        <p:txBody>
          <a:bodyPr>
            <a:normAutofit/>
          </a:bodyPr>
          <a:lstStyle/>
          <a:p>
            <a:pPr marL="0" indent="0">
              <a:buNone/>
            </a:pPr>
            <a:r>
              <a:rPr lang="en-US" sz="2800" dirty="0"/>
              <a:t>2014:</a:t>
            </a:r>
            <a:r>
              <a:rPr lang="en-US" sz="2800" b="1" dirty="0"/>
              <a:t>8</a:t>
            </a:r>
          </a:p>
          <a:p>
            <a:pPr marL="0" indent="0">
              <a:buNone/>
            </a:pPr>
            <a:r>
              <a:rPr lang="en-US" sz="2800" dirty="0"/>
              <a:t>Which one of the following groups consists </a:t>
            </a:r>
            <a:r>
              <a:rPr lang="en-US" sz="2800" b="1" dirty="0"/>
              <a:t>only </a:t>
            </a:r>
            <a:r>
              <a:rPr lang="en-US" sz="2800" dirty="0"/>
              <a:t>of field pests? </a:t>
            </a:r>
          </a:p>
          <a:p>
            <a:pPr marL="0" indent="0">
              <a:buNone/>
            </a:pPr>
            <a:r>
              <a:rPr lang="en-US" sz="2800" dirty="0"/>
              <a:t>A. Weevils, aphids and weaver birds. </a:t>
            </a:r>
          </a:p>
          <a:p>
            <a:pPr marL="0" indent="0">
              <a:buNone/>
            </a:pPr>
            <a:r>
              <a:rPr lang="en-US" sz="2800" dirty="0"/>
              <a:t>B. Aphids, weaver birds and white ants. </a:t>
            </a:r>
          </a:p>
          <a:p>
            <a:pPr marL="0" indent="0">
              <a:buNone/>
            </a:pPr>
            <a:r>
              <a:rPr lang="en-US" sz="2800" dirty="0"/>
              <a:t>C. Weevils, white ants and </a:t>
            </a:r>
            <a:r>
              <a:rPr lang="en-US" sz="2800" dirty="0" err="1"/>
              <a:t>stalkborer</a:t>
            </a:r>
            <a:r>
              <a:rPr lang="en-US" sz="2800" dirty="0"/>
              <a:t>. </a:t>
            </a:r>
          </a:p>
          <a:p>
            <a:pPr marL="0" indent="0">
              <a:buNone/>
            </a:pPr>
            <a:r>
              <a:rPr lang="en-US" sz="2800" dirty="0"/>
              <a:t>D. Aphids, weaver birds and </a:t>
            </a:r>
            <a:r>
              <a:rPr lang="en-US" sz="2800" dirty="0" err="1"/>
              <a:t>stalkborer</a:t>
            </a:r>
            <a:r>
              <a:rPr lang="en-US" sz="2800" dirty="0"/>
              <a:t>. </a:t>
            </a:r>
          </a:p>
          <a:p>
            <a:endParaRPr lang="en-US" sz="2800" dirty="0"/>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143</a:t>
            </a:fld>
            <a:endParaRPr lang="en-US"/>
          </a:p>
        </p:txBody>
      </p:sp>
      <p:sp>
        <p:nvSpPr>
          <p:cNvPr id="7" name="Content Placeholder 2"/>
          <p:cNvSpPr txBox="1">
            <a:spLocks/>
          </p:cNvSpPr>
          <p:nvPr/>
        </p:nvSpPr>
        <p:spPr>
          <a:xfrm>
            <a:off x="1981200" y="3886200"/>
            <a:ext cx="8229600" cy="3048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a:t>2010:</a:t>
            </a:r>
            <a:r>
              <a:rPr lang="en-US" sz="2800" b="1"/>
              <a:t>8</a:t>
            </a:r>
          </a:p>
          <a:p>
            <a:pPr marL="0" indent="0">
              <a:buNone/>
            </a:pPr>
            <a:r>
              <a:rPr lang="en-US" sz="2800"/>
              <a:t>Which one of the following is an adaptation of plants in wet areas? </a:t>
            </a:r>
          </a:p>
          <a:p>
            <a:r>
              <a:rPr lang="en-US" sz="2800"/>
              <a:t>A. Fleshy leaves. 	B. Fewer leaves. </a:t>
            </a:r>
          </a:p>
          <a:p>
            <a:r>
              <a:rPr lang="en-US" sz="2800"/>
              <a:t>C. Thick barks. 	D. Broad leaves. </a:t>
            </a:r>
            <a:endParaRPr lang="en-US" sz="2800" dirty="0"/>
          </a:p>
        </p:txBody>
      </p:sp>
    </p:spTree>
    <p:extLst>
      <p:ext uri="{BB962C8B-B14F-4D97-AF65-F5344CB8AC3E}">
        <p14:creationId xmlns:p14="http://schemas.microsoft.com/office/powerpoint/2010/main" val="5783661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52400"/>
            <a:ext cx="8229600" cy="2743200"/>
          </a:xfrm>
        </p:spPr>
        <p:txBody>
          <a:bodyPr>
            <a:normAutofit/>
          </a:bodyPr>
          <a:lstStyle/>
          <a:p>
            <a:pPr marL="0" indent="0">
              <a:buNone/>
            </a:pPr>
            <a:r>
              <a:rPr lang="en-US" sz="2400" dirty="0"/>
              <a:t>2011:</a:t>
            </a:r>
            <a:r>
              <a:rPr lang="en-US" sz="2400" b="1" dirty="0"/>
              <a:t>4</a:t>
            </a:r>
          </a:p>
          <a:p>
            <a:pPr marL="0" indent="0">
              <a:buNone/>
            </a:pPr>
            <a:r>
              <a:rPr lang="en-US" sz="2400" dirty="0"/>
              <a:t>The reason why some plants have thick waxy cuticle is to </a:t>
            </a:r>
          </a:p>
          <a:p>
            <a:pPr marL="0" indent="0">
              <a:buNone/>
            </a:pPr>
            <a:r>
              <a:rPr lang="en-US" sz="2400" dirty="0"/>
              <a:t>A. store manufactured food </a:t>
            </a:r>
          </a:p>
          <a:p>
            <a:pPr marL="0" indent="0">
              <a:buNone/>
            </a:pPr>
            <a:r>
              <a:rPr lang="en-US" sz="2400" dirty="0"/>
              <a:t>B. reduce water loss </a:t>
            </a:r>
          </a:p>
          <a:p>
            <a:pPr marL="0" indent="0">
              <a:buNone/>
            </a:pPr>
            <a:r>
              <a:rPr lang="en-US" sz="2400" dirty="0"/>
              <a:t>C. allow breathing to take place </a:t>
            </a:r>
          </a:p>
          <a:p>
            <a:pPr marL="0" indent="0">
              <a:buNone/>
            </a:pPr>
            <a:r>
              <a:rPr lang="en-US" sz="2400" dirty="0"/>
              <a:t>D. trap more sunlight. </a:t>
            </a:r>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144</a:t>
            </a:fld>
            <a:endParaRPr lang="en-US"/>
          </a:p>
        </p:txBody>
      </p:sp>
      <p:sp>
        <p:nvSpPr>
          <p:cNvPr id="7" name="Content Placeholder 2"/>
          <p:cNvSpPr txBox="1">
            <a:spLocks/>
          </p:cNvSpPr>
          <p:nvPr/>
        </p:nvSpPr>
        <p:spPr>
          <a:xfrm>
            <a:off x="1905000" y="3066328"/>
            <a:ext cx="8229600" cy="2953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a:t>2012:8</a:t>
            </a:r>
          </a:p>
          <a:p>
            <a:pPr marL="0" indent="0">
              <a:buNone/>
            </a:pPr>
            <a:r>
              <a:rPr lang="en-US" sz="2800"/>
              <a:t>A plant which has deep and widely spread root system is </a:t>
            </a:r>
            <a:r>
              <a:rPr lang="en-US" sz="2800" b="1"/>
              <a:t>LIKELY </a:t>
            </a:r>
            <a:r>
              <a:rPr lang="en-US" sz="2800"/>
              <a:t>to have </a:t>
            </a:r>
          </a:p>
          <a:p>
            <a:pPr marL="0" indent="0">
              <a:buNone/>
            </a:pPr>
            <a:r>
              <a:rPr lang="en-US" sz="2800"/>
              <a:t>A. broad leaves 		B. many leaves </a:t>
            </a:r>
          </a:p>
          <a:p>
            <a:pPr marL="0" indent="0">
              <a:buNone/>
            </a:pPr>
            <a:r>
              <a:rPr lang="en-US" sz="2800"/>
              <a:t>C. succulent stems 	D. weak stems. </a:t>
            </a:r>
            <a:endParaRPr lang="en-US" sz="2800" dirty="0"/>
          </a:p>
        </p:txBody>
      </p:sp>
    </p:spTree>
    <p:extLst>
      <p:ext uri="{BB962C8B-B14F-4D97-AF65-F5344CB8AC3E}">
        <p14:creationId xmlns:p14="http://schemas.microsoft.com/office/powerpoint/2010/main" val="384629979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smtClean="0"/>
              <a:t>2014:7</a:t>
            </a:r>
          </a:p>
          <a:p>
            <a:pPr marL="0" indent="0">
              <a:buNone/>
            </a:pPr>
            <a:r>
              <a:rPr lang="en-US" dirty="0" smtClean="0"/>
              <a:t>The </a:t>
            </a:r>
            <a:r>
              <a:rPr lang="en-US" dirty="0"/>
              <a:t>following are some adaptations of plants that </a:t>
            </a:r>
            <a:r>
              <a:rPr lang="en-US" dirty="0" smtClean="0"/>
              <a:t>grow </a:t>
            </a:r>
            <a:r>
              <a:rPr lang="en-US" dirty="0"/>
              <a:t>in wet environment </a:t>
            </a:r>
            <a:r>
              <a:rPr lang="en-US" b="1" dirty="0"/>
              <a:t>except </a:t>
            </a:r>
            <a:r>
              <a:rPr lang="en-US" dirty="0"/>
              <a:t>having </a:t>
            </a:r>
          </a:p>
          <a:p>
            <a:pPr marL="0" indent="0">
              <a:buNone/>
            </a:pPr>
            <a:r>
              <a:rPr lang="en-US" dirty="0"/>
              <a:t>A. large flat leaves </a:t>
            </a:r>
          </a:p>
          <a:p>
            <a:pPr marL="0" indent="0">
              <a:buNone/>
            </a:pPr>
            <a:r>
              <a:rPr lang="en-US" dirty="0"/>
              <a:t>B. leaves with waxy upper surface </a:t>
            </a:r>
          </a:p>
          <a:p>
            <a:pPr marL="0" indent="0">
              <a:buNone/>
            </a:pPr>
            <a:r>
              <a:rPr lang="en-US" dirty="0"/>
              <a:t>C. thick leaf cuticle </a:t>
            </a:r>
          </a:p>
          <a:p>
            <a:pPr marL="0" indent="0">
              <a:buNone/>
            </a:pPr>
            <a:r>
              <a:rPr lang="en-US" dirty="0"/>
              <a:t>D. an increased number of stomata. </a:t>
            </a:r>
          </a:p>
          <a:p>
            <a:endParaRPr lang="en-US" dirty="0"/>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145</a:t>
            </a:fld>
            <a:endParaRPr lang="en-US"/>
          </a:p>
        </p:txBody>
      </p:sp>
    </p:spTree>
    <p:extLst>
      <p:ext uri="{BB962C8B-B14F-4D97-AF65-F5344CB8AC3E}">
        <p14:creationId xmlns:p14="http://schemas.microsoft.com/office/powerpoint/2010/main" val="16844710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33400"/>
            <a:ext cx="8229600" cy="6172200"/>
          </a:xfrm>
        </p:spPr>
        <p:txBody>
          <a:bodyPr>
            <a:normAutofit/>
          </a:bodyPr>
          <a:lstStyle/>
          <a:p>
            <a:pPr marL="0" indent="0">
              <a:buNone/>
            </a:pPr>
            <a:r>
              <a:rPr lang="en-US" dirty="0" smtClean="0"/>
              <a:t>2015:12</a:t>
            </a:r>
          </a:p>
          <a:p>
            <a:pPr marL="0" indent="0">
              <a:buNone/>
            </a:pPr>
            <a:r>
              <a:rPr lang="en-US" dirty="0" smtClean="0"/>
              <a:t>The </a:t>
            </a:r>
            <a:r>
              <a:rPr lang="en-US" dirty="0"/>
              <a:t>picture below shows a tomato plant with a sign of crop </a:t>
            </a:r>
            <a:r>
              <a:rPr lang="en-US" dirty="0" smtClean="0"/>
              <a:t>disease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The sign shown is</a:t>
            </a:r>
          </a:p>
          <a:p>
            <a:pPr marL="0" indent="0">
              <a:buNone/>
            </a:pPr>
            <a:r>
              <a:rPr lang="en-US" dirty="0" smtClean="0"/>
              <a:t>A</a:t>
            </a:r>
            <a:r>
              <a:rPr lang="en-US" dirty="0"/>
              <a:t>. leaf curling			B. spots</a:t>
            </a:r>
          </a:p>
          <a:p>
            <a:pPr marL="0" indent="0">
              <a:buNone/>
            </a:pPr>
            <a:r>
              <a:rPr lang="en-US" dirty="0" smtClean="0"/>
              <a:t>C</a:t>
            </a:r>
            <a:r>
              <a:rPr lang="en-US" dirty="0"/>
              <a:t>. streaks			</a:t>
            </a:r>
            <a:r>
              <a:rPr lang="en-US" dirty="0" smtClean="0"/>
              <a:t>	D</a:t>
            </a:r>
            <a:r>
              <a:rPr lang="en-US" dirty="0"/>
              <a:t>. wilting</a:t>
            </a:r>
          </a:p>
          <a:p>
            <a:endParaRPr lang="en-US" dirty="0"/>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146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1" y="2057401"/>
            <a:ext cx="5029199" cy="2443163"/>
          </a:xfrm>
          <a:prstGeom prst="rect">
            <a:avLst/>
          </a:prstGeom>
        </p:spPr>
      </p:pic>
    </p:spTree>
    <p:extLst>
      <p:ext uri="{BB962C8B-B14F-4D97-AF65-F5344CB8AC3E}">
        <p14:creationId xmlns:p14="http://schemas.microsoft.com/office/powerpoint/2010/main" val="74156290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457201"/>
            <a:ext cx="8229600" cy="4525963"/>
          </a:xfrm>
        </p:spPr>
        <p:txBody>
          <a:bodyPr>
            <a:normAutofit lnSpcReduction="10000"/>
          </a:bodyPr>
          <a:lstStyle/>
          <a:p>
            <a:pPr marL="0" indent="0">
              <a:buNone/>
            </a:pPr>
            <a:r>
              <a:rPr lang="en-US" dirty="0" smtClean="0"/>
              <a:t>2015:34</a:t>
            </a:r>
          </a:p>
          <a:p>
            <a:pPr marL="0" indent="0">
              <a:buNone/>
            </a:pPr>
            <a:r>
              <a:rPr lang="en-US" dirty="0" smtClean="0"/>
              <a:t>The </a:t>
            </a:r>
            <a:r>
              <a:rPr lang="en-US" dirty="0"/>
              <a:t>following are some characteristics of plants;</a:t>
            </a:r>
          </a:p>
          <a:p>
            <a:pPr marL="0" indent="0">
              <a:buNone/>
            </a:pPr>
            <a:r>
              <a:rPr lang="en-US" dirty="0"/>
              <a:t>	i) thin cuticle</a:t>
            </a:r>
          </a:p>
          <a:p>
            <a:pPr marL="0" indent="0">
              <a:buNone/>
            </a:pPr>
            <a:r>
              <a:rPr lang="en-US" dirty="0"/>
              <a:t>	ii) silvery hairs</a:t>
            </a:r>
          </a:p>
          <a:p>
            <a:pPr marL="0" indent="0">
              <a:buNone/>
            </a:pPr>
            <a:r>
              <a:rPr lang="en-US" dirty="0"/>
              <a:t>	iii) flexible stems</a:t>
            </a:r>
          </a:p>
          <a:p>
            <a:pPr marL="0" indent="0">
              <a:buNone/>
            </a:pPr>
            <a:r>
              <a:rPr lang="en-US" dirty="0"/>
              <a:t>	iv) more stomata on lower leaf surface</a:t>
            </a:r>
          </a:p>
          <a:p>
            <a:pPr marL="0" indent="0">
              <a:buNone/>
            </a:pPr>
            <a:r>
              <a:rPr lang="en-US" dirty="0"/>
              <a:t>	v) air sacs</a:t>
            </a:r>
          </a:p>
          <a:p>
            <a:pPr marL="0" indent="0">
              <a:buNone/>
            </a:pPr>
            <a:r>
              <a:rPr lang="en-US" dirty="0" smtClean="0"/>
              <a:t>Which </a:t>
            </a:r>
            <a:r>
              <a:rPr lang="en-US" dirty="0"/>
              <a:t>pair of characteristics is for plants adapted to wet areas?</a:t>
            </a:r>
          </a:p>
          <a:p>
            <a:pPr marL="0" indent="0">
              <a:buNone/>
            </a:pPr>
            <a:r>
              <a:rPr lang="en-US" dirty="0"/>
              <a:t>	A. (ii and (iv)		B. (i and (v)</a:t>
            </a:r>
          </a:p>
          <a:p>
            <a:pPr marL="0" indent="0">
              <a:buNone/>
            </a:pPr>
            <a:r>
              <a:rPr lang="en-US" dirty="0"/>
              <a:t>	C. (iii and (iv)		D. (i and (ii)</a:t>
            </a:r>
          </a:p>
          <a:p>
            <a:endParaRPr lang="en-US" dirty="0"/>
          </a:p>
        </p:txBody>
      </p:sp>
      <p:sp>
        <p:nvSpPr>
          <p:cNvPr id="4" name="Date Placeholder 3"/>
          <p:cNvSpPr>
            <a:spLocks noGrp="1"/>
          </p:cNvSpPr>
          <p:nvPr>
            <p:ph type="dt" sz="half" idx="4294967295"/>
          </p:nvPr>
        </p:nvSpPr>
        <p:spPr>
          <a:xfrm>
            <a:off x="609600" y="6356351"/>
            <a:ext cx="2844800" cy="365125"/>
          </a:xfrm>
        </p:spPr>
        <p:txBody>
          <a:bodyPr/>
          <a:lstStyle/>
          <a:p>
            <a:fld id="{F48C6F16-5800-47AF-B416-3D89DEAE14FA}" type="datetime2">
              <a:rPr lang="en-US" smtClean="0"/>
              <a:t>Sunday, July 28, 2019</a:t>
            </a:fld>
            <a:endParaRPr lang="en-US"/>
          </a:p>
        </p:txBody>
      </p:sp>
      <p:sp>
        <p:nvSpPr>
          <p:cNvPr id="5" name="Footer Placeholder 4"/>
          <p:cNvSpPr>
            <a:spLocks noGrp="1"/>
          </p:cNvSpPr>
          <p:nvPr>
            <p:ph type="ftr" sz="quarter" idx="4294967295"/>
          </p:nvPr>
        </p:nvSpPr>
        <p:spPr>
          <a:xfrm>
            <a:off x="4165600" y="6356351"/>
            <a:ext cx="3860800" cy="365125"/>
          </a:xfrm>
          <a:prstGeom prst="rect">
            <a:avLst/>
          </a:prstGeom>
        </p:spPr>
        <p:txBody>
          <a:bodyPr/>
          <a:lstStyle/>
          <a:p>
            <a:r>
              <a:rPr lang="en-US" smtClean="0"/>
              <a:t>Principles of Science</a:t>
            </a:r>
            <a:endParaRPr lang="en-US"/>
          </a:p>
        </p:txBody>
      </p:sp>
      <p:sp>
        <p:nvSpPr>
          <p:cNvPr id="6" name="Slide Number Placeholder 5"/>
          <p:cNvSpPr>
            <a:spLocks noGrp="1"/>
          </p:cNvSpPr>
          <p:nvPr>
            <p:ph type="sldNum" sz="quarter" idx="4294967295"/>
          </p:nvPr>
        </p:nvSpPr>
        <p:spPr>
          <a:xfrm>
            <a:off x="8737600" y="6356351"/>
            <a:ext cx="2844800" cy="365125"/>
          </a:xfrm>
          <a:prstGeom prst="rect">
            <a:avLst/>
          </a:prstGeom>
        </p:spPr>
        <p:txBody>
          <a:bodyPr/>
          <a:lstStyle/>
          <a:p>
            <a:fld id="{3E3E44C8-FE47-4907-8BED-BCE965053546}" type="slidenum">
              <a:rPr lang="en-US" smtClean="0"/>
              <a:t>147</a:t>
            </a:fld>
            <a:endParaRPr lang="en-US"/>
          </a:p>
        </p:txBody>
      </p:sp>
    </p:spTree>
    <p:extLst>
      <p:ext uri="{BB962C8B-B14F-4D97-AF65-F5344CB8AC3E}">
        <p14:creationId xmlns:p14="http://schemas.microsoft.com/office/powerpoint/2010/main" val="186894786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338530" y="6356350"/>
            <a:ext cx="4114800" cy="365125"/>
          </a:xfrm>
          <a:prstGeom prst="rect">
            <a:avLst/>
          </a:prstGeom>
        </p:spPr>
        <p:txBody>
          <a:bodyPr/>
          <a:lstStyle/>
          <a:p>
            <a:fld id="{F48C6F16-5800-47AF-B416-3D89DEAE14FA}" type="datetime2">
              <a:rPr lang="en-US" smtClean="0">
                <a:solidFill>
                  <a:prstClr val="black">
                    <a:tint val="75000"/>
                  </a:prstClr>
                </a:solidFill>
              </a:rPr>
              <a:pPr/>
              <a:t>Sunday, July 28, 2019</a:t>
            </a:fld>
            <a:endParaRPr lang="en-US">
              <a:solidFill>
                <a:prstClr val="black">
                  <a:tint val="75000"/>
                </a:prstClr>
              </a:solidFill>
            </a:endParaRPr>
          </a:p>
        </p:txBody>
      </p:sp>
      <p:sp>
        <p:nvSpPr>
          <p:cNvPr id="5" name="Footer Placeholder 4"/>
          <p:cNvSpPr>
            <a:spLocks noGrp="1"/>
          </p:cNvSpPr>
          <p:nvPr>
            <p:ph type="ftr" sz="quarter" idx="4294967295"/>
          </p:nvPr>
        </p:nvSpPr>
        <p:spPr>
          <a:xfrm>
            <a:off x="11146971" y="6356350"/>
            <a:ext cx="740227" cy="365125"/>
          </a:xfrm>
          <a:prstGeom prst="rect">
            <a:avLst/>
          </a:prstGeom>
        </p:spPr>
        <p:txBody>
          <a:bodyPr/>
          <a:lstStyle/>
          <a:p>
            <a:r>
              <a:rPr lang="en-US" smtClean="0">
                <a:solidFill>
                  <a:prstClr val="black">
                    <a:tint val="75000"/>
                  </a:prstClr>
                </a:solidFill>
              </a:rPr>
              <a:t>Principles of Science</a:t>
            </a:r>
            <a:endParaRPr lang="en-US">
              <a:solidFill>
                <a:prstClr val="black">
                  <a:tint val="75000"/>
                </a:prstClr>
              </a:solidFill>
            </a:endParaRPr>
          </a:p>
        </p:txBody>
      </p:sp>
      <p:sp>
        <p:nvSpPr>
          <p:cNvPr id="6" name="Slide Number Placeholder 5"/>
          <p:cNvSpPr>
            <a:spLocks noGrp="1"/>
          </p:cNvSpPr>
          <p:nvPr>
            <p:ph type="sldNum" sz="quarter" idx="4294967295"/>
          </p:nvPr>
        </p:nvSpPr>
        <p:spPr/>
        <p:txBody>
          <a:bodyPr/>
          <a:lstStyle/>
          <a:p>
            <a:fld id="{3E3E44C8-FE47-4907-8BED-BCE965053546}" type="slidenum">
              <a:rPr lang="en-US" smtClean="0">
                <a:solidFill>
                  <a:prstClr val="black">
                    <a:tint val="75000"/>
                  </a:prstClr>
                </a:solidFill>
              </a:rPr>
              <a:pPr/>
              <a:t>148</a:t>
            </a:fld>
            <a:endParaRPr lang="en-US">
              <a:solidFill>
                <a:prstClr val="black">
                  <a:tint val="75000"/>
                </a:prstClr>
              </a:solidFill>
            </a:endParaRPr>
          </a:p>
        </p:txBody>
      </p:sp>
      <p:sp>
        <p:nvSpPr>
          <p:cNvPr id="7" name="Rectangle 6"/>
          <p:cNvSpPr/>
          <p:nvPr/>
        </p:nvSpPr>
        <p:spPr>
          <a:xfrm>
            <a:off x="1524000" y="609600"/>
            <a:ext cx="9144000" cy="2308324"/>
          </a:xfrm>
          <a:prstGeom prst="rect">
            <a:avLst/>
          </a:prstGeom>
        </p:spPr>
        <p:txBody>
          <a:bodyPr wrap="square">
            <a:spAutoFit/>
          </a:bodyPr>
          <a:lstStyle/>
          <a:p>
            <a:r>
              <a:rPr lang="en-US" sz="2400" dirty="0"/>
              <a:t>44. The MAIN reason why black jack weed should be uprooted from a vegetable farm when they are still young is</a:t>
            </a:r>
          </a:p>
          <a:p>
            <a:r>
              <a:rPr lang="en-US" sz="2400" dirty="0"/>
              <a:t>	A. because it is easy to uproot the weed</a:t>
            </a:r>
          </a:p>
          <a:p>
            <a:r>
              <a:rPr lang="en-US" sz="2400" dirty="0"/>
              <a:t>	B. to avoid loss of soil nutrients</a:t>
            </a:r>
          </a:p>
          <a:p>
            <a:r>
              <a:rPr lang="en-US" sz="2400" dirty="0"/>
              <a:t>	C. to reduce loss of water</a:t>
            </a:r>
          </a:p>
          <a:p>
            <a:r>
              <a:rPr lang="en-US" sz="2400" dirty="0"/>
              <a:t>	D. to control the spread of the weed.</a:t>
            </a:r>
          </a:p>
        </p:txBody>
      </p:sp>
      <p:sp>
        <p:nvSpPr>
          <p:cNvPr id="8" name="TextBox 7"/>
          <p:cNvSpPr txBox="1"/>
          <p:nvPr/>
        </p:nvSpPr>
        <p:spPr>
          <a:xfrm>
            <a:off x="4343400" y="147936"/>
            <a:ext cx="2362200" cy="461665"/>
          </a:xfrm>
          <a:prstGeom prst="rect">
            <a:avLst/>
          </a:prstGeom>
          <a:noFill/>
        </p:spPr>
        <p:txBody>
          <a:bodyPr wrap="square" rtlCol="0">
            <a:spAutoFit/>
          </a:bodyPr>
          <a:lstStyle/>
          <a:p>
            <a:r>
              <a:rPr lang="en-US" sz="2400" b="1" dirty="0"/>
              <a:t>KCPE 2009: 44</a:t>
            </a:r>
          </a:p>
        </p:txBody>
      </p:sp>
      <p:sp>
        <p:nvSpPr>
          <p:cNvPr id="9" name="Rectangle 8"/>
          <p:cNvSpPr/>
          <p:nvPr/>
        </p:nvSpPr>
        <p:spPr>
          <a:xfrm>
            <a:off x="1524000" y="3646944"/>
            <a:ext cx="9144000" cy="2677656"/>
          </a:xfrm>
          <a:prstGeom prst="rect">
            <a:avLst/>
          </a:prstGeom>
        </p:spPr>
        <p:txBody>
          <a:bodyPr wrap="square">
            <a:spAutoFit/>
          </a:bodyPr>
          <a:lstStyle/>
          <a:p>
            <a:r>
              <a:rPr lang="en-US" sz="2400" dirty="0"/>
              <a:t>44. Pupils went for a nature walk and observed a plant</a:t>
            </a:r>
          </a:p>
          <a:p>
            <a:r>
              <a:rPr lang="en-US" sz="2400" dirty="0"/>
              <a:t>with yellow fruits and thorns on the stem.</a:t>
            </a:r>
          </a:p>
          <a:p>
            <a:r>
              <a:rPr lang="en-US" sz="2400" dirty="0"/>
              <a:t>The plant observed was likely to be</a:t>
            </a:r>
          </a:p>
          <a:p>
            <a:r>
              <a:rPr lang="en-US" sz="2400" dirty="0"/>
              <a:t>	A. Mexican marigold</a:t>
            </a:r>
          </a:p>
          <a:p>
            <a:r>
              <a:rPr lang="en-US" sz="2400" dirty="0"/>
              <a:t>	B. pig weed</a:t>
            </a:r>
          </a:p>
          <a:p>
            <a:r>
              <a:rPr lang="en-US" sz="2400" dirty="0"/>
              <a:t>	C. black jack</a:t>
            </a:r>
          </a:p>
          <a:p>
            <a:r>
              <a:rPr lang="en-US" sz="2400" dirty="0"/>
              <a:t>	D. Sodom apple.</a:t>
            </a:r>
          </a:p>
        </p:txBody>
      </p:sp>
      <p:sp>
        <p:nvSpPr>
          <p:cNvPr id="10" name="TextBox 9"/>
          <p:cNvSpPr txBox="1"/>
          <p:nvPr/>
        </p:nvSpPr>
        <p:spPr>
          <a:xfrm>
            <a:off x="4038600" y="3119736"/>
            <a:ext cx="2362200" cy="461665"/>
          </a:xfrm>
          <a:prstGeom prst="rect">
            <a:avLst/>
          </a:prstGeom>
          <a:noFill/>
        </p:spPr>
        <p:txBody>
          <a:bodyPr wrap="square" rtlCol="0">
            <a:spAutoFit/>
          </a:bodyPr>
          <a:lstStyle/>
          <a:p>
            <a:r>
              <a:rPr lang="en-US" sz="2400" b="1" dirty="0"/>
              <a:t>KCPE 2014: 44</a:t>
            </a:r>
          </a:p>
        </p:txBody>
      </p:sp>
    </p:spTree>
    <p:extLst>
      <p:ext uri="{BB962C8B-B14F-4D97-AF65-F5344CB8AC3E}">
        <p14:creationId xmlns:p14="http://schemas.microsoft.com/office/powerpoint/2010/main" val="46091527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9541" y="2470964"/>
            <a:ext cx="8333222" cy="1215566"/>
          </a:xfrm>
        </p:spPr>
        <p:txBody>
          <a:bodyPr>
            <a:normAutofit/>
          </a:bodyPr>
          <a:lstStyle/>
          <a:p>
            <a:pPr algn="ctr"/>
            <a:r>
              <a:rPr lang="en-US" dirty="0"/>
              <a:t>STANDARD FOUR </a:t>
            </a:r>
            <a:r>
              <a:rPr lang="en-US" dirty="0" smtClean="0"/>
              <a:t>WORK</a:t>
            </a:r>
            <a:endParaRPr lang="en-US" dirty="0"/>
          </a:p>
        </p:txBody>
      </p:sp>
    </p:spTree>
    <p:extLst>
      <p:ext uri="{BB962C8B-B14F-4D97-AF65-F5344CB8AC3E}">
        <p14:creationId xmlns:p14="http://schemas.microsoft.com/office/powerpoint/2010/main" val="42141431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Pig Weed</a:t>
            </a:r>
          </a:p>
        </p:txBody>
      </p:sp>
      <p:sp>
        <p:nvSpPr>
          <p:cNvPr id="3" name="Content Placeholder 2"/>
          <p:cNvSpPr>
            <a:spLocks noGrp="1"/>
          </p:cNvSpPr>
          <p:nvPr>
            <p:ph idx="1"/>
          </p:nvPr>
        </p:nvSpPr>
        <p:spPr/>
        <p:txBody>
          <a:bodyPr/>
          <a:lstStyle/>
          <a:p>
            <a:r>
              <a:rPr lang="en-US" dirty="0"/>
              <a:t>Has big green leaves</a:t>
            </a:r>
          </a:p>
          <a:p>
            <a:r>
              <a:rPr lang="en-US" dirty="0"/>
              <a:t>Commonly known as </a:t>
            </a:r>
            <a:r>
              <a:rPr lang="en-US" dirty="0" err="1"/>
              <a:t>terere</a:t>
            </a:r>
            <a:r>
              <a:rPr lang="en-US" dirty="0"/>
              <a:t> (</a:t>
            </a:r>
            <a:r>
              <a:rPr lang="en-US" dirty="0" err="1"/>
              <a:t>mchicha</a:t>
            </a:r>
            <a:r>
              <a:rPr lang="en-US" dirty="0"/>
              <a:t>)</a:t>
            </a:r>
          </a:p>
          <a:p>
            <a:r>
              <a:rPr lang="en-US" dirty="0"/>
              <a:t>Has green flowers around its head</a:t>
            </a:r>
          </a:p>
          <a:p>
            <a:r>
              <a:rPr lang="en-US" dirty="0"/>
              <a:t>Usually cooked (edible)</a:t>
            </a:r>
          </a:p>
          <a:p>
            <a:r>
              <a:rPr lang="en-US" dirty="0"/>
              <a:t>Flowers form seeds that have small thorns</a:t>
            </a:r>
          </a:p>
          <a:p>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4475" y="4475747"/>
            <a:ext cx="4347526" cy="238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34648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0" y="2294021"/>
            <a:ext cx="8229600" cy="2514600"/>
          </a:xfrm>
        </p:spPr>
        <p:txBody>
          <a:bodyPr>
            <a:normAutofit fontScale="90000"/>
          </a:bodyPr>
          <a:lstStyle/>
          <a:p>
            <a:pPr algn="ctr"/>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b="1" u="sng" dirty="0"/>
              <a:t/>
            </a:r>
            <a:br>
              <a:rPr lang="en-US" b="1" u="sng" dirty="0"/>
            </a:br>
            <a:r>
              <a:rPr lang="en-US" sz="7300" b="1" dirty="0">
                <a:solidFill>
                  <a:srgbClr val="002060"/>
                </a:solidFill>
              </a:rPr>
              <a:t>WEATHER AND ASTRONOMY</a:t>
            </a:r>
          </a:p>
        </p:txBody>
      </p:sp>
      <p:sp>
        <p:nvSpPr>
          <p:cNvPr id="4" name="Date Placeholder 3"/>
          <p:cNvSpPr>
            <a:spLocks noGrp="1"/>
          </p:cNvSpPr>
          <p:nvPr>
            <p:ph type="dt" sz="half" idx="4294967295"/>
          </p:nvPr>
        </p:nvSpPr>
        <p:spPr>
          <a:xfrm>
            <a:off x="609600" y="6356351"/>
            <a:ext cx="2844800" cy="365125"/>
          </a:xfrm>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405588124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a:t>
            </a:r>
            <a:r>
              <a:rPr lang="en-US" dirty="0" smtClean="0"/>
              <a:t>CLOUDS</a:t>
            </a:r>
            <a:endParaRPr lang="en-US" dirty="0"/>
          </a:p>
        </p:txBody>
      </p:sp>
      <p:sp>
        <p:nvSpPr>
          <p:cNvPr id="3" name="Text Placeholder 2"/>
          <p:cNvSpPr>
            <a:spLocks noGrp="1"/>
          </p:cNvSpPr>
          <p:nvPr>
            <p:ph type="body" idx="1"/>
          </p:nvPr>
        </p:nvSpPr>
        <p:spPr/>
        <p:txBody>
          <a:bodyPr/>
          <a:lstStyle/>
          <a:p>
            <a:r>
              <a:rPr lang="en-US" dirty="0"/>
              <a:t>Nimbus </a:t>
            </a:r>
            <a:r>
              <a:rPr lang="en-US" dirty="0" smtClean="0"/>
              <a:t>Clouds</a:t>
            </a:r>
            <a:endParaRPr lang="en-US" dirty="0"/>
          </a:p>
        </p:txBody>
      </p:sp>
      <p:sp>
        <p:nvSpPr>
          <p:cNvPr id="4" name="Text Placeholder 3"/>
          <p:cNvSpPr>
            <a:spLocks noGrp="1"/>
          </p:cNvSpPr>
          <p:nvPr>
            <p:ph type="body" sz="quarter" idx="3"/>
          </p:nvPr>
        </p:nvSpPr>
        <p:spPr/>
        <p:txBody>
          <a:bodyPr/>
          <a:lstStyle/>
          <a:p>
            <a:r>
              <a:rPr lang="en-US" dirty="0"/>
              <a:t>Cumulus </a:t>
            </a:r>
            <a:r>
              <a:rPr lang="en-US" dirty="0" smtClean="0"/>
              <a:t>Clouds</a:t>
            </a:r>
            <a:endParaRPr lang="en-US" dirty="0"/>
          </a:p>
        </p:txBody>
      </p:sp>
      <p:sp>
        <p:nvSpPr>
          <p:cNvPr id="5" name="Content Placeholder 4"/>
          <p:cNvSpPr>
            <a:spLocks noGrp="1"/>
          </p:cNvSpPr>
          <p:nvPr>
            <p:ph sz="quarter" idx="4"/>
          </p:nvPr>
        </p:nvSpPr>
        <p:spPr/>
        <p:txBody>
          <a:bodyPr/>
          <a:lstStyle/>
          <a:p>
            <a:r>
              <a:rPr lang="en-US" dirty="0" smtClean="0"/>
              <a:t>They </a:t>
            </a:r>
            <a:r>
              <a:rPr lang="en-US" dirty="0"/>
              <a:t>are dome shaped on the top and flat at the bottom (Have uneven edge)</a:t>
            </a:r>
          </a:p>
          <a:p>
            <a:r>
              <a:rPr lang="en-US" dirty="0" smtClean="0"/>
              <a:t>Indicate </a:t>
            </a:r>
            <a:r>
              <a:rPr lang="en-US" dirty="0"/>
              <a:t>signs of rain.</a:t>
            </a:r>
          </a:p>
          <a:p>
            <a:r>
              <a:rPr lang="en-US" dirty="0" smtClean="0"/>
              <a:t>Are </a:t>
            </a:r>
            <a:r>
              <a:rPr lang="en-US" dirty="0"/>
              <a:t>grey or white in </a:t>
            </a:r>
            <a:r>
              <a:rPr lang="en-US" dirty="0" err="1"/>
              <a:t>colour</a:t>
            </a:r>
            <a:r>
              <a:rPr lang="en-US" dirty="0"/>
              <a:t>.</a:t>
            </a:r>
          </a:p>
          <a:p>
            <a:r>
              <a:rPr lang="en-US" dirty="0" smtClean="0"/>
              <a:t>Look </a:t>
            </a:r>
            <a:r>
              <a:rPr lang="en-US" dirty="0"/>
              <a:t>like huge white bundles of cotton wool.                                                       </a:t>
            </a:r>
          </a:p>
          <a:p>
            <a:r>
              <a:rPr lang="en-US" dirty="0" smtClean="0"/>
              <a:t>Look </a:t>
            </a:r>
            <a:r>
              <a:rPr lang="en-US" dirty="0"/>
              <a:t>like a mountain of cauliflower in the sky or are thick and feathery.</a:t>
            </a:r>
          </a:p>
          <a:p>
            <a:r>
              <a:rPr lang="en-US" dirty="0" smtClean="0"/>
              <a:t>Their </a:t>
            </a:r>
            <a:r>
              <a:rPr lang="en-US" dirty="0"/>
              <a:t>base is horizontal.</a:t>
            </a:r>
          </a:p>
          <a:p>
            <a:endParaRPr lang="en-US" dirty="0"/>
          </a:p>
        </p:txBody>
      </p:sp>
      <p:sp>
        <p:nvSpPr>
          <p:cNvPr id="6" name="Content Placeholder 5"/>
          <p:cNvSpPr>
            <a:spLocks noGrp="1"/>
          </p:cNvSpPr>
          <p:nvPr>
            <p:ph sz="half" idx="2"/>
          </p:nvPr>
        </p:nvSpPr>
        <p:spPr/>
        <p:txBody>
          <a:bodyPr/>
          <a:lstStyle/>
          <a:p>
            <a:r>
              <a:rPr lang="en-US" dirty="0"/>
              <a:t>They are dark and grey. </a:t>
            </a:r>
          </a:p>
          <a:p>
            <a:r>
              <a:rPr lang="en-US" dirty="0" smtClean="0"/>
              <a:t>They </a:t>
            </a:r>
            <a:r>
              <a:rPr lang="en-US" dirty="0"/>
              <a:t>are mixture of cirrus, cumulus and stratus clouds.</a:t>
            </a:r>
          </a:p>
          <a:p>
            <a:r>
              <a:rPr lang="en-US" dirty="0" smtClean="0"/>
              <a:t>They </a:t>
            </a:r>
            <a:r>
              <a:rPr lang="en-US" dirty="0"/>
              <a:t>are irregular in shape and appear low in the sky.</a:t>
            </a:r>
          </a:p>
          <a:p>
            <a:r>
              <a:rPr lang="en-US" dirty="0" smtClean="0"/>
              <a:t>They </a:t>
            </a:r>
            <a:r>
              <a:rPr lang="en-US" dirty="0"/>
              <a:t>indicate strong rain.</a:t>
            </a:r>
          </a:p>
          <a:p>
            <a:endParaRPr lang="en-US" dirty="0"/>
          </a:p>
        </p:txBody>
      </p:sp>
    </p:spTree>
    <p:extLst>
      <p:ext uri="{BB962C8B-B14F-4D97-AF65-F5344CB8AC3E}">
        <p14:creationId xmlns:p14="http://schemas.microsoft.com/office/powerpoint/2010/main" val="37823220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a:t>
            </a:r>
            <a:r>
              <a:rPr lang="en-US" dirty="0" smtClean="0"/>
              <a:t>INSTRUMENTS</a:t>
            </a:r>
            <a:endParaRPr lang="en-US" dirty="0"/>
          </a:p>
        </p:txBody>
      </p:sp>
      <p:sp>
        <p:nvSpPr>
          <p:cNvPr id="3" name="Content Placeholder 2"/>
          <p:cNvSpPr>
            <a:spLocks noGrp="1"/>
          </p:cNvSpPr>
          <p:nvPr>
            <p:ph idx="1"/>
          </p:nvPr>
        </p:nvSpPr>
        <p:spPr/>
        <p:txBody>
          <a:bodyPr/>
          <a:lstStyle/>
          <a:p>
            <a:r>
              <a:rPr lang="en-US" dirty="0"/>
              <a:t>Rain-gauge – Used to measure the amount of rainfall</a:t>
            </a:r>
          </a:p>
          <a:p>
            <a:r>
              <a:rPr lang="en-US" dirty="0"/>
              <a:t>Rainfall is measured in millimeters (mm)</a:t>
            </a:r>
          </a:p>
          <a:p>
            <a:r>
              <a:rPr lang="en-US" dirty="0"/>
              <a:t>To construct a rain-gauge we need:-</a:t>
            </a:r>
          </a:p>
          <a:p>
            <a:r>
              <a:rPr lang="en-US" dirty="0"/>
              <a:t>1.Plastic bottle – for making funnel</a:t>
            </a:r>
          </a:p>
          <a:p>
            <a:r>
              <a:rPr lang="en-US" dirty="0"/>
              <a:t>2.Manilla paper – For making scale</a:t>
            </a:r>
          </a:p>
          <a:p>
            <a:r>
              <a:rPr lang="en-US" dirty="0"/>
              <a:t>3.1 ruler</a:t>
            </a:r>
          </a:p>
          <a:p>
            <a:r>
              <a:rPr lang="en-US" dirty="0"/>
              <a:t>4.Sellotape</a:t>
            </a:r>
          </a:p>
          <a:p>
            <a:r>
              <a:rPr lang="en-US" dirty="0"/>
              <a:t>5.Collecting bottle/plastic container</a:t>
            </a:r>
          </a:p>
          <a:p>
            <a:endParaRPr lang="en-US" dirty="0"/>
          </a:p>
          <a:p>
            <a:endParaRPr lang="en-US" dirty="0"/>
          </a:p>
        </p:txBody>
      </p:sp>
    </p:spTree>
    <p:extLst>
      <p:ext uri="{BB962C8B-B14F-4D97-AF65-F5344CB8AC3E}">
        <p14:creationId xmlns:p14="http://schemas.microsoft.com/office/powerpoint/2010/main" val="2546806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NOTE</a:t>
            </a:r>
            <a:r>
              <a:rPr lang="en-US" dirty="0" smtClean="0"/>
              <a:t>:</a:t>
            </a:r>
            <a:endParaRPr lang="en-US" dirty="0"/>
          </a:p>
        </p:txBody>
      </p:sp>
      <p:sp>
        <p:nvSpPr>
          <p:cNvPr id="3" name="Content Placeholder 2"/>
          <p:cNvSpPr>
            <a:spLocks noGrp="1"/>
          </p:cNvSpPr>
          <p:nvPr>
            <p:ph idx="1"/>
          </p:nvPr>
        </p:nvSpPr>
        <p:spPr/>
        <p:txBody>
          <a:bodyPr/>
          <a:lstStyle/>
          <a:p>
            <a:r>
              <a:rPr lang="en-US" dirty="0" smtClean="0"/>
              <a:t>For </a:t>
            </a:r>
            <a:r>
              <a:rPr lang="en-US" dirty="0"/>
              <a:t>accuracy and better reading little amount of rainfall, measuring jar should be narrow since the smallest amount of water in it will rise up higher when it is narrow.</a:t>
            </a:r>
          </a:p>
          <a:p>
            <a:r>
              <a:rPr lang="en-US" dirty="0"/>
              <a:t>Measuring cylinder must be calibrated.</a:t>
            </a:r>
          </a:p>
          <a:p>
            <a:r>
              <a:rPr lang="en-US" dirty="0"/>
              <a:t>Calibration enables one to read the amount of rainfall in mm</a:t>
            </a:r>
          </a:p>
          <a:p>
            <a:endParaRPr lang="en-US" dirty="0"/>
          </a:p>
        </p:txBody>
      </p:sp>
    </p:spTree>
    <p:extLst>
      <p:ext uri="{BB962C8B-B14F-4D97-AF65-F5344CB8AC3E}">
        <p14:creationId xmlns:p14="http://schemas.microsoft.com/office/powerpoint/2010/main" val="217198154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523955"/>
            <a:ext cx="8333222" cy="1147969"/>
          </a:xfrm>
        </p:spPr>
        <p:txBody>
          <a:bodyPr>
            <a:normAutofit fontScale="90000"/>
          </a:bodyPr>
          <a:lstStyle/>
          <a:p>
            <a:r>
              <a:rPr lang="en-US" dirty="0"/>
              <a:t>Materials used in making a </a:t>
            </a:r>
            <a:r>
              <a:rPr lang="en-US" dirty="0" smtClean="0"/>
              <a:t>rain gauge</a:t>
            </a:r>
            <a:endParaRPr lang="en-US" dirty="0"/>
          </a:p>
        </p:txBody>
      </p:sp>
      <p:sp>
        <p:nvSpPr>
          <p:cNvPr id="3" name="Content Placeholder 2"/>
          <p:cNvSpPr>
            <a:spLocks noGrp="1"/>
          </p:cNvSpPr>
          <p:nvPr>
            <p:ph idx="1"/>
          </p:nvPr>
        </p:nvSpPr>
        <p:spPr>
          <a:xfrm>
            <a:off x="518678" y="1912555"/>
            <a:ext cx="10835122" cy="4505039"/>
          </a:xfrm>
        </p:spPr>
        <p:txBody>
          <a:bodyPr/>
          <a:lstStyle/>
          <a:p>
            <a:r>
              <a:rPr lang="en-US" dirty="0"/>
              <a:t>2 Plastic bottles</a:t>
            </a:r>
          </a:p>
          <a:p>
            <a:r>
              <a:rPr lang="en-US" dirty="0"/>
              <a:t>Manilla paper</a:t>
            </a:r>
          </a:p>
          <a:p>
            <a:r>
              <a:rPr lang="en-US" dirty="0" smtClean="0"/>
              <a:t>Cello tape</a:t>
            </a:r>
            <a:endParaRPr lang="en-US" dirty="0"/>
          </a:p>
          <a:p>
            <a:endParaRPr lang="en-US" dirty="0"/>
          </a:p>
        </p:txBody>
      </p:sp>
    </p:spTree>
    <p:extLst>
      <p:ext uri="{BB962C8B-B14F-4D97-AF65-F5344CB8AC3E}">
        <p14:creationId xmlns:p14="http://schemas.microsoft.com/office/powerpoint/2010/main" val="26381074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981200" y="6356351"/>
            <a:ext cx="2133600" cy="365125"/>
          </a:xfrm>
        </p:spPr>
        <p:txBody>
          <a:bodyPr/>
          <a:lstStyle/>
          <a:p>
            <a:endParaRPr lang="en-US" dirty="0">
              <a:solidFill>
                <a:prstClr val="black">
                  <a:tint val="75000"/>
                </a:prstClr>
              </a:solidFill>
            </a:endParaRPr>
          </a:p>
        </p:txBody>
      </p:sp>
      <p:sp>
        <p:nvSpPr>
          <p:cNvPr id="7" name="Title 1"/>
          <p:cNvSpPr txBox="1">
            <a:spLocks/>
          </p:cNvSpPr>
          <p:nvPr/>
        </p:nvSpPr>
        <p:spPr>
          <a:xfrm>
            <a:off x="609600" y="365200"/>
            <a:ext cx="9144000" cy="21637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100" b="1" dirty="0"/>
              <a:t>Procedure </a:t>
            </a:r>
            <a:r>
              <a:rPr lang="en-US" sz="2400" dirty="0"/>
              <a:t/>
            </a:r>
            <a:br>
              <a:rPr lang="en-US" sz="2400" dirty="0"/>
            </a:br>
            <a:r>
              <a:rPr lang="en-US" sz="2400" dirty="0"/>
              <a:t>Cut the top part of a plastic to make a funnel. Cut the other plastic bottle to make a collecting jar.</a:t>
            </a:r>
            <a:br>
              <a:rPr lang="en-US" sz="2400" dirty="0"/>
            </a:br>
            <a:r>
              <a:rPr lang="en-US" sz="2400" dirty="0"/>
              <a:t>Make a scale using manila paper and attach it to the collecting jar.</a:t>
            </a:r>
            <a:br>
              <a:rPr lang="en-US" sz="2400" dirty="0"/>
            </a:br>
            <a:endParaRPr lang="en-US" sz="2400"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2" y="2040084"/>
            <a:ext cx="3477403" cy="314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994610" y="5213686"/>
            <a:ext cx="9144000" cy="830997"/>
          </a:xfrm>
          <a:prstGeom prst="rect">
            <a:avLst/>
          </a:prstGeom>
          <a:noFill/>
        </p:spPr>
        <p:txBody>
          <a:bodyPr wrap="square" rtlCol="0">
            <a:spAutoFit/>
          </a:bodyPr>
          <a:lstStyle/>
          <a:p>
            <a:r>
              <a:rPr lang="en-US" sz="2400" dirty="0"/>
              <a:t>A rain gauge should be placed 30cm above the ground to prevent water from splashing and 15cm under ground to reduce evaporation rate.</a:t>
            </a:r>
          </a:p>
        </p:txBody>
      </p:sp>
    </p:spTree>
    <p:extLst>
      <p:ext uri="{BB962C8B-B14F-4D97-AF65-F5344CB8AC3E}">
        <p14:creationId xmlns:p14="http://schemas.microsoft.com/office/powerpoint/2010/main" val="209083579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56673" y="143437"/>
            <a:ext cx="8839200" cy="4985980"/>
          </a:xfrm>
          <a:prstGeom prst="rect">
            <a:avLst/>
          </a:prstGeom>
          <a:noFill/>
          <a:ln>
            <a:noFill/>
          </a:ln>
          <a:effectLst/>
        </p:spPr>
        <p:txBody>
          <a:bodyPr vert="horz" wrap="square" lIns="91440" tIns="0" rIns="91440" bIns="0" numCol="1" anchor="ctr" anchorCtr="0" compatLnSpc="1">
            <a:prstTxWarp prst="textNoShape">
              <a:avLst/>
            </a:prstTxWarp>
            <a:spAutoFit/>
          </a:bodyPr>
          <a:lstStyle>
            <a:lvl1pPr fontAlgn="base">
              <a:spcBef>
                <a:spcPct val="0"/>
              </a:spcBef>
              <a:spcAft>
                <a:spcPct val="0"/>
              </a:spcAft>
              <a:tabLst>
                <a:tab pos="228600" algn="l"/>
              </a:tabLst>
              <a:defRPr>
                <a:solidFill>
                  <a:schemeClr val="tx1"/>
                </a:solidFill>
                <a:latin typeface="Arial" pitchFamily="34" charset="0"/>
                <a:cs typeface="Arial" pitchFamily="34" charset="0"/>
              </a:defRPr>
            </a:lvl1pPr>
            <a:lvl2pPr fontAlgn="base">
              <a:spcBef>
                <a:spcPct val="0"/>
              </a:spcBef>
              <a:spcAft>
                <a:spcPct val="0"/>
              </a:spcAft>
              <a:tabLst>
                <a:tab pos="228600" algn="l"/>
              </a:tabLst>
              <a:defRPr>
                <a:solidFill>
                  <a:schemeClr val="tx1"/>
                </a:solidFill>
                <a:latin typeface="Arial" pitchFamily="34" charset="0"/>
                <a:cs typeface="Arial" pitchFamily="34" charset="0"/>
              </a:defRPr>
            </a:lvl2pPr>
            <a:lvl3pPr fontAlgn="base">
              <a:spcBef>
                <a:spcPct val="0"/>
              </a:spcBef>
              <a:spcAft>
                <a:spcPct val="0"/>
              </a:spcAft>
              <a:tabLst>
                <a:tab pos="228600" algn="l"/>
              </a:tabLst>
              <a:defRPr>
                <a:solidFill>
                  <a:schemeClr val="tx1"/>
                </a:solidFill>
                <a:latin typeface="Arial" pitchFamily="34" charset="0"/>
                <a:cs typeface="Arial" pitchFamily="34" charset="0"/>
              </a:defRPr>
            </a:lvl3pPr>
            <a:lvl4pPr fontAlgn="base">
              <a:spcBef>
                <a:spcPct val="0"/>
              </a:spcBef>
              <a:spcAft>
                <a:spcPct val="0"/>
              </a:spcAft>
              <a:tabLst>
                <a:tab pos="228600" algn="l"/>
              </a:tabLst>
              <a:defRPr>
                <a:solidFill>
                  <a:schemeClr val="tx1"/>
                </a:solidFill>
                <a:latin typeface="Arial" pitchFamily="34" charset="0"/>
                <a:cs typeface="Arial" pitchFamily="34" charset="0"/>
              </a:defRPr>
            </a:lvl4pPr>
            <a:lvl5pPr fontAlgn="base">
              <a:spcBef>
                <a:spcPct val="0"/>
              </a:spcBef>
              <a:spcAft>
                <a:spcPct val="0"/>
              </a:spcAft>
              <a:tabLst>
                <a:tab pos="228600" algn="l"/>
              </a:tabLst>
              <a:defRPr>
                <a:solidFill>
                  <a:schemeClr val="tx1"/>
                </a:solidFill>
                <a:latin typeface="Arial" pitchFamily="34" charset="0"/>
                <a:cs typeface="Arial" pitchFamily="34" charset="0"/>
              </a:defRPr>
            </a:lvl5pPr>
            <a:lvl6pPr fontAlgn="base">
              <a:spcBef>
                <a:spcPct val="0"/>
              </a:spcBef>
              <a:spcAft>
                <a:spcPct val="0"/>
              </a:spcAft>
              <a:tabLst>
                <a:tab pos="228600" algn="l"/>
              </a:tabLst>
              <a:defRPr>
                <a:solidFill>
                  <a:schemeClr val="tx1"/>
                </a:solidFill>
                <a:latin typeface="Arial" pitchFamily="34" charset="0"/>
                <a:cs typeface="Arial" pitchFamily="34" charset="0"/>
              </a:defRPr>
            </a:lvl6pPr>
            <a:lvl7pPr fontAlgn="base">
              <a:spcBef>
                <a:spcPct val="0"/>
              </a:spcBef>
              <a:spcAft>
                <a:spcPct val="0"/>
              </a:spcAft>
              <a:tabLst>
                <a:tab pos="228600" algn="l"/>
              </a:tabLst>
              <a:defRPr>
                <a:solidFill>
                  <a:schemeClr val="tx1"/>
                </a:solidFill>
                <a:latin typeface="Arial" pitchFamily="34" charset="0"/>
                <a:cs typeface="Arial" pitchFamily="34" charset="0"/>
              </a:defRPr>
            </a:lvl7pPr>
            <a:lvl8pPr fontAlgn="base">
              <a:spcBef>
                <a:spcPct val="0"/>
              </a:spcBef>
              <a:spcAft>
                <a:spcPct val="0"/>
              </a:spcAft>
              <a:tabLst>
                <a:tab pos="228600" algn="l"/>
              </a:tabLst>
              <a:defRPr>
                <a:solidFill>
                  <a:schemeClr val="tx1"/>
                </a:solidFill>
                <a:latin typeface="Arial" pitchFamily="34" charset="0"/>
                <a:cs typeface="Arial" pitchFamily="34" charset="0"/>
              </a:defRPr>
            </a:lvl8pPr>
            <a:lvl9pPr fontAlgn="base">
              <a:spcBef>
                <a:spcPct val="0"/>
              </a:spcBef>
              <a:spcAft>
                <a:spcPct val="0"/>
              </a:spcAft>
              <a:tabLst>
                <a:tab pos="228600" algn="l"/>
              </a:tabLst>
              <a:defRPr>
                <a:solidFill>
                  <a:schemeClr val="tx1"/>
                </a:solidFill>
                <a:latin typeface="Arial" pitchFamily="34" charset="0"/>
                <a:cs typeface="Arial" pitchFamily="34" charset="0"/>
              </a:defRPr>
            </a:lvl9pPr>
          </a:lstStyle>
          <a:p>
            <a:endParaRPr lang="en-US" altLang="en-US" sz="2400" b="1" u="sng" dirty="0">
              <a:ea typeface="Times New Roman" pitchFamily="18" charset="0"/>
            </a:endParaRPr>
          </a:p>
          <a:p>
            <a:endParaRPr lang="en-US" altLang="en-US" sz="2400" b="1" u="sng" dirty="0">
              <a:ea typeface="Times New Roman" pitchFamily="18" charset="0"/>
            </a:endParaRPr>
          </a:p>
          <a:p>
            <a:endParaRPr lang="en-US" altLang="en-US" sz="2400" b="1" u="sng" dirty="0">
              <a:ea typeface="Times New Roman" pitchFamily="18" charset="0"/>
            </a:endParaRPr>
          </a:p>
          <a:p>
            <a:r>
              <a:rPr lang="en-US" altLang="en-US" sz="2400" b="1" u="sng" dirty="0">
                <a:ea typeface="Times New Roman" pitchFamily="18" charset="0"/>
              </a:rPr>
              <a:t>Wind sock</a:t>
            </a:r>
            <a:endParaRPr lang="en-US" altLang="en-US" sz="1200" dirty="0"/>
          </a:p>
          <a:p>
            <a:pPr lvl="1" eaLnBrk="0" hangingPunct="0">
              <a:buFontTx/>
              <a:buAutoNum type="arabicPeriod"/>
            </a:pPr>
            <a:r>
              <a:rPr lang="en-US" altLang="en-US" sz="2400" dirty="0">
                <a:ea typeface="Times New Roman" pitchFamily="18" charset="0"/>
              </a:rPr>
              <a:t>Used to tell wind direction and the strength of the wind.</a:t>
            </a:r>
            <a:endParaRPr lang="en-US" altLang="en-US" sz="1200" dirty="0"/>
          </a:p>
          <a:p>
            <a:pPr lvl="1" eaLnBrk="0" hangingPunct="0">
              <a:buFontTx/>
              <a:buAutoNum type="arabicPeriod"/>
            </a:pPr>
            <a:r>
              <a:rPr lang="en-US" altLang="en-US" sz="2400" dirty="0">
                <a:ea typeface="Times New Roman" pitchFamily="18" charset="0"/>
              </a:rPr>
              <a:t>Its mouth is larger</a:t>
            </a:r>
            <a:endParaRPr lang="en-US" altLang="en-US" sz="1200" dirty="0"/>
          </a:p>
          <a:p>
            <a:pPr eaLnBrk="0" hangingPunct="0"/>
            <a:r>
              <a:rPr lang="en-US" altLang="en-US" sz="2400" b="1" u="sng" dirty="0">
                <a:ea typeface="Times New Roman" pitchFamily="18" charset="0"/>
              </a:rPr>
              <a:t>The following materials are used to make a windsock</a:t>
            </a:r>
          </a:p>
          <a:p>
            <a:pPr eaLnBrk="0" hangingPunct="0"/>
            <a:r>
              <a:rPr lang="en-US" altLang="en-US" sz="2400" b="1" dirty="0">
                <a:ea typeface="Times New Roman" pitchFamily="18" charset="0"/>
              </a:rPr>
              <a:t>1. </a:t>
            </a:r>
            <a:r>
              <a:rPr lang="en-US" altLang="en-US" sz="2400" dirty="0">
                <a:ea typeface="Times New Roman" pitchFamily="18" charset="0"/>
              </a:rPr>
              <a:t>It points in the direction towards which the wind is blowing </a:t>
            </a:r>
            <a:endParaRPr lang="en-US" altLang="en-US" sz="1200" dirty="0"/>
          </a:p>
          <a:p>
            <a:pPr eaLnBrk="0" hangingPunct="0"/>
            <a:r>
              <a:rPr lang="en-US" altLang="en-US" sz="2400" dirty="0">
                <a:ea typeface="Times New Roman" pitchFamily="18" charset="0"/>
              </a:rPr>
              <a:t>2. Polythene or plastic light bag</a:t>
            </a:r>
          </a:p>
          <a:p>
            <a:pPr eaLnBrk="0" hangingPunct="0"/>
            <a:r>
              <a:rPr lang="en-US" altLang="en-US" sz="2400" dirty="0">
                <a:ea typeface="Times New Roman" pitchFamily="18" charset="0"/>
              </a:rPr>
              <a:t>3. String</a:t>
            </a:r>
          </a:p>
          <a:p>
            <a:pPr eaLnBrk="0" hangingPunct="0"/>
            <a:r>
              <a:rPr lang="en-US" altLang="en-US" sz="2400" dirty="0">
                <a:ea typeface="Times New Roman" pitchFamily="18" charset="0"/>
              </a:rPr>
              <a:t>4. wire</a:t>
            </a:r>
          </a:p>
          <a:p>
            <a:pPr eaLnBrk="0" hangingPunct="0"/>
            <a:r>
              <a:rPr lang="en-US" altLang="en-US" sz="2400" dirty="0">
                <a:ea typeface="Times New Roman" pitchFamily="18" charset="0"/>
              </a:rPr>
              <a:t>5. Wooden pole</a:t>
            </a:r>
            <a:endParaRPr lang="en-US" altLang="en-US" sz="1200" dirty="0"/>
          </a:p>
          <a:p>
            <a:pPr eaLnBrk="0" hangingPunct="0"/>
            <a:endParaRPr lang="en-US" altLang="en-US" sz="3600" dirty="0"/>
          </a:p>
        </p:txBody>
      </p:sp>
      <p:graphicFrame>
        <p:nvGraphicFramePr>
          <p:cNvPr id="3" name="Object 2"/>
          <p:cNvGraphicFramePr>
            <a:graphicFrameLocks noChangeAspect="1"/>
          </p:cNvGraphicFramePr>
          <p:nvPr>
            <p:extLst/>
          </p:nvPr>
        </p:nvGraphicFramePr>
        <p:xfrm>
          <a:off x="8701566" y="2798677"/>
          <a:ext cx="3434287" cy="3557674"/>
        </p:xfrm>
        <a:graphic>
          <a:graphicData uri="http://schemas.openxmlformats.org/presentationml/2006/ole">
            <mc:AlternateContent xmlns:mc="http://schemas.openxmlformats.org/markup-compatibility/2006">
              <mc:Choice xmlns:v="urn:schemas-microsoft-com:vml" Requires="v">
                <p:oleObj spid="_x0000_s9220" r:id="rId3" imgW="1173480" imgH="1152144" progId="CorelDRAW.Graphic.12">
                  <p:embed/>
                </p:oleObj>
              </mc:Choice>
              <mc:Fallback>
                <p:oleObj r:id="rId3" imgW="1173480" imgH="1152144" progId="CorelDRAW.Graphic.12">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1566" y="2798677"/>
                        <a:ext cx="3434287" cy="3557674"/>
                      </a:xfrm>
                      <a:prstGeom prst="rect">
                        <a:avLst/>
                      </a:prstGeom>
                      <a:noFill/>
                      <a:ln>
                        <a:solidFill>
                          <a:schemeClr val="tx1"/>
                        </a:solidFill>
                      </a:ln>
                    </p:spPr>
                  </p:pic>
                </p:oleObj>
              </mc:Fallback>
            </mc:AlternateContent>
          </a:graphicData>
        </a:graphic>
      </p:graphicFrame>
      <p:sp>
        <p:nvSpPr>
          <p:cNvPr id="7" name="TextBox 6"/>
          <p:cNvSpPr txBox="1"/>
          <p:nvPr/>
        </p:nvSpPr>
        <p:spPr>
          <a:xfrm>
            <a:off x="-304800" y="5343470"/>
            <a:ext cx="8382000" cy="584775"/>
          </a:xfrm>
          <a:prstGeom prst="rect">
            <a:avLst/>
          </a:prstGeom>
          <a:noFill/>
        </p:spPr>
        <p:txBody>
          <a:bodyPr wrap="square" rtlCol="0">
            <a:spAutoFit/>
          </a:bodyPr>
          <a:lstStyle/>
          <a:p>
            <a:r>
              <a:rPr lang="en-US" sz="3200" dirty="0"/>
              <a:t>     It should be placed in an open space</a:t>
            </a:r>
          </a:p>
        </p:txBody>
      </p:sp>
      <p:sp>
        <p:nvSpPr>
          <p:cNvPr id="8" name="Date Placeholder 7"/>
          <p:cNvSpPr>
            <a:spLocks noGrp="1"/>
          </p:cNvSpPr>
          <p:nvPr>
            <p:ph type="dt" sz="half" idx="4294967295"/>
          </p:nvPr>
        </p:nvSpPr>
        <p:spPr>
          <a:xfrm>
            <a:off x="1981200" y="6356351"/>
            <a:ext cx="2133600" cy="365125"/>
          </a:xfrm>
        </p:spPr>
        <p:txBody>
          <a:bodyPr/>
          <a:lstStyle/>
          <a:p>
            <a:endParaRPr lang="en-US" dirty="0"/>
          </a:p>
        </p:txBody>
      </p:sp>
    </p:spTree>
    <p:extLst>
      <p:ext uri="{BB962C8B-B14F-4D97-AF65-F5344CB8AC3E}">
        <p14:creationId xmlns:p14="http://schemas.microsoft.com/office/powerpoint/2010/main" val="230344243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Thermometer</a:t>
            </a:r>
            <a:endParaRPr lang="en-US" dirty="0"/>
          </a:p>
        </p:txBody>
      </p:sp>
      <p:sp>
        <p:nvSpPr>
          <p:cNvPr id="3" name="Content Placeholder 2"/>
          <p:cNvSpPr>
            <a:spLocks noGrp="1"/>
          </p:cNvSpPr>
          <p:nvPr>
            <p:ph idx="1"/>
          </p:nvPr>
        </p:nvSpPr>
        <p:spPr/>
        <p:txBody>
          <a:bodyPr/>
          <a:lstStyle/>
          <a:p>
            <a:r>
              <a:rPr lang="en-US" dirty="0"/>
              <a:t>Used to measure temperature.</a:t>
            </a:r>
          </a:p>
          <a:p>
            <a:r>
              <a:rPr lang="en-US" dirty="0" smtClean="0"/>
              <a:t>Temperature </a:t>
            </a:r>
            <a:r>
              <a:rPr lang="en-US" dirty="0"/>
              <a:t>is the degree of hotness or coldness of a place.</a:t>
            </a:r>
          </a:p>
          <a:p>
            <a:endParaRPr lang="en-US" dirty="0"/>
          </a:p>
        </p:txBody>
      </p:sp>
    </p:spTree>
    <p:extLst>
      <p:ext uri="{BB962C8B-B14F-4D97-AF65-F5344CB8AC3E}">
        <p14:creationId xmlns:p14="http://schemas.microsoft.com/office/powerpoint/2010/main" val="12364198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a:t>
            </a:r>
            <a:r>
              <a:rPr lang="en-US" dirty="0" smtClean="0"/>
              <a:t>Thermometers</a:t>
            </a:r>
            <a:endParaRPr lang="en-US" dirty="0"/>
          </a:p>
        </p:txBody>
      </p:sp>
      <p:sp>
        <p:nvSpPr>
          <p:cNvPr id="3" name="Content Placeholder 2"/>
          <p:cNvSpPr>
            <a:spLocks noGrp="1"/>
          </p:cNvSpPr>
          <p:nvPr>
            <p:ph idx="1"/>
          </p:nvPr>
        </p:nvSpPr>
        <p:spPr/>
        <p:txBody>
          <a:bodyPr/>
          <a:lstStyle/>
          <a:p>
            <a:r>
              <a:rPr lang="en-US" dirty="0"/>
              <a:t>A Liquid (water)  thermometer</a:t>
            </a:r>
          </a:p>
          <a:p>
            <a:r>
              <a:rPr lang="en-US" dirty="0" smtClean="0"/>
              <a:t>An </a:t>
            </a:r>
            <a:r>
              <a:rPr lang="en-US" dirty="0"/>
              <a:t>Air Thermometer</a:t>
            </a:r>
          </a:p>
          <a:p>
            <a:endParaRPr lang="en-US" dirty="0"/>
          </a:p>
        </p:txBody>
      </p:sp>
    </p:spTree>
    <p:extLst>
      <p:ext uri="{BB962C8B-B14F-4D97-AF65-F5344CB8AC3E}">
        <p14:creationId xmlns:p14="http://schemas.microsoft.com/office/powerpoint/2010/main" val="27761084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Liquid </a:t>
            </a:r>
            <a:r>
              <a:rPr lang="en-US" dirty="0" smtClean="0"/>
              <a:t>Thermometer</a:t>
            </a:r>
            <a:endParaRPr lang="en-US" dirty="0"/>
          </a:p>
        </p:txBody>
      </p:sp>
      <p:sp>
        <p:nvSpPr>
          <p:cNvPr id="3" name="Content Placeholder 2"/>
          <p:cNvSpPr>
            <a:spLocks noGrp="1"/>
          </p:cNvSpPr>
          <p:nvPr>
            <p:ph idx="1"/>
          </p:nvPr>
        </p:nvSpPr>
        <p:spPr/>
        <p:txBody>
          <a:bodyPr/>
          <a:lstStyle/>
          <a:p>
            <a:r>
              <a:rPr lang="en-US" dirty="0"/>
              <a:t>Materials used to Construct a liquid (Water thermometer)</a:t>
            </a:r>
          </a:p>
          <a:p>
            <a:r>
              <a:rPr lang="en-US" dirty="0" smtClean="0"/>
              <a:t>Manilla </a:t>
            </a:r>
            <a:r>
              <a:rPr lang="en-US" dirty="0"/>
              <a:t>paper or stiff card.</a:t>
            </a:r>
          </a:p>
          <a:p>
            <a:r>
              <a:rPr lang="en-US" dirty="0" smtClean="0"/>
              <a:t>Biro </a:t>
            </a:r>
            <a:r>
              <a:rPr lang="en-US" dirty="0"/>
              <a:t>pen inner tube.</a:t>
            </a:r>
          </a:p>
          <a:p>
            <a:r>
              <a:rPr lang="en-US" dirty="0" smtClean="0"/>
              <a:t>Cork</a:t>
            </a:r>
            <a:r>
              <a:rPr lang="en-US" dirty="0"/>
              <a:t>.</a:t>
            </a:r>
          </a:p>
          <a:p>
            <a:r>
              <a:rPr lang="en-US" dirty="0" smtClean="0"/>
              <a:t>Glass </a:t>
            </a:r>
            <a:r>
              <a:rPr lang="en-US" dirty="0"/>
              <a:t>bottle.</a:t>
            </a:r>
          </a:p>
          <a:p>
            <a:r>
              <a:rPr lang="en-US" dirty="0" err="1" smtClean="0"/>
              <a:t>Coloured</a:t>
            </a:r>
            <a:r>
              <a:rPr lang="en-US" dirty="0" smtClean="0"/>
              <a:t> </a:t>
            </a:r>
            <a:r>
              <a:rPr lang="en-US" dirty="0"/>
              <a:t>water.</a:t>
            </a:r>
          </a:p>
          <a:p>
            <a:endParaRPr lang="en-US" dirty="0"/>
          </a:p>
        </p:txBody>
      </p:sp>
    </p:spTree>
    <p:extLst>
      <p:ext uri="{BB962C8B-B14F-4D97-AF65-F5344CB8AC3E}">
        <p14:creationId xmlns:p14="http://schemas.microsoft.com/office/powerpoint/2010/main" val="2660861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 Mexican </a:t>
            </a:r>
            <a:r>
              <a:rPr lang="en-US" dirty="0" smtClean="0"/>
              <a:t>marigold</a:t>
            </a:r>
            <a:endParaRPr lang="en-US" dirty="0"/>
          </a:p>
        </p:txBody>
      </p:sp>
      <p:sp>
        <p:nvSpPr>
          <p:cNvPr id="3" name="Content Placeholder 2"/>
          <p:cNvSpPr>
            <a:spLocks noGrp="1"/>
          </p:cNvSpPr>
          <p:nvPr>
            <p:ph idx="1"/>
          </p:nvPr>
        </p:nvSpPr>
        <p:spPr/>
        <p:txBody>
          <a:bodyPr/>
          <a:lstStyle/>
          <a:p>
            <a:r>
              <a:rPr lang="en-US" dirty="0">
                <a:latin typeface="Cambria" panose="02040503050406030204" pitchFamily="18" charset="0"/>
              </a:rPr>
              <a:t>Has an upright stem with small branches</a:t>
            </a:r>
          </a:p>
          <a:p>
            <a:r>
              <a:rPr lang="en-US" dirty="0">
                <a:latin typeface="Cambria" panose="02040503050406030204" pitchFamily="18" charset="0"/>
              </a:rPr>
              <a:t>Each branch has narrow leaves which are green</a:t>
            </a:r>
          </a:p>
          <a:p>
            <a:r>
              <a:rPr lang="en-US" dirty="0">
                <a:latin typeface="Cambria" panose="02040503050406030204" pitchFamily="18" charset="0"/>
              </a:rPr>
              <a:t>Has many yellow flowers</a:t>
            </a:r>
          </a:p>
          <a:p>
            <a:r>
              <a:rPr lang="en-US" dirty="0">
                <a:latin typeface="Cambria" panose="02040503050406030204" pitchFamily="18" charset="0"/>
              </a:rPr>
              <a:t>Has a strong bad smell</a:t>
            </a:r>
          </a:p>
          <a:p>
            <a:r>
              <a:rPr lang="en-US" dirty="0">
                <a:latin typeface="Cambria" panose="02040503050406030204" pitchFamily="18" charset="0"/>
              </a:rPr>
              <a:t>Mature </a:t>
            </a:r>
            <a:r>
              <a:rPr lang="en-US" dirty="0" smtClean="0">
                <a:latin typeface="Cambria" panose="02040503050406030204" pitchFamily="18" charset="0"/>
              </a:rPr>
              <a:t>flowers produce </a:t>
            </a:r>
            <a:r>
              <a:rPr lang="en-US" dirty="0">
                <a:latin typeface="Cambria" panose="02040503050406030204" pitchFamily="18" charset="0"/>
              </a:rPr>
              <a:t>black seeds</a:t>
            </a:r>
          </a:p>
          <a:p>
            <a:r>
              <a:rPr lang="en-US" dirty="0">
                <a:latin typeface="Cambria" panose="02040503050406030204" pitchFamily="18" charset="0"/>
              </a:rPr>
              <a:t>It is a medicinal weed</a:t>
            </a:r>
          </a:p>
          <a:p>
            <a:endParaRPr lang="en-US" dirty="0"/>
          </a:p>
        </p:txBody>
      </p:sp>
    </p:spTree>
    <p:extLst>
      <p:ext uri="{BB962C8B-B14F-4D97-AF65-F5344CB8AC3E}">
        <p14:creationId xmlns:p14="http://schemas.microsoft.com/office/powerpoint/2010/main" val="17065571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695" y="581527"/>
            <a:ext cx="8305800" cy="3662541"/>
          </a:xfrm>
          <a:prstGeom prst="rect">
            <a:avLst/>
          </a:prstGeom>
        </p:spPr>
        <p:txBody>
          <a:bodyPr wrap="square">
            <a:spAutoFit/>
          </a:bodyPr>
          <a:lstStyle/>
          <a:p>
            <a:r>
              <a:rPr lang="en-US" sz="2800" dirty="0"/>
              <a:t>•As temperature rises water inside the bottle expands and rises.</a:t>
            </a:r>
          </a:p>
          <a:p>
            <a:r>
              <a:rPr lang="en-US" sz="2800" dirty="0"/>
              <a:t>•As the temperature fall water inside the bottle gets cooled and contracts water drops in the tube.</a:t>
            </a:r>
          </a:p>
          <a:p>
            <a:r>
              <a:rPr lang="en-US" sz="2800" dirty="0"/>
              <a:t>•</a:t>
            </a:r>
            <a:r>
              <a:rPr lang="en-US" sz="2800" dirty="0" err="1"/>
              <a:t>Coloured</a:t>
            </a:r>
            <a:r>
              <a:rPr lang="en-US" sz="2800" dirty="0"/>
              <a:t> water is used to make reading easily visible.</a:t>
            </a:r>
          </a:p>
          <a:p>
            <a:r>
              <a:rPr lang="en-US" sz="2800" dirty="0"/>
              <a:t>•It works on the fact of expansion and contraction of liquid.</a:t>
            </a:r>
          </a:p>
          <a:p>
            <a:endParaRPr lang="en-US" dirty="0"/>
          </a:p>
          <a:p>
            <a:r>
              <a:rPr lang="en-US" dirty="0"/>
              <a:t> </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759" y="3256546"/>
            <a:ext cx="3581399" cy="360145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4294967295"/>
          </p:nvPr>
        </p:nvSpPr>
        <p:spPr>
          <a:xfrm>
            <a:off x="1981200" y="6356351"/>
            <a:ext cx="2133600" cy="365125"/>
          </a:xfrm>
        </p:spPr>
        <p:txBody>
          <a:bodyPr/>
          <a:lstStyle/>
          <a:p>
            <a:endParaRPr lang="en-US" dirty="0"/>
          </a:p>
        </p:txBody>
      </p:sp>
      <p:sp>
        <p:nvSpPr>
          <p:cNvPr id="6" name="Slide Number Placeholder 5"/>
          <p:cNvSpPr>
            <a:spLocks noGrp="1"/>
          </p:cNvSpPr>
          <p:nvPr>
            <p:ph type="sldNum" sz="quarter" idx="4294967295"/>
          </p:nvPr>
        </p:nvSpPr>
        <p:spPr>
          <a:xfrm>
            <a:off x="8077200" y="6356351"/>
            <a:ext cx="2133600" cy="365125"/>
          </a:xfrm>
          <a:prstGeom prst="rect">
            <a:avLst/>
          </a:prstGeom>
        </p:spPr>
        <p:txBody>
          <a:bodyPr/>
          <a:lstStyle/>
          <a:p>
            <a:fld id="{B959D98D-FD92-471A-B2A5-A85433F1A628}" type="slidenum">
              <a:rPr lang="en-US" smtClean="0"/>
              <a:t>160</a:t>
            </a:fld>
            <a:endParaRPr lang="en-US"/>
          </a:p>
        </p:txBody>
      </p:sp>
    </p:spTree>
    <p:extLst>
      <p:ext uri="{BB962C8B-B14F-4D97-AF65-F5344CB8AC3E}">
        <p14:creationId xmlns:p14="http://schemas.microsoft.com/office/powerpoint/2010/main" val="11762090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AIR </a:t>
            </a:r>
            <a:r>
              <a:rPr lang="en-US" dirty="0" smtClean="0"/>
              <a:t>THERMOMETER</a:t>
            </a:r>
            <a:endParaRPr lang="en-US" dirty="0"/>
          </a:p>
        </p:txBody>
      </p:sp>
      <p:sp>
        <p:nvSpPr>
          <p:cNvPr id="3" name="Content Placeholder 2"/>
          <p:cNvSpPr>
            <a:spLocks noGrp="1"/>
          </p:cNvSpPr>
          <p:nvPr>
            <p:ph idx="1"/>
          </p:nvPr>
        </p:nvSpPr>
        <p:spPr/>
        <p:txBody>
          <a:bodyPr/>
          <a:lstStyle/>
          <a:p>
            <a:r>
              <a:rPr lang="en-US" dirty="0" smtClean="0"/>
              <a:t>When </a:t>
            </a:r>
            <a:r>
              <a:rPr lang="en-US" dirty="0"/>
              <a:t>surrounding air is hot the air inside the bottle is heated, it expands and pushes water down the tube (level of water inside the tube dropped)</a:t>
            </a:r>
          </a:p>
          <a:p>
            <a:r>
              <a:rPr lang="en-US" dirty="0" smtClean="0"/>
              <a:t>When </a:t>
            </a:r>
            <a:r>
              <a:rPr lang="en-US" dirty="0"/>
              <a:t>surrounding air is cooled the air inside the bottle contract and pushes water upwards the tube</a:t>
            </a:r>
          </a:p>
          <a:p>
            <a:endParaRPr lang="en-US" dirty="0"/>
          </a:p>
        </p:txBody>
      </p:sp>
    </p:spTree>
    <p:extLst>
      <p:ext uri="{BB962C8B-B14F-4D97-AF65-F5344CB8AC3E}">
        <p14:creationId xmlns:p14="http://schemas.microsoft.com/office/powerpoint/2010/main" val="141795132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523955"/>
            <a:ext cx="8333222" cy="1147969"/>
          </a:xfrm>
        </p:spPr>
        <p:txBody>
          <a:bodyPr>
            <a:normAutofit fontScale="90000"/>
          </a:bodyPr>
          <a:lstStyle/>
          <a:p>
            <a:r>
              <a:rPr lang="en-US" dirty="0"/>
              <a:t>The following materials are used to make a simple Air Thermometer</a:t>
            </a:r>
            <a:r>
              <a:rPr lang="en-US" dirty="0" smtClean="0"/>
              <a:t>.</a:t>
            </a:r>
            <a:endParaRPr lang="en-US" dirty="0"/>
          </a:p>
        </p:txBody>
      </p:sp>
      <p:sp>
        <p:nvSpPr>
          <p:cNvPr id="3" name="Content Placeholder 2"/>
          <p:cNvSpPr>
            <a:spLocks noGrp="1"/>
          </p:cNvSpPr>
          <p:nvPr>
            <p:ph idx="1"/>
          </p:nvPr>
        </p:nvSpPr>
        <p:spPr/>
        <p:txBody>
          <a:bodyPr/>
          <a:lstStyle/>
          <a:p>
            <a:r>
              <a:rPr lang="en-US" dirty="0" smtClean="0"/>
              <a:t>Wooden </a:t>
            </a:r>
            <a:r>
              <a:rPr lang="en-US" dirty="0"/>
              <a:t>stand</a:t>
            </a:r>
          </a:p>
          <a:p>
            <a:r>
              <a:rPr lang="en-US" dirty="0" smtClean="0"/>
              <a:t>Biro </a:t>
            </a:r>
            <a:r>
              <a:rPr lang="en-US" dirty="0"/>
              <a:t>inner tube</a:t>
            </a:r>
          </a:p>
          <a:p>
            <a:r>
              <a:rPr lang="en-US" dirty="0" smtClean="0"/>
              <a:t>Cork </a:t>
            </a:r>
            <a:r>
              <a:rPr lang="en-US" dirty="0"/>
              <a:t>water </a:t>
            </a:r>
          </a:p>
          <a:p>
            <a:r>
              <a:rPr lang="en-US" dirty="0" smtClean="0"/>
              <a:t>Ink</a:t>
            </a:r>
            <a:endParaRPr lang="en-US" dirty="0"/>
          </a:p>
          <a:p>
            <a:r>
              <a:rPr lang="en-US" dirty="0" smtClean="0"/>
              <a:t>Manilla </a:t>
            </a:r>
            <a:r>
              <a:rPr lang="en-US" dirty="0"/>
              <a:t>paper or stiff paper card</a:t>
            </a:r>
          </a:p>
          <a:p>
            <a:r>
              <a:rPr lang="en-US" dirty="0" smtClean="0"/>
              <a:t>Thread </a:t>
            </a:r>
            <a:endParaRPr lang="en-US" dirty="0"/>
          </a:p>
          <a:p>
            <a:r>
              <a:rPr lang="en-US" dirty="0" smtClean="0"/>
              <a:t>Plastic </a:t>
            </a:r>
            <a:r>
              <a:rPr lang="en-US" dirty="0"/>
              <a:t>bottle</a:t>
            </a:r>
          </a:p>
          <a:p>
            <a:endParaRPr lang="en-US" dirty="0"/>
          </a:p>
        </p:txBody>
      </p:sp>
      <p:pic>
        <p:nvPicPr>
          <p:cNvPr id="4" name="Picture 3"/>
          <p:cNvPicPr>
            <a:picLocks noChangeAspect="1"/>
          </p:cNvPicPr>
          <p:nvPr/>
        </p:nvPicPr>
        <p:blipFill>
          <a:blip r:embed="rId2"/>
          <a:stretch>
            <a:fillRect/>
          </a:stretch>
        </p:blipFill>
        <p:spPr>
          <a:xfrm>
            <a:off x="7251561" y="2819893"/>
            <a:ext cx="3673113" cy="3709244"/>
          </a:xfrm>
          <a:prstGeom prst="rect">
            <a:avLst/>
          </a:prstGeom>
        </p:spPr>
      </p:pic>
    </p:spTree>
    <p:extLst>
      <p:ext uri="{BB962C8B-B14F-4D97-AF65-F5344CB8AC3E}">
        <p14:creationId xmlns:p14="http://schemas.microsoft.com/office/powerpoint/2010/main" val="29866927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solar system</a:t>
            </a:r>
            <a:endParaRPr lang="en-US" dirty="0"/>
          </a:p>
        </p:txBody>
      </p:sp>
      <p:sp>
        <p:nvSpPr>
          <p:cNvPr id="3" name="Content Placeholder 2"/>
          <p:cNvSpPr>
            <a:spLocks noGrp="1"/>
          </p:cNvSpPr>
          <p:nvPr>
            <p:ph idx="1"/>
          </p:nvPr>
        </p:nvSpPr>
        <p:spPr/>
        <p:txBody>
          <a:bodyPr/>
          <a:lstStyle/>
          <a:p>
            <a:r>
              <a:rPr lang="en-US" dirty="0" smtClean="0"/>
              <a:t>Solar system is made up of the sun and the planets.</a:t>
            </a:r>
          </a:p>
          <a:p>
            <a:r>
              <a:rPr lang="en-US" dirty="0" smtClean="0"/>
              <a:t>There are eight planets the revolve around the sun</a:t>
            </a:r>
            <a:endParaRPr lang="en-US" dirty="0"/>
          </a:p>
        </p:txBody>
      </p:sp>
    </p:spTree>
    <p:extLst>
      <p:ext uri="{BB962C8B-B14F-4D97-AF65-F5344CB8AC3E}">
        <p14:creationId xmlns:p14="http://schemas.microsoft.com/office/powerpoint/2010/main" val="38630960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Order of the planet from the sun</a:t>
            </a:r>
            <a:endParaRPr lang="en-US" dirty="0"/>
          </a:p>
        </p:txBody>
      </p:sp>
      <p:sp>
        <p:nvSpPr>
          <p:cNvPr id="3" name="Content Placeholder 2"/>
          <p:cNvSpPr>
            <a:spLocks noGrp="1"/>
          </p:cNvSpPr>
          <p:nvPr>
            <p:ph idx="1"/>
          </p:nvPr>
        </p:nvSpPr>
        <p:spPr/>
        <p:txBody>
          <a:bodyPr/>
          <a:lstStyle/>
          <a:p>
            <a:r>
              <a:rPr lang="en-US" dirty="0" smtClean="0"/>
              <a:t>Mercury</a:t>
            </a:r>
          </a:p>
          <a:p>
            <a:r>
              <a:rPr lang="en-US" dirty="0" smtClean="0"/>
              <a:t>Venus</a:t>
            </a:r>
          </a:p>
          <a:p>
            <a:r>
              <a:rPr lang="en-US" dirty="0" smtClean="0"/>
              <a:t>Earth</a:t>
            </a:r>
          </a:p>
          <a:p>
            <a:r>
              <a:rPr lang="en-US" dirty="0" smtClean="0"/>
              <a:t>Mars</a:t>
            </a:r>
          </a:p>
          <a:p>
            <a:r>
              <a:rPr lang="en-US" dirty="0" smtClean="0"/>
              <a:t>Jupiter</a:t>
            </a:r>
          </a:p>
          <a:p>
            <a:r>
              <a:rPr lang="en-US" dirty="0" smtClean="0"/>
              <a:t>Saturn</a:t>
            </a:r>
          </a:p>
          <a:p>
            <a:r>
              <a:rPr lang="en-US" dirty="0" smtClean="0"/>
              <a:t>Uranus</a:t>
            </a:r>
          </a:p>
          <a:p>
            <a:r>
              <a:rPr lang="en-US" dirty="0" smtClean="0"/>
              <a:t>Neptune </a:t>
            </a:r>
            <a:endParaRPr lang="en-US" dirty="0"/>
          </a:p>
        </p:txBody>
      </p:sp>
    </p:spTree>
    <p:extLst>
      <p:ext uri="{BB962C8B-B14F-4D97-AF65-F5344CB8AC3E}">
        <p14:creationId xmlns:p14="http://schemas.microsoft.com/office/powerpoint/2010/main" val="41541023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NOTE</a:t>
            </a:r>
            <a:r>
              <a:rPr lang="en-US" dirty="0" smtClean="0"/>
              <a:t>:</a:t>
            </a:r>
            <a:endParaRPr lang="en-US" dirty="0"/>
          </a:p>
        </p:txBody>
      </p:sp>
      <p:sp>
        <p:nvSpPr>
          <p:cNvPr id="3" name="Content Placeholder 2"/>
          <p:cNvSpPr>
            <a:spLocks noGrp="1"/>
          </p:cNvSpPr>
          <p:nvPr>
            <p:ph idx="1"/>
          </p:nvPr>
        </p:nvSpPr>
        <p:spPr/>
        <p:txBody>
          <a:bodyPr/>
          <a:lstStyle/>
          <a:p>
            <a:r>
              <a:rPr lang="en-US" dirty="0"/>
              <a:t>Mercury is a bright object seen in the West in the evening and does not twinkle</a:t>
            </a:r>
          </a:p>
          <a:p>
            <a:r>
              <a:rPr lang="en-US" dirty="0"/>
              <a:t>Venus is a bright object seen in the East in the morning and does not twinkle</a:t>
            </a:r>
          </a:p>
          <a:p>
            <a:r>
              <a:rPr lang="en-US" dirty="0"/>
              <a:t>Jupiter is the largest planet</a:t>
            </a:r>
          </a:p>
          <a:p>
            <a:r>
              <a:rPr lang="en-US" dirty="0"/>
              <a:t>Venus is the brightest planet</a:t>
            </a:r>
          </a:p>
          <a:p>
            <a:r>
              <a:rPr lang="en-US" dirty="0"/>
              <a:t>Saturn has a ring round it</a:t>
            </a:r>
          </a:p>
          <a:p>
            <a:r>
              <a:rPr lang="en-US" dirty="0"/>
              <a:t>Mercury and Venus do not have moons</a:t>
            </a:r>
          </a:p>
          <a:p>
            <a:r>
              <a:rPr lang="en-US" dirty="0"/>
              <a:t>The sun is the </a:t>
            </a:r>
            <a:r>
              <a:rPr lang="en-US" dirty="0" smtClean="0"/>
              <a:t>Centre </a:t>
            </a:r>
            <a:r>
              <a:rPr lang="en-US" dirty="0"/>
              <a:t>of the solar system</a:t>
            </a:r>
          </a:p>
          <a:p>
            <a:r>
              <a:rPr lang="en-US" dirty="0"/>
              <a:t>Mercury and </a:t>
            </a:r>
            <a:r>
              <a:rPr lang="en-US" dirty="0" smtClean="0"/>
              <a:t>Venus </a:t>
            </a:r>
            <a:r>
              <a:rPr lang="en-US" dirty="0"/>
              <a:t>are the inner planets</a:t>
            </a:r>
          </a:p>
          <a:p>
            <a:endParaRPr lang="en-US" dirty="0"/>
          </a:p>
        </p:txBody>
      </p:sp>
    </p:spTree>
    <p:extLst>
      <p:ext uri="{BB962C8B-B14F-4D97-AF65-F5344CB8AC3E}">
        <p14:creationId xmlns:p14="http://schemas.microsoft.com/office/powerpoint/2010/main" val="15484301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olar system planets"/>
          <p:cNvPicPr>
            <a:picLocks noChangeAspect="1" noChangeArrowheads="1"/>
          </p:cNvPicPr>
          <p:nvPr/>
        </p:nvPicPr>
        <p:blipFill rotWithShape="1">
          <a:blip r:embed="rId2">
            <a:extLst>
              <a:ext uri="{28A0092B-C50C-407E-A947-70E740481C1C}">
                <a14:useLocalDpi xmlns:a14="http://schemas.microsoft.com/office/drawing/2010/main" val="0"/>
              </a:ext>
            </a:extLst>
          </a:blip>
          <a:srcRect r="10263" b="7561"/>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6870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Modelling of the solar system</a:t>
            </a:r>
          </a:p>
        </p:txBody>
      </p:sp>
      <p:sp>
        <p:nvSpPr>
          <p:cNvPr id="3" name="Content Placeholder 2"/>
          <p:cNvSpPr>
            <a:spLocks noGrp="1"/>
          </p:cNvSpPr>
          <p:nvPr>
            <p:ph idx="1"/>
          </p:nvPr>
        </p:nvSpPr>
        <p:spPr/>
        <p:txBody>
          <a:bodyPr/>
          <a:lstStyle/>
          <a:p>
            <a:r>
              <a:rPr lang="en-US" b="1" dirty="0"/>
              <a:t>Materials required:</a:t>
            </a:r>
          </a:p>
          <a:p>
            <a:pPr lvl="1"/>
            <a:r>
              <a:rPr lang="en-US" dirty="0"/>
              <a:t>Manila paper, clay or </a:t>
            </a:r>
            <a:r>
              <a:rPr lang="en-US" dirty="0" err="1"/>
              <a:t>plasticine</a:t>
            </a:r>
            <a:r>
              <a:rPr lang="en-US" dirty="0"/>
              <a:t>, </a:t>
            </a:r>
          </a:p>
          <a:p>
            <a:pPr lvl="1"/>
            <a:r>
              <a:rPr lang="en-US" dirty="0"/>
              <a:t>name tags, pins, soft board</a:t>
            </a:r>
          </a:p>
          <a:p>
            <a:r>
              <a:rPr lang="en-US" b="1" dirty="0"/>
              <a:t>Procedure</a:t>
            </a:r>
            <a:r>
              <a:rPr lang="en-US" dirty="0"/>
              <a:t>:</a:t>
            </a:r>
          </a:p>
          <a:p>
            <a:pPr marL="457200" indent="-457200">
              <a:buFont typeface="+mj-lt"/>
              <a:buAutoNum type="arabicPeriod"/>
            </a:pPr>
            <a:r>
              <a:rPr lang="en-US" dirty="0"/>
              <a:t>Model the planets and the sun using clay or </a:t>
            </a:r>
            <a:r>
              <a:rPr lang="en-US" dirty="0" err="1"/>
              <a:t>plasticine</a:t>
            </a:r>
            <a:endParaRPr lang="en-US" dirty="0"/>
          </a:p>
          <a:p>
            <a:pPr marL="457200" indent="-457200">
              <a:buFont typeface="+mj-lt"/>
              <a:buAutoNum type="arabicPeriod"/>
            </a:pPr>
            <a:r>
              <a:rPr lang="en-US" dirty="0"/>
              <a:t>Paste the manila paper on the </a:t>
            </a:r>
            <a:r>
              <a:rPr lang="en-US" dirty="0" smtClean="0"/>
              <a:t>soft board</a:t>
            </a:r>
            <a:endParaRPr lang="en-US" dirty="0"/>
          </a:p>
          <a:p>
            <a:pPr marL="457200" indent="-457200">
              <a:buFont typeface="+mj-lt"/>
              <a:buAutoNum type="arabicPeriod"/>
            </a:pPr>
            <a:r>
              <a:rPr lang="en-US" dirty="0"/>
              <a:t>Draw circles on the manila paper to show orbits</a:t>
            </a:r>
          </a:p>
          <a:p>
            <a:pPr marL="457200" indent="-457200">
              <a:buFont typeface="+mj-lt"/>
              <a:buAutoNum type="arabicPeriod"/>
            </a:pPr>
            <a:r>
              <a:rPr lang="en-US" dirty="0"/>
              <a:t>Fix models of the planets with the sun at the </a:t>
            </a:r>
            <a:r>
              <a:rPr lang="en-US" dirty="0" smtClean="0"/>
              <a:t>Centre</a:t>
            </a:r>
            <a:endParaRPr lang="en-US" dirty="0"/>
          </a:p>
          <a:p>
            <a:pPr marL="457200" indent="-457200">
              <a:buFont typeface="+mj-lt"/>
              <a:buAutoNum type="arabicPeriod"/>
            </a:pPr>
            <a:r>
              <a:rPr lang="en-US" dirty="0"/>
              <a:t>Put name tags against the sun and the </a:t>
            </a:r>
            <a:r>
              <a:rPr lang="en-US" dirty="0" smtClean="0"/>
              <a:t>planets</a:t>
            </a:r>
            <a:endParaRPr lang="en-US" dirty="0"/>
          </a:p>
          <a:p>
            <a:endParaRPr lang="en-US" dirty="0"/>
          </a:p>
          <a:p>
            <a:endParaRPr lang="en-US" dirty="0"/>
          </a:p>
        </p:txBody>
      </p:sp>
    </p:spTree>
    <p:extLst>
      <p:ext uri="{BB962C8B-B14F-4D97-AF65-F5344CB8AC3E}">
        <p14:creationId xmlns:p14="http://schemas.microsoft.com/office/powerpoint/2010/main" val="22148427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about the </a:t>
            </a:r>
            <a:r>
              <a:rPr lang="en-US" dirty="0" smtClean="0"/>
              <a:t>sky</a:t>
            </a:r>
            <a:endParaRPr lang="en-US" dirty="0"/>
          </a:p>
        </p:txBody>
      </p:sp>
      <p:sp>
        <p:nvSpPr>
          <p:cNvPr id="3" name="Content Placeholder 2"/>
          <p:cNvSpPr>
            <a:spLocks noGrp="1"/>
          </p:cNvSpPr>
          <p:nvPr>
            <p:ph idx="1"/>
          </p:nvPr>
        </p:nvSpPr>
        <p:spPr/>
        <p:txBody>
          <a:bodyPr/>
          <a:lstStyle/>
          <a:p>
            <a:r>
              <a:rPr lang="en-US" dirty="0"/>
              <a:t>The sun is a </a:t>
            </a:r>
            <a:r>
              <a:rPr lang="en-US" dirty="0" smtClean="0"/>
              <a:t>star</a:t>
            </a:r>
            <a:endParaRPr lang="en-US" dirty="0"/>
          </a:p>
          <a:p>
            <a:r>
              <a:rPr lang="en-US" dirty="0"/>
              <a:t>Atmosphere is the air that surrounds the </a:t>
            </a:r>
            <a:r>
              <a:rPr lang="en-US" dirty="0" smtClean="0"/>
              <a:t>earth</a:t>
            </a:r>
            <a:endParaRPr lang="en-US" dirty="0"/>
          </a:p>
          <a:p>
            <a:r>
              <a:rPr lang="en-US" dirty="0"/>
              <a:t>Meteorology is the study of weather</a:t>
            </a:r>
          </a:p>
          <a:p>
            <a:endParaRPr lang="en-US" dirty="0"/>
          </a:p>
        </p:txBody>
      </p:sp>
    </p:spTree>
    <p:extLst>
      <p:ext uri="{BB962C8B-B14F-4D97-AF65-F5344CB8AC3E}">
        <p14:creationId xmlns:p14="http://schemas.microsoft.com/office/powerpoint/2010/main" val="7849636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510" y="866754"/>
            <a:ext cx="8333222" cy="4619646"/>
          </a:xfrm>
        </p:spPr>
        <p:txBody>
          <a:bodyPr>
            <a:normAutofit/>
          </a:bodyPr>
          <a:lstStyle/>
          <a:p>
            <a:pPr algn="ctr"/>
            <a:r>
              <a:rPr lang="en-US" dirty="0"/>
              <a:t>EXERCISE 2</a:t>
            </a:r>
            <a:br>
              <a:rPr lang="en-US" dirty="0"/>
            </a:br>
            <a:r>
              <a:rPr lang="en-US" dirty="0"/>
              <a:t>QUESTIONS ON WEATHER INSTRUMENTS</a:t>
            </a:r>
            <a:br>
              <a:rPr lang="en-US" dirty="0"/>
            </a:br>
            <a:endParaRPr lang="en-US" dirty="0"/>
          </a:p>
        </p:txBody>
      </p:sp>
    </p:spTree>
    <p:extLst>
      <p:ext uri="{BB962C8B-B14F-4D97-AF65-F5344CB8AC3E}">
        <p14:creationId xmlns:p14="http://schemas.microsoft.com/office/powerpoint/2010/main" val="33839037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7.Oxalis</a:t>
            </a:r>
          </a:p>
        </p:txBody>
      </p:sp>
      <p:sp>
        <p:nvSpPr>
          <p:cNvPr id="3" name="Content Placeholder 2"/>
          <p:cNvSpPr>
            <a:spLocks noGrp="1"/>
          </p:cNvSpPr>
          <p:nvPr>
            <p:ph idx="1"/>
          </p:nvPr>
        </p:nvSpPr>
        <p:spPr/>
        <p:txBody>
          <a:bodyPr/>
          <a:lstStyle/>
          <a:p>
            <a:r>
              <a:rPr lang="en-US" dirty="0" smtClean="0">
                <a:latin typeface="Cambria" panose="02040503050406030204" pitchFamily="18" charset="0"/>
              </a:rPr>
              <a:t> </a:t>
            </a:r>
            <a:r>
              <a:rPr lang="en-US" dirty="0">
                <a:latin typeface="Cambria" panose="02040503050406030204" pitchFamily="18" charset="0"/>
              </a:rPr>
              <a:t>Is a very short weed</a:t>
            </a:r>
          </a:p>
          <a:p>
            <a:r>
              <a:rPr lang="en-US" dirty="0" smtClean="0">
                <a:latin typeface="Cambria" panose="02040503050406030204" pitchFamily="18" charset="0"/>
              </a:rPr>
              <a:t> </a:t>
            </a:r>
            <a:r>
              <a:rPr lang="en-US" dirty="0">
                <a:latin typeface="Cambria" panose="02040503050406030204" pitchFamily="18" charset="0"/>
              </a:rPr>
              <a:t>Leaves have long stalks</a:t>
            </a:r>
          </a:p>
          <a:p>
            <a:r>
              <a:rPr lang="en-US" dirty="0" smtClean="0">
                <a:latin typeface="Cambria" panose="02040503050406030204" pitchFamily="18" charset="0"/>
              </a:rPr>
              <a:t> </a:t>
            </a:r>
            <a:r>
              <a:rPr lang="en-US" dirty="0">
                <a:latin typeface="Cambria" panose="02040503050406030204" pitchFamily="18" charset="0"/>
              </a:rPr>
              <a:t>Leaves and flowers grow </a:t>
            </a:r>
          </a:p>
          <a:p>
            <a:r>
              <a:rPr lang="en-US" dirty="0" smtClean="0">
                <a:latin typeface="Cambria" panose="02040503050406030204" pitchFamily="18" charset="0"/>
              </a:rPr>
              <a:t>directly </a:t>
            </a:r>
            <a:r>
              <a:rPr lang="en-US" dirty="0">
                <a:latin typeface="Cambria" panose="02040503050406030204" pitchFamily="18" charset="0"/>
              </a:rPr>
              <a:t>to the sky</a:t>
            </a:r>
          </a:p>
          <a:p>
            <a:r>
              <a:rPr lang="en-US" dirty="0" smtClean="0">
                <a:latin typeface="Cambria" panose="02040503050406030204" pitchFamily="18" charset="0"/>
              </a:rPr>
              <a:t>Oxalis </a:t>
            </a:r>
            <a:r>
              <a:rPr lang="en-US" dirty="0">
                <a:latin typeface="Cambria" panose="02040503050406030204" pitchFamily="18" charset="0"/>
              </a:rPr>
              <a:t>leaves are eaten raw</a:t>
            </a:r>
          </a:p>
          <a:p>
            <a:r>
              <a:rPr lang="en-US" dirty="0" smtClean="0">
                <a:latin typeface="Cambria" panose="02040503050406030204" pitchFamily="18" charset="0"/>
              </a:rPr>
              <a:t>He </a:t>
            </a:r>
            <a:r>
              <a:rPr lang="en-US" dirty="0">
                <a:latin typeface="Cambria" panose="02040503050406030204" pitchFamily="18" charset="0"/>
              </a:rPr>
              <a:t>leaves are in form of a star</a:t>
            </a:r>
          </a:p>
          <a:p>
            <a:r>
              <a:rPr lang="en-US" dirty="0" smtClean="0">
                <a:latin typeface="Cambria" panose="02040503050406030204" pitchFamily="18" charset="0"/>
              </a:rPr>
              <a:t>The </a:t>
            </a:r>
            <a:r>
              <a:rPr lang="en-US" dirty="0">
                <a:latin typeface="Cambria" panose="02040503050406030204" pitchFamily="18" charset="0"/>
              </a:rPr>
              <a:t>lower part looks like the bulb of an onion</a:t>
            </a:r>
          </a:p>
          <a:p>
            <a:endParaRPr lang="en-US" dirty="0">
              <a:latin typeface="Cambria" panose="02040503050406030204" pitchFamily="18" charset="0"/>
            </a:endParaRPr>
          </a:p>
          <a:p>
            <a:endParaRPr lang="en-US" dirty="0"/>
          </a:p>
        </p:txBody>
      </p:sp>
      <p:pic>
        <p:nvPicPr>
          <p:cNvPr id="4" name="Picture 2" descr="C:\Users\NASOKHO\Downloads\oxal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3733800"/>
            <a:ext cx="34290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4005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738417"/>
            <a:ext cx="8333222" cy="1215566"/>
          </a:xfrm>
        </p:spPr>
        <p:txBody>
          <a:bodyPr>
            <a:normAutofit fontScale="90000"/>
          </a:bodyPr>
          <a:lstStyle/>
          <a:p>
            <a:r>
              <a:rPr lang="en-US" dirty="0"/>
              <a:t>Use the diagram below to answer questions that follows </a:t>
            </a:r>
            <a:r>
              <a:rPr lang="en-US" dirty="0" smtClean="0"/>
              <a:t>1-4</a:t>
            </a:r>
            <a:endParaRPr lang="en-US" dirty="0"/>
          </a:p>
        </p:txBody>
      </p:sp>
      <p:pic>
        <p:nvPicPr>
          <p:cNvPr id="3" name="Picture 2"/>
          <p:cNvPicPr>
            <a:picLocks noChangeAspect="1"/>
          </p:cNvPicPr>
          <p:nvPr/>
        </p:nvPicPr>
        <p:blipFill>
          <a:blip r:embed="rId2"/>
          <a:stretch>
            <a:fillRect/>
          </a:stretch>
        </p:blipFill>
        <p:spPr>
          <a:xfrm>
            <a:off x="3813265" y="2173761"/>
            <a:ext cx="4221188" cy="4275166"/>
          </a:xfrm>
          <a:prstGeom prst="rect">
            <a:avLst/>
          </a:prstGeom>
        </p:spPr>
      </p:pic>
    </p:spTree>
    <p:extLst>
      <p:ext uri="{BB962C8B-B14F-4D97-AF65-F5344CB8AC3E}">
        <p14:creationId xmlns:p14="http://schemas.microsoft.com/office/powerpoint/2010/main" val="32173663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Which two aspects of weather would the instruments above measure--------</a:t>
            </a:r>
          </a:p>
          <a:p>
            <a:endParaRPr lang="en-US" dirty="0"/>
          </a:p>
        </p:txBody>
      </p:sp>
      <p:sp>
        <p:nvSpPr>
          <p:cNvPr id="3" name="Text Placeholder 2"/>
          <p:cNvSpPr>
            <a:spLocks noGrp="1"/>
          </p:cNvSpPr>
          <p:nvPr>
            <p:ph type="body" sz="quarter" idx="13"/>
          </p:nvPr>
        </p:nvSpPr>
        <p:spPr>
          <a:xfrm>
            <a:off x="530092" y="2326437"/>
            <a:ext cx="3255845" cy="890133"/>
          </a:xfrm>
        </p:spPr>
        <p:txBody>
          <a:bodyPr/>
          <a:lstStyle/>
          <a:p>
            <a:r>
              <a:rPr lang="en-US" dirty="0"/>
              <a:t>Temperature and Air pressure</a:t>
            </a:r>
          </a:p>
          <a:p>
            <a:endParaRPr lang="en-US" dirty="0"/>
          </a:p>
        </p:txBody>
      </p:sp>
      <p:sp>
        <p:nvSpPr>
          <p:cNvPr id="4" name="Text Placeholder 3"/>
          <p:cNvSpPr>
            <a:spLocks noGrp="1"/>
          </p:cNvSpPr>
          <p:nvPr>
            <p:ph type="body" sz="quarter" idx="14"/>
          </p:nvPr>
        </p:nvSpPr>
        <p:spPr>
          <a:xfrm>
            <a:off x="6057289" y="2326437"/>
            <a:ext cx="2958374" cy="890133"/>
          </a:xfrm>
        </p:spPr>
        <p:txBody>
          <a:bodyPr/>
          <a:lstStyle/>
          <a:p>
            <a:r>
              <a:rPr lang="en-US" dirty="0"/>
              <a:t>Temperature and rainfall</a:t>
            </a:r>
          </a:p>
          <a:p>
            <a:endParaRPr lang="en-US" dirty="0"/>
          </a:p>
        </p:txBody>
      </p:sp>
      <p:sp>
        <p:nvSpPr>
          <p:cNvPr id="5" name="Text Placeholder 4"/>
          <p:cNvSpPr>
            <a:spLocks noGrp="1"/>
          </p:cNvSpPr>
          <p:nvPr>
            <p:ph type="body" sz="quarter" idx="15"/>
          </p:nvPr>
        </p:nvSpPr>
        <p:spPr>
          <a:xfrm>
            <a:off x="530092" y="4295331"/>
            <a:ext cx="2999171" cy="890133"/>
          </a:xfrm>
        </p:spPr>
        <p:txBody>
          <a:bodyPr/>
          <a:lstStyle/>
          <a:p>
            <a:r>
              <a:rPr lang="en-US" dirty="0"/>
              <a:t>Rainfall and humidity </a:t>
            </a:r>
          </a:p>
          <a:p>
            <a:endParaRPr lang="en-US" dirty="0"/>
          </a:p>
        </p:txBody>
      </p:sp>
      <p:sp>
        <p:nvSpPr>
          <p:cNvPr id="6" name="Text Placeholder 5"/>
          <p:cNvSpPr>
            <a:spLocks noGrp="1"/>
          </p:cNvSpPr>
          <p:nvPr>
            <p:ph type="body" sz="quarter" idx="16"/>
          </p:nvPr>
        </p:nvSpPr>
        <p:spPr>
          <a:xfrm>
            <a:off x="6057290" y="4338246"/>
            <a:ext cx="3102752" cy="890133"/>
          </a:xfrm>
        </p:spPr>
        <p:txBody>
          <a:bodyPr/>
          <a:lstStyle/>
          <a:p>
            <a:r>
              <a:rPr lang="en-US" dirty="0"/>
              <a:t>Air pressure and humidity</a:t>
            </a:r>
          </a:p>
          <a:p>
            <a:endParaRPr lang="en-US" dirty="0"/>
          </a:p>
        </p:txBody>
      </p:sp>
    </p:spTree>
    <p:extLst>
      <p:ext uri="{BB962C8B-B14F-4D97-AF65-F5344CB8AC3E}">
        <p14:creationId xmlns:p14="http://schemas.microsoft.com/office/powerpoint/2010/main" val="3796983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Name the principle used to operate the weather instrument above--------</a:t>
            </a:r>
          </a:p>
          <a:p>
            <a:endParaRPr lang="en-US" dirty="0"/>
          </a:p>
        </p:txBody>
      </p:sp>
      <p:sp>
        <p:nvSpPr>
          <p:cNvPr id="3" name="Text Placeholder 2"/>
          <p:cNvSpPr>
            <a:spLocks noGrp="1"/>
          </p:cNvSpPr>
          <p:nvPr>
            <p:ph type="body" sz="quarter" idx="13"/>
          </p:nvPr>
        </p:nvSpPr>
        <p:spPr>
          <a:xfrm>
            <a:off x="530092" y="2326437"/>
            <a:ext cx="2758540" cy="890133"/>
          </a:xfrm>
        </p:spPr>
        <p:txBody>
          <a:bodyPr/>
          <a:lstStyle/>
          <a:p>
            <a:r>
              <a:rPr lang="en-US" dirty="0"/>
              <a:t>Matter occupies space</a:t>
            </a:r>
          </a:p>
          <a:p>
            <a:endParaRPr lang="en-US" dirty="0"/>
          </a:p>
        </p:txBody>
      </p:sp>
      <p:sp>
        <p:nvSpPr>
          <p:cNvPr id="4" name="Text Placeholder 3"/>
          <p:cNvSpPr>
            <a:spLocks noGrp="1"/>
          </p:cNvSpPr>
          <p:nvPr>
            <p:ph type="body" sz="quarter" idx="14"/>
          </p:nvPr>
        </p:nvSpPr>
        <p:spPr>
          <a:xfrm>
            <a:off x="6057289" y="2326437"/>
            <a:ext cx="2364816" cy="890133"/>
          </a:xfrm>
        </p:spPr>
        <p:txBody>
          <a:bodyPr/>
          <a:lstStyle/>
          <a:p>
            <a:r>
              <a:rPr lang="en-US" dirty="0"/>
              <a:t>Gases have mass</a:t>
            </a:r>
          </a:p>
          <a:p>
            <a:endParaRPr lang="en-US" dirty="0"/>
          </a:p>
        </p:txBody>
      </p:sp>
      <p:sp>
        <p:nvSpPr>
          <p:cNvPr id="5" name="Text Placeholder 4"/>
          <p:cNvSpPr>
            <a:spLocks noGrp="1"/>
          </p:cNvSpPr>
          <p:nvPr>
            <p:ph type="body" sz="quarter" idx="15"/>
          </p:nvPr>
        </p:nvSpPr>
        <p:spPr>
          <a:xfrm>
            <a:off x="530092" y="4295331"/>
            <a:ext cx="3769192" cy="890133"/>
          </a:xfrm>
        </p:spPr>
        <p:txBody>
          <a:bodyPr/>
          <a:lstStyle/>
          <a:p>
            <a:r>
              <a:rPr lang="en-US" dirty="0">
                <a:latin typeface="Times New Roman"/>
                <a:ea typeface="Times New Roman"/>
              </a:rPr>
              <a:t>Air expands when heated and contract when cooled </a:t>
            </a:r>
          </a:p>
          <a:p>
            <a:endParaRPr lang="en-US" dirty="0"/>
          </a:p>
        </p:txBody>
      </p:sp>
      <p:sp>
        <p:nvSpPr>
          <p:cNvPr id="6" name="Text Placeholder 5"/>
          <p:cNvSpPr>
            <a:spLocks noGrp="1"/>
          </p:cNvSpPr>
          <p:nvPr>
            <p:ph type="body" sz="quarter" idx="16"/>
          </p:nvPr>
        </p:nvSpPr>
        <p:spPr>
          <a:xfrm>
            <a:off x="6057290" y="4338246"/>
            <a:ext cx="4241742" cy="890133"/>
          </a:xfrm>
        </p:spPr>
        <p:txBody>
          <a:bodyPr/>
          <a:lstStyle/>
          <a:p>
            <a:r>
              <a:rPr lang="en-US" dirty="0"/>
              <a:t>Liquids expand on heating and contracts on cooling</a:t>
            </a:r>
          </a:p>
          <a:p>
            <a:endParaRPr lang="en-US" dirty="0"/>
          </a:p>
        </p:txBody>
      </p:sp>
    </p:spTree>
    <p:extLst>
      <p:ext uri="{BB962C8B-B14F-4D97-AF65-F5344CB8AC3E}">
        <p14:creationId xmlns:p14="http://schemas.microsoft.com/office/powerpoint/2010/main" val="40968518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What happens in the thermometer on a hot day?</a:t>
            </a:r>
          </a:p>
          <a:p>
            <a:endParaRPr lang="en-US" dirty="0"/>
          </a:p>
        </p:txBody>
      </p:sp>
      <p:sp>
        <p:nvSpPr>
          <p:cNvPr id="3" name="Text Placeholder 2"/>
          <p:cNvSpPr>
            <a:spLocks noGrp="1"/>
          </p:cNvSpPr>
          <p:nvPr>
            <p:ph type="body" sz="quarter" idx="13"/>
          </p:nvPr>
        </p:nvSpPr>
        <p:spPr/>
        <p:txBody>
          <a:bodyPr/>
          <a:lstStyle/>
          <a:p>
            <a:r>
              <a:rPr lang="en-US" dirty="0"/>
              <a:t>Air rises in the </a:t>
            </a:r>
            <a:r>
              <a:rPr lang="en-US" dirty="0" smtClean="0"/>
              <a:t>tube</a:t>
            </a:r>
            <a:endParaRPr lang="en-US" dirty="0"/>
          </a:p>
        </p:txBody>
      </p:sp>
      <p:sp>
        <p:nvSpPr>
          <p:cNvPr id="4" name="Text Placeholder 3"/>
          <p:cNvSpPr>
            <a:spLocks noGrp="1"/>
          </p:cNvSpPr>
          <p:nvPr>
            <p:ph type="body" sz="quarter" idx="14"/>
          </p:nvPr>
        </p:nvSpPr>
        <p:spPr>
          <a:xfrm>
            <a:off x="6057289" y="2326437"/>
            <a:ext cx="2862122" cy="890133"/>
          </a:xfrm>
        </p:spPr>
        <p:txBody>
          <a:bodyPr/>
          <a:lstStyle/>
          <a:p>
            <a:r>
              <a:rPr lang="en-US" dirty="0"/>
              <a:t>Water rises in the tube</a:t>
            </a:r>
          </a:p>
          <a:p>
            <a:endParaRPr lang="en-US" dirty="0"/>
          </a:p>
        </p:txBody>
      </p:sp>
      <p:sp>
        <p:nvSpPr>
          <p:cNvPr id="5" name="Text Placeholder 4"/>
          <p:cNvSpPr>
            <a:spLocks noGrp="1"/>
          </p:cNvSpPr>
          <p:nvPr>
            <p:ph type="body" sz="quarter" idx="15"/>
          </p:nvPr>
        </p:nvSpPr>
        <p:spPr>
          <a:xfrm>
            <a:off x="530092" y="4295331"/>
            <a:ext cx="3416266" cy="890133"/>
          </a:xfrm>
        </p:spPr>
        <p:txBody>
          <a:bodyPr/>
          <a:lstStyle/>
          <a:p>
            <a:r>
              <a:rPr lang="en-US" dirty="0"/>
              <a:t>Water increases in the beaker</a:t>
            </a:r>
          </a:p>
          <a:p>
            <a:endParaRPr lang="en-US" dirty="0"/>
          </a:p>
        </p:txBody>
      </p:sp>
      <p:sp>
        <p:nvSpPr>
          <p:cNvPr id="6" name="Text Placeholder 5"/>
          <p:cNvSpPr>
            <a:spLocks noGrp="1"/>
          </p:cNvSpPr>
          <p:nvPr>
            <p:ph type="body" sz="quarter" idx="16"/>
          </p:nvPr>
        </p:nvSpPr>
        <p:spPr>
          <a:xfrm>
            <a:off x="6057290" y="4338246"/>
            <a:ext cx="3936942" cy="890133"/>
          </a:xfrm>
        </p:spPr>
        <p:txBody>
          <a:bodyPr/>
          <a:lstStyle/>
          <a:p>
            <a:r>
              <a:rPr lang="en-US" dirty="0"/>
              <a:t>The reading on the scale is low </a:t>
            </a:r>
          </a:p>
          <a:p>
            <a:endParaRPr lang="en-US" dirty="0"/>
          </a:p>
        </p:txBody>
      </p:sp>
    </p:spTree>
    <p:extLst>
      <p:ext uri="{BB962C8B-B14F-4D97-AF65-F5344CB8AC3E}">
        <p14:creationId xmlns:p14="http://schemas.microsoft.com/office/powerpoint/2010/main" val="22927026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The reading on the scale is low </a:t>
            </a:r>
          </a:p>
        </p:txBody>
      </p:sp>
      <p:sp>
        <p:nvSpPr>
          <p:cNvPr id="3" name="Text Placeholder 2"/>
          <p:cNvSpPr>
            <a:spLocks noGrp="1"/>
          </p:cNvSpPr>
          <p:nvPr>
            <p:ph type="body" sz="quarter" idx="13"/>
          </p:nvPr>
        </p:nvSpPr>
        <p:spPr>
          <a:xfrm>
            <a:off x="530092" y="2326437"/>
            <a:ext cx="3785234" cy="890133"/>
          </a:xfrm>
        </p:spPr>
        <p:txBody>
          <a:bodyPr/>
          <a:lstStyle/>
          <a:p>
            <a:r>
              <a:rPr lang="en-US" dirty="0"/>
              <a:t>Water in the tube rises while water in the beaker decreases</a:t>
            </a:r>
          </a:p>
          <a:p>
            <a:endParaRPr lang="en-US" dirty="0"/>
          </a:p>
        </p:txBody>
      </p:sp>
      <p:sp>
        <p:nvSpPr>
          <p:cNvPr id="4" name="Text Placeholder 3"/>
          <p:cNvSpPr>
            <a:spLocks noGrp="1"/>
          </p:cNvSpPr>
          <p:nvPr>
            <p:ph type="body" sz="quarter" idx="14"/>
          </p:nvPr>
        </p:nvSpPr>
        <p:spPr>
          <a:xfrm>
            <a:off x="6057289" y="2326437"/>
            <a:ext cx="4257785" cy="890133"/>
          </a:xfrm>
        </p:spPr>
        <p:txBody>
          <a:bodyPr/>
          <a:lstStyle/>
          <a:p>
            <a:r>
              <a:rPr lang="en-US" dirty="0"/>
              <a:t>Water in the tube drops while water in the beaker  increases</a:t>
            </a:r>
          </a:p>
          <a:p>
            <a:endParaRPr lang="en-US" dirty="0"/>
          </a:p>
        </p:txBody>
      </p:sp>
      <p:sp>
        <p:nvSpPr>
          <p:cNvPr id="5" name="Text Placeholder 4"/>
          <p:cNvSpPr>
            <a:spLocks noGrp="1"/>
          </p:cNvSpPr>
          <p:nvPr>
            <p:ph type="body" sz="quarter" idx="15"/>
          </p:nvPr>
        </p:nvSpPr>
        <p:spPr>
          <a:xfrm>
            <a:off x="530092" y="4295331"/>
            <a:ext cx="2742497" cy="890133"/>
          </a:xfrm>
        </p:spPr>
        <p:txBody>
          <a:bodyPr/>
          <a:lstStyle/>
          <a:p>
            <a:r>
              <a:rPr lang="en-US" dirty="0"/>
              <a:t>Air rises in the tube </a:t>
            </a:r>
          </a:p>
          <a:p>
            <a:endParaRPr lang="en-US" dirty="0"/>
          </a:p>
        </p:txBody>
      </p:sp>
      <p:sp>
        <p:nvSpPr>
          <p:cNvPr id="6" name="Text Placeholder 5"/>
          <p:cNvSpPr>
            <a:spLocks noGrp="1"/>
          </p:cNvSpPr>
          <p:nvPr>
            <p:ph type="body" sz="quarter" idx="16"/>
          </p:nvPr>
        </p:nvSpPr>
        <p:spPr>
          <a:xfrm>
            <a:off x="6057290" y="4338246"/>
            <a:ext cx="3295257" cy="890133"/>
          </a:xfrm>
        </p:spPr>
        <p:txBody>
          <a:bodyPr/>
          <a:lstStyle/>
          <a:p>
            <a:r>
              <a:rPr lang="en-US" dirty="0"/>
              <a:t>The water changed its color</a:t>
            </a:r>
          </a:p>
          <a:p>
            <a:endParaRPr lang="en-US" dirty="0"/>
          </a:p>
        </p:txBody>
      </p:sp>
    </p:spTree>
    <p:extLst>
      <p:ext uri="{BB962C8B-B14F-4D97-AF65-F5344CB8AC3E}">
        <p14:creationId xmlns:p14="http://schemas.microsoft.com/office/powerpoint/2010/main" val="15318478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593" y="2872017"/>
            <a:ext cx="8333222" cy="1215566"/>
          </a:xfrm>
        </p:spPr>
        <p:txBody>
          <a:bodyPr>
            <a:normAutofit/>
          </a:bodyPr>
          <a:lstStyle/>
          <a:p>
            <a:pPr algn="ctr"/>
            <a:r>
              <a:rPr lang="en-US" dirty="0"/>
              <a:t>QUESTIONS ON </a:t>
            </a:r>
            <a:r>
              <a:rPr lang="en-US" dirty="0" smtClean="0"/>
              <a:t>PLANETS</a:t>
            </a:r>
            <a:endParaRPr lang="en-US" dirty="0"/>
          </a:p>
        </p:txBody>
      </p:sp>
    </p:spTree>
    <p:extLst>
      <p:ext uri="{BB962C8B-B14F-4D97-AF65-F5344CB8AC3E}">
        <p14:creationId xmlns:p14="http://schemas.microsoft.com/office/powerpoint/2010/main" val="35030066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Which one of the following statements is not true</a:t>
            </a:r>
            <a:r>
              <a:rPr lang="en-US" dirty="0" smtClean="0"/>
              <a:t>?</a:t>
            </a:r>
            <a:endParaRPr lang="en-US" dirty="0"/>
          </a:p>
        </p:txBody>
      </p:sp>
      <p:sp>
        <p:nvSpPr>
          <p:cNvPr id="3" name="Text Placeholder 2"/>
          <p:cNvSpPr>
            <a:spLocks noGrp="1"/>
          </p:cNvSpPr>
          <p:nvPr>
            <p:ph type="body" sz="quarter" idx="13"/>
          </p:nvPr>
        </p:nvSpPr>
        <p:spPr>
          <a:xfrm>
            <a:off x="530092" y="2326437"/>
            <a:ext cx="2886876" cy="890133"/>
          </a:xfrm>
        </p:spPr>
        <p:txBody>
          <a:bodyPr/>
          <a:lstStyle/>
          <a:p>
            <a:r>
              <a:rPr lang="en-US" dirty="0"/>
              <a:t>Asteroids are minor planets.</a:t>
            </a:r>
          </a:p>
          <a:p>
            <a:endParaRPr lang="en-US" dirty="0"/>
          </a:p>
        </p:txBody>
      </p:sp>
      <p:sp>
        <p:nvSpPr>
          <p:cNvPr id="4" name="Text Placeholder 3"/>
          <p:cNvSpPr>
            <a:spLocks noGrp="1"/>
          </p:cNvSpPr>
          <p:nvPr>
            <p:ph type="body" sz="quarter" idx="14"/>
          </p:nvPr>
        </p:nvSpPr>
        <p:spPr>
          <a:xfrm>
            <a:off x="6057289" y="2326437"/>
            <a:ext cx="3969027" cy="890133"/>
          </a:xfrm>
        </p:spPr>
        <p:txBody>
          <a:bodyPr/>
          <a:lstStyle/>
          <a:p>
            <a:r>
              <a:rPr lang="en-US" dirty="0"/>
              <a:t>Most asteroids are between mars and Jupiter.</a:t>
            </a:r>
          </a:p>
          <a:p>
            <a:endParaRPr lang="en-US" dirty="0"/>
          </a:p>
        </p:txBody>
      </p:sp>
      <p:sp>
        <p:nvSpPr>
          <p:cNvPr id="5" name="Text Placeholder 4"/>
          <p:cNvSpPr>
            <a:spLocks noGrp="1"/>
          </p:cNvSpPr>
          <p:nvPr>
            <p:ph type="body" sz="quarter" idx="15"/>
          </p:nvPr>
        </p:nvSpPr>
        <p:spPr>
          <a:xfrm>
            <a:off x="530092" y="4295331"/>
            <a:ext cx="3753150" cy="890133"/>
          </a:xfrm>
        </p:spPr>
        <p:txBody>
          <a:bodyPr/>
          <a:lstStyle/>
          <a:p>
            <a:r>
              <a:rPr lang="en-US" dirty="0"/>
              <a:t>Only 4400 asteroids are in solar system. </a:t>
            </a:r>
          </a:p>
        </p:txBody>
      </p:sp>
      <p:sp>
        <p:nvSpPr>
          <p:cNvPr id="6" name="Text Placeholder 5"/>
          <p:cNvSpPr>
            <a:spLocks noGrp="1"/>
          </p:cNvSpPr>
          <p:nvPr>
            <p:ph type="body" sz="quarter" idx="16"/>
          </p:nvPr>
        </p:nvSpPr>
        <p:spPr>
          <a:xfrm>
            <a:off x="6057290" y="4338246"/>
            <a:ext cx="3054626" cy="890133"/>
          </a:xfrm>
        </p:spPr>
        <p:txBody>
          <a:bodyPr/>
          <a:lstStyle/>
          <a:p>
            <a:r>
              <a:rPr lang="en-US" dirty="0"/>
              <a:t>Asteroids form a belt.</a:t>
            </a:r>
          </a:p>
          <a:p>
            <a:endParaRPr lang="en-US" dirty="0"/>
          </a:p>
        </p:txBody>
      </p:sp>
    </p:spTree>
    <p:extLst>
      <p:ext uri="{BB962C8B-B14F-4D97-AF65-F5344CB8AC3E}">
        <p14:creationId xmlns:p14="http://schemas.microsoft.com/office/powerpoint/2010/main" val="32867438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34536" y="621052"/>
            <a:ext cx="8637587" cy="902948"/>
          </a:xfrm>
        </p:spPr>
        <p:txBody>
          <a:bodyPr/>
          <a:lstStyle/>
          <a:p>
            <a:r>
              <a:rPr lang="en-US" dirty="0"/>
              <a:t>Which planets which can be seen shortly before sunrise and shortly after sunset?</a:t>
            </a:r>
          </a:p>
          <a:p>
            <a:endParaRPr lang="en-US" dirty="0"/>
          </a:p>
        </p:txBody>
      </p:sp>
      <p:sp>
        <p:nvSpPr>
          <p:cNvPr id="3" name="Text Placeholder 2"/>
          <p:cNvSpPr>
            <a:spLocks noGrp="1"/>
          </p:cNvSpPr>
          <p:nvPr>
            <p:ph type="body" sz="quarter" idx="13"/>
          </p:nvPr>
        </p:nvSpPr>
        <p:spPr/>
        <p:txBody>
          <a:bodyPr/>
          <a:lstStyle/>
          <a:p>
            <a:r>
              <a:rPr lang="en-US" dirty="0"/>
              <a:t>Venus and mars.</a:t>
            </a:r>
          </a:p>
        </p:txBody>
      </p:sp>
      <p:sp>
        <p:nvSpPr>
          <p:cNvPr id="4" name="Text Placeholder 3"/>
          <p:cNvSpPr>
            <a:spLocks noGrp="1"/>
          </p:cNvSpPr>
          <p:nvPr>
            <p:ph type="body" sz="quarter" idx="14"/>
          </p:nvPr>
        </p:nvSpPr>
        <p:spPr>
          <a:xfrm>
            <a:off x="6057289" y="2326437"/>
            <a:ext cx="2477111" cy="890133"/>
          </a:xfrm>
        </p:spPr>
        <p:txBody>
          <a:bodyPr/>
          <a:lstStyle/>
          <a:p>
            <a:r>
              <a:rPr lang="en-US" dirty="0"/>
              <a:t>Mercury and Venus.</a:t>
            </a:r>
          </a:p>
          <a:p>
            <a:endParaRPr lang="en-US" dirty="0"/>
          </a:p>
        </p:txBody>
      </p:sp>
      <p:sp>
        <p:nvSpPr>
          <p:cNvPr id="5" name="Text Placeholder 4"/>
          <p:cNvSpPr>
            <a:spLocks noGrp="1"/>
          </p:cNvSpPr>
          <p:nvPr>
            <p:ph type="body" sz="quarter" idx="15"/>
          </p:nvPr>
        </p:nvSpPr>
        <p:spPr>
          <a:xfrm>
            <a:off x="530092" y="4295331"/>
            <a:ext cx="2838750" cy="890133"/>
          </a:xfrm>
        </p:spPr>
        <p:txBody>
          <a:bodyPr/>
          <a:lstStyle/>
          <a:p>
            <a:r>
              <a:rPr lang="en-US" dirty="0"/>
              <a:t>Uranus and Neptune.</a:t>
            </a:r>
          </a:p>
          <a:p>
            <a:endParaRPr lang="en-US" dirty="0"/>
          </a:p>
        </p:txBody>
      </p:sp>
      <p:sp>
        <p:nvSpPr>
          <p:cNvPr id="6" name="Text Placeholder 5"/>
          <p:cNvSpPr>
            <a:spLocks noGrp="1"/>
          </p:cNvSpPr>
          <p:nvPr>
            <p:ph type="body" sz="quarter" idx="16"/>
          </p:nvPr>
        </p:nvSpPr>
        <p:spPr/>
        <p:txBody>
          <a:bodyPr/>
          <a:lstStyle/>
          <a:p>
            <a:r>
              <a:rPr lang="en-US" dirty="0"/>
              <a:t>Mars and Earth</a:t>
            </a:r>
            <a:r>
              <a:rPr lang="en-US" dirty="0" smtClean="0"/>
              <a:t>.</a:t>
            </a:r>
            <a:endParaRPr lang="en-US" dirty="0"/>
          </a:p>
        </p:txBody>
      </p:sp>
    </p:spTree>
    <p:extLst>
      <p:ext uri="{BB962C8B-B14F-4D97-AF65-F5344CB8AC3E}">
        <p14:creationId xmlns:p14="http://schemas.microsoft.com/office/powerpoint/2010/main" val="12597931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Venus is the brightest planet because </a:t>
            </a:r>
          </a:p>
        </p:txBody>
      </p:sp>
      <p:sp>
        <p:nvSpPr>
          <p:cNvPr id="3" name="Text Placeholder 2"/>
          <p:cNvSpPr>
            <a:spLocks noGrp="1"/>
          </p:cNvSpPr>
          <p:nvPr>
            <p:ph type="body" sz="quarter" idx="13"/>
          </p:nvPr>
        </p:nvSpPr>
        <p:spPr>
          <a:xfrm>
            <a:off x="530092" y="2326437"/>
            <a:ext cx="2566034" cy="890133"/>
          </a:xfrm>
        </p:spPr>
        <p:txBody>
          <a:bodyPr/>
          <a:lstStyle/>
          <a:p>
            <a:r>
              <a:rPr lang="en-US" dirty="0"/>
              <a:t>It is closest to the sun</a:t>
            </a:r>
          </a:p>
          <a:p>
            <a:endParaRPr lang="en-US" dirty="0"/>
          </a:p>
        </p:txBody>
      </p:sp>
      <p:sp>
        <p:nvSpPr>
          <p:cNvPr id="4" name="Text Placeholder 3"/>
          <p:cNvSpPr>
            <a:spLocks noGrp="1"/>
          </p:cNvSpPr>
          <p:nvPr>
            <p:ph type="body" sz="quarter" idx="14"/>
          </p:nvPr>
        </p:nvSpPr>
        <p:spPr>
          <a:xfrm>
            <a:off x="6057289" y="2326437"/>
            <a:ext cx="2380858" cy="890133"/>
          </a:xfrm>
        </p:spPr>
        <p:txBody>
          <a:bodyPr/>
          <a:lstStyle/>
          <a:p>
            <a:r>
              <a:rPr lang="en-US" dirty="0"/>
              <a:t>It is larger than mercury</a:t>
            </a:r>
          </a:p>
        </p:txBody>
      </p:sp>
      <p:sp>
        <p:nvSpPr>
          <p:cNvPr id="5" name="Text Placeholder 4"/>
          <p:cNvSpPr>
            <a:spLocks noGrp="1"/>
          </p:cNvSpPr>
          <p:nvPr>
            <p:ph type="body" sz="quarter" idx="15"/>
          </p:nvPr>
        </p:nvSpPr>
        <p:spPr>
          <a:xfrm>
            <a:off x="530092" y="4295331"/>
            <a:ext cx="3239803" cy="890133"/>
          </a:xfrm>
        </p:spPr>
        <p:txBody>
          <a:bodyPr/>
          <a:lstStyle/>
          <a:p>
            <a:r>
              <a:rPr lang="en-US" dirty="0"/>
              <a:t>It is made up of white hot glowing gases </a:t>
            </a:r>
          </a:p>
        </p:txBody>
      </p:sp>
      <p:sp>
        <p:nvSpPr>
          <p:cNvPr id="6" name="Text Placeholder 5"/>
          <p:cNvSpPr>
            <a:spLocks noGrp="1"/>
          </p:cNvSpPr>
          <p:nvPr>
            <p:ph type="body" sz="quarter" idx="16"/>
          </p:nvPr>
        </p:nvSpPr>
        <p:spPr/>
        <p:txBody>
          <a:bodyPr/>
          <a:lstStyle/>
          <a:p>
            <a:r>
              <a:rPr lang="en-US" dirty="0"/>
              <a:t>It has several moon satellites</a:t>
            </a:r>
          </a:p>
          <a:p>
            <a:endParaRPr lang="en-US" dirty="0"/>
          </a:p>
        </p:txBody>
      </p:sp>
    </p:spTree>
    <p:extLst>
      <p:ext uri="{BB962C8B-B14F-4D97-AF65-F5344CB8AC3E}">
        <p14:creationId xmlns:p14="http://schemas.microsoft.com/office/powerpoint/2010/main" val="29105468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181959"/>
            <a:ext cx="9144000" cy="6494085"/>
          </a:xfrm>
          <a:prstGeom prst="rect">
            <a:avLst/>
          </a:prstGeom>
        </p:spPr>
        <p:txBody>
          <a:bodyPr wrap="square">
            <a:spAutoFit/>
          </a:bodyPr>
          <a:lstStyle/>
          <a:p>
            <a:r>
              <a:rPr lang="en-US" sz="2000" b="1" u="sng" dirty="0">
                <a:latin typeface="Times New Roman"/>
                <a:ea typeface="Times New Roman"/>
              </a:rPr>
              <a:t>EXERCISE 1</a:t>
            </a:r>
            <a:endParaRPr lang="en-US" dirty="0">
              <a:latin typeface="Times New Roman"/>
              <a:ea typeface="Times New Roman"/>
            </a:endParaRPr>
          </a:p>
          <a:p>
            <a:r>
              <a:rPr lang="en-US" b="1" dirty="0">
                <a:latin typeface="Times New Roman"/>
                <a:ea typeface="Times New Roman"/>
              </a:rPr>
              <a:t> </a:t>
            </a:r>
            <a:endParaRPr lang="en-US" dirty="0">
              <a:latin typeface="Times New Roman"/>
              <a:ea typeface="Times New Roman"/>
            </a:endParaRPr>
          </a:p>
          <a:p>
            <a:r>
              <a:rPr lang="en-US" b="1" u="sng" dirty="0">
                <a:latin typeface="Times New Roman"/>
                <a:ea typeface="Times New Roman"/>
              </a:rPr>
              <a:t>QUESTION ON HEALTH EDUCATION</a:t>
            </a:r>
            <a:endParaRPr lang="en-US" dirty="0">
              <a:latin typeface="Times New Roman"/>
              <a:ea typeface="Times New Roman"/>
            </a:endParaRPr>
          </a:p>
          <a:p>
            <a:pPr marL="342900" indent="-342900">
              <a:buFont typeface="+mj-lt"/>
              <a:buAutoNum type="arabicPeriod"/>
              <a:tabLst>
                <a:tab pos="228600" algn="l"/>
              </a:tabLst>
            </a:pPr>
            <a:r>
              <a:rPr lang="en-US" sz="2400" dirty="0">
                <a:latin typeface="Times New Roman"/>
                <a:ea typeface="Times New Roman"/>
              </a:rPr>
              <a:t>Which on of the following is the best method of controlling transmission of </a:t>
            </a:r>
            <a:r>
              <a:rPr lang="en-US" sz="2400" b="1" dirty="0">
                <a:latin typeface="Times New Roman"/>
                <a:ea typeface="Times New Roman"/>
              </a:rPr>
              <a:t>HIV/AIDS?</a:t>
            </a:r>
            <a:endParaRPr lang="en-US" sz="2400" dirty="0">
              <a:latin typeface="Times New Roman"/>
              <a:ea typeface="Times New Roman"/>
            </a:endParaRPr>
          </a:p>
          <a:p>
            <a:pPr marL="342900" indent="-342900">
              <a:buFont typeface="+mj-lt"/>
              <a:buAutoNum type="alphaUcPeriod"/>
              <a:tabLst>
                <a:tab pos="685800" algn="l"/>
              </a:tabLst>
            </a:pPr>
            <a:r>
              <a:rPr lang="en-US" sz="2400" dirty="0">
                <a:latin typeface="Times New Roman"/>
                <a:ea typeface="Times New Roman"/>
              </a:rPr>
              <a:t>Having a medical test after every six months.</a:t>
            </a:r>
          </a:p>
          <a:p>
            <a:pPr marL="342900" indent="-342900">
              <a:buFont typeface="+mj-lt"/>
              <a:buAutoNum type="alphaUcPeriod"/>
              <a:tabLst>
                <a:tab pos="685800" algn="l"/>
              </a:tabLst>
            </a:pPr>
            <a:r>
              <a:rPr lang="en-US" sz="2400" dirty="0">
                <a:latin typeface="Times New Roman"/>
                <a:ea typeface="Times New Roman"/>
              </a:rPr>
              <a:t>Avoiding body contact with infected people.</a:t>
            </a:r>
          </a:p>
          <a:p>
            <a:pPr marL="342900" indent="-342900">
              <a:buFont typeface="+mj-lt"/>
              <a:buAutoNum type="alphaUcPeriod"/>
              <a:tabLst>
                <a:tab pos="685800" algn="l"/>
              </a:tabLst>
            </a:pPr>
            <a:r>
              <a:rPr lang="en-US" sz="2400" dirty="0">
                <a:latin typeface="Times New Roman"/>
                <a:ea typeface="Times New Roman"/>
              </a:rPr>
              <a:t>Going to a witchdoctor for treatment.</a:t>
            </a:r>
          </a:p>
          <a:p>
            <a:pPr marL="342900" indent="-342900">
              <a:buFont typeface="+mj-lt"/>
              <a:buAutoNum type="alphaUcPeriod"/>
              <a:tabLst>
                <a:tab pos="685800" algn="l"/>
              </a:tabLst>
            </a:pPr>
            <a:r>
              <a:rPr lang="en-US" sz="2400" dirty="0">
                <a:latin typeface="Times New Roman"/>
                <a:ea typeface="Times New Roman"/>
              </a:rPr>
              <a:t>Abstain from premarital sex.</a:t>
            </a:r>
          </a:p>
          <a:p>
            <a:pPr marL="228600"/>
            <a:r>
              <a:rPr lang="en-US" sz="2400" dirty="0">
                <a:latin typeface="Times New Roman"/>
                <a:ea typeface="Times New Roman"/>
              </a:rPr>
              <a:t> </a:t>
            </a:r>
          </a:p>
          <a:p>
            <a:pPr>
              <a:tabLst>
                <a:tab pos="228600" algn="l"/>
              </a:tabLst>
            </a:pPr>
            <a:r>
              <a:rPr lang="en-US" sz="2400" dirty="0">
                <a:latin typeface="Times New Roman"/>
                <a:ea typeface="Times New Roman"/>
              </a:rPr>
              <a:t>2. Below are some effects of certain drug </a:t>
            </a:r>
          </a:p>
          <a:p>
            <a:pPr marL="342900" indent="-342900">
              <a:buFont typeface="+mj-lt"/>
              <a:buAutoNum type="romanLcParenBoth"/>
              <a:tabLst>
                <a:tab pos="571500" algn="l"/>
                <a:tab pos="685800" algn="l"/>
              </a:tabLst>
            </a:pPr>
            <a:r>
              <a:rPr lang="en-US" sz="2400" dirty="0">
                <a:latin typeface="Times New Roman"/>
                <a:ea typeface="Times New Roman"/>
              </a:rPr>
              <a:t>Cause lung cancer</a:t>
            </a:r>
          </a:p>
          <a:p>
            <a:pPr marL="342900" indent="-342900">
              <a:buFont typeface="+mj-lt"/>
              <a:buAutoNum type="romanLcParenBoth"/>
              <a:tabLst>
                <a:tab pos="571500" algn="l"/>
                <a:tab pos="685800" algn="l"/>
              </a:tabLst>
            </a:pPr>
            <a:r>
              <a:rPr lang="en-US" sz="2400" dirty="0">
                <a:latin typeface="Times New Roman"/>
                <a:ea typeface="Times New Roman"/>
              </a:rPr>
              <a:t>Loss of ability to smell</a:t>
            </a:r>
          </a:p>
          <a:p>
            <a:pPr marL="342900" indent="-342900">
              <a:buFont typeface="+mj-lt"/>
              <a:buAutoNum type="romanLcParenBoth"/>
              <a:tabLst>
                <a:tab pos="571500" algn="l"/>
                <a:tab pos="685800" algn="l"/>
              </a:tabLst>
            </a:pPr>
            <a:r>
              <a:rPr lang="en-US" sz="2400" dirty="0">
                <a:latin typeface="Times New Roman"/>
                <a:ea typeface="Times New Roman"/>
              </a:rPr>
              <a:t>Formation of clot in the blood</a:t>
            </a:r>
          </a:p>
          <a:p>
            <a:pPr marL="342900" indent="-342900">
              <a:buFont typeface="+mj-lt"/>
              <a:buAutoNum type="romanLcParenBoth"/>
              <a:tabLst>
                <a:tab pos="571500" algn="l"/>
                <a:tab pos="685800" algn="l"/>
              </a:tabLst>
            </a:pPr>
            <a:r>
              <a:rPr lang="en-US" sz="2400" dirty="0">
                <a:latin typeface="Times New Roman"/>
                <a:ea typeface="Times New Roman"/>
              </a:rPr>
              <a:t>Loss of sensing cold even when the temperature is low</a:t>
            </a:r>
          </a:p>
          <a:p>
            <a:pPr marL="228600"/>
            <a:r>
              <a:rPr lang="en-US" sz="2400" dirty="0">
                <a:latin typeface="Times New Roman"/>
                <a:ea typeface="Times New Roman"/>
              </a:rPr>
              <a:t>Which drug can lead to the effects above when abused?</a:t>
            </a:r>
          </a:p>
          <a:p>
            <a:pPr indent="457200"/>
            <a:r>
              <a:rPr lang="en-US" sz="2400" dirty="0">
                <a:latin typeface="Times New Roman"/>
                <a:ea typeface="Times New Roman"/>
              </a:rPr>
              <a:t>A. Tobacco 		B. Bhang</a:t>
            </a:r>
          </a:p>
          <a:p>
            <a:pPr indent="457200"/>
            <a:r>
              <a:rPr lang="en-US" sz="2400" dirty="0">
                <a:latin typeface="Times New Roman"/>
                <a:ea typeface="Times New Roman"/>
              </a:rPr>
              <a:t>C. Heroine 		D. Alcohol</a:t>
            </a:r>
          </a:p>
        </p:txBody>
      </p:sp>
    </p:spTree>
    <p:extLst>
      <p:ext uri="{BB962C8B-B14F-4D97-AF65-F5344CB8AC3E}">
        <p14:creationId xmlns:p14="http://schemas.microsoft.com/office/powerpoint/2010/main" val="254662618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Harmful effects of </a:t>
            </a:r>
            <a:r>
              <a:rPr lang="en-US" dirty="0" smtClean="0"/>
              <a:t>weeds</a:t>
            </a:r>
            <a:endParaRPr lang="en-US" dirty="0"/>
          </a:p>
        </p:txBody>
      </p:sp>
      <p:sp>
        <p:nvSpPr>
          <p:cNvPr id="3" name="Content Placeholder 2"/>
          <p:cNvSpPr>
            <a:spLocks noGrp="1"/>
          </p:cNvSpPr>
          <p:nvPr>
            <p:ph idx="1"/>
          </p:nvPr>
        </p:nvSpPr>
        <p:spPr/>
        <p:txBody>
          <a:bodyPr/>
          <a:lstStyle/>
          <a:p>
            <a:r>
              <a:rPr lang="en-US" dirty="0" smtClean="0"/>
              <a:t>Absorb </a:t>
            </a:r>
            <a:r>
              <a:rPr lang="en-US" dirty="0"/>
              <a:t>nutrients from crops</a:t>
            </a:r>
          </a:p>
          <a:p>
            <a:r>
              <a:rPr lang="en-US" dirty="0" smtClean="0"/>
              <a:t>Some </a:t>
            </a:r>
            <a:r>
              <a:rPr lang="en-US" dirty="0"/>
              <a:t>weeds host crop pests</a:t>
            </a:r>
          </a:p>
          <a:p>
            <a:r>
              <a:rPr lang="en-US" dirty="0" smtClean="0"/>
              <a:t>Weeds </a:t>
            </a:r>
            <a:r>
              <a:rPr lang="en-US" dirty="0"/>
              <a:t>reduce expected crop yields</a:t>
            </a:r>
          </a:p>
          <a:p>
            <a:r>
              <a:rPr lang="en-US" dirty="0" smtClean="0"/>
              <a:t>Compete </a:t>
            </a:r>
            <a:r>
              <a:rPr lang="en-US" dirty="0"/>
              <a:t>with crops for space, light </a:t>
            </a:r>
            <a:r>
              <a:rPr lang="en-US" dirty="0" smtClean="0"/>
              <a:t>and </a:t>
            </a:r>
            <a:r>
              <a:rPr lang="en-US" dirty="0"/>
              <a:t>nutrients</a:t>
            </a:r>
          </a:p>
          <a:p>
            <a:r>
              <a:rPr lang="en-US" dirty="0" smtClean="0"/>
              <a:t>Take </a:t>
            </a:r>
            <a:r>
              <a:rPr lang="en-US" dirty="0"/>
              <a:t>up moisture</a:t>
            </a:r>
          </a:p>
          <a:p>
            <a:r>
              <a:rPr lang="en-US" dirty="0"/>
              <a:t>Reduce the quality of yield.</a:t>
            </a:r>
          </a:p>
          <a:p>
            <a:endParaRPr lang="en-US" dirty="0"/>
          </a:p>
        </p:txBody>
      </p:sp>
    </p:spTree>
    <p:extLst>
      <p:ext uri="{BB962C8B-B14F-4D97-AF65-F5344CB8AC3E}">
        <p14:creationId xmlns:p14="http://schemas.microsoft.com/office/powerpoint/2010/main" val="3224144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67200" y="152401"/>
            <a:ext cx="3810000" cy="461665"/>
          </a:xfrm>
          <a:prstGeom prst="rect">
            <a:avLst/>
          </a:prstGeom>
          <a:noFill/>
        </p:spPr>
        <p:txBody>
          <a:bodyPr wrap="square" rtlCol="0">
            <a:spAutoFit/>
          </a:bodyPr>
          <a:lstStyle/>
          <a:p>
            <a:pPr algn="ctr"/>
            <a:r>
              <a:rPr lang="en-US" sz="2400" b="1" dirty="0"/>
              <a:t>KCPE 2007</a:t>
            </a:r>
          </a:p>
        </p:txBody>
      </p:sp>
      <p:sp>
        <p:nvSpPr>
          <p:cNvPr id="6" name="Rectangle 5"/>
          <p:cNvSpPr/>
          <p:nvPr/>
        </p:nvSpPr>
        <p:spPr>
          <a:xfrm>
            <a:off x="1524000" y="609600"/>
            <a:ext cx="9144000" cy="3462486"/>
          </a:xfrm>
          <a:prstGeom prst="rect">
            <a:avLst/>
          </a:prstGeom>
        </p:spPr>
        <p:txBody>
          <a:bodyPr wrap="square">
            <a:spAutoFit/>
          </a:bodyPr>
          <a:lstStyle/>
          <a:p>
            <a:r>
              <a:rPr lang="en-US" sz="2400" dirty="0"/>
              <a:t>5. Which one of the following statements is TRUE about HIV and AIDS?</a:t>
            </a:r>
          </a:p>
          <a:p>
            <a:r>
              <a:rPr lang="en-US" sz="2400" dirty="0"/>
              <a:t>	A. All HIV positive people have AIDS.</a:t>
            </a:r>
          </a:p>
          <a:p>
            <a:r>
              <a:rPr lang="en-US" sz="2400" dirty="0"/>
              <a:t>	B. During the window stage a person may test negative.</a:t>
            </a:r>
          </a:p>
          <a:p>
            <a:r>
              <a:rPr lang="en-US" sz="2400" dirty="0"/>
              <a:t>	C. It can be transmitted by sharing utensils.</a:t>
            </a:r>
          </a:p>
          <a:p>
            <a:r>
              <a:rPr lang="en-US" sz="2400" dirty="0"/>
              <a:t>	D. It is not spread during the asymptomatic phase.</a:t>
            </a:r>
          </a:p>
          <a:p>
            <a:endParaRPr lang="en-US" sz="2400" dirty="0"/>
          </a:p>
          <a:p>
            <a:endParaRPr lang="en-US" sz="300" dirty="0"/>
          </a:p>
          <a:p>
            <a:r>
              <a:rPr lang="en-US" sz="2400" dirty="0"/>
              <a:t>6. Which one of the following is NOT a communicable disease?</a:t>
            </a:r>
          </a:p>
          <a:p>
            <a:r>
              <a:rPr lang="en-US" sz="2400" dirty="0"/>
              <a:t>	A. Whooping cough. 	B. Tetanus,</a:t>
            </a:r>
          </a:p>
          <a:p>
            <a:r>
              <a:rPr lang="en-US" sz="2400" dirty="0"/>
              <a:t>	C. Tuberculosis. 	D. Measles.</a:t>
            </a:r>
          </a:p>
        </p:txBody>
      </p:sp>
      <p:sp>
        <p:nvSpPr>
          <p:cNvPr id="7" name="Rectangle 6"/>
          <p:cNvSpPr/>
          <p:nvPr/>
        </p:nvSpPr>
        <p:spPr>
          <a:xfrm>
            <a:off x="1447800" y="4168676"/>
            <a:ext cx="9144000" cy="2308324"/>
          </a:xfrm>
          <a:prstGeom prst="rect">
            <a:avLst/>
          </a:prstGeom>
        </p:spPr>
        <p:txBody>
          <a:bodyPr wrap="square">
            <a:spAutoFit/>
          </a:bodyPr>
          <a:lstStyle/>
          <a:p>
            <a:r>
              <a:rPr lang="en-US" sz="2400" dirty="0"/>
              <a:t>9. Which one of the following statements is CORRECT according to immunization schedule of infants?</a:t>
            </a:r>
          </a:p>
          <a:p>
            <a:r>
              <a:rPr lang="en-US" sz="2400" dirty="0"/>
              <a:t>	A. The first dose of polio is given at 6 weeks.</a:t>
            </a:r>
          </a:p>
          <a:p>
            <a:r>
              <a:rPr lang="en-US" sz="2400" dirty="0"/>
              <a:t>	B. DPT vaccine is given at birth and at 10 weeks.</a:t>
            </a:r>
          </a:p>
          <a:p>
            <a:r>
              <a:rPr lang="en-US" sz="2400" dirty="0"/>
              <a:t>	C. DPT and measles vaccines are given at 14 weeks.</a:t>
            </a:r>
          </a:p>
          <a:p>
            <a:r>
              <a:rPr lang="en-US" sz="2400" dirty="0"/>
              <a:t>	D. Polio and BCG vaccines are given at birth.</a:t>
            </a:r>
          </a:p>
        </p:txBody>
      </p:sp>
    </p:spTree>
    <p:extLst>
      <p:ext uri="{BB962C8B-B14F-4D97-AF65-F5344CB8AC3E}">
        <p14:creationId xmlns:p14="http://schemas.microsoft.com/office/powerpoint/2010/main" val="4334432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67200" y="76201"/>
            <a:ext cx="3810000" cy="461665"/>
          </a:xfrm>
          <a:prstGeom prst="rect">
            <a:avLst/>
          </a:prstGeom>
          <a:noFill/>
        </p:spPr>
        <p:txBody>
          <a:bodyPr wrap="square" rtlCol="0">
            <a:spAutoFit/>
          </a:bodyPr>
          <a:lstStyle/>
          <a:p>
            <a:pPr algn="ctr"/>
            <a:r>
              <a:rPr lang="en-US" sz="2400" b="1" dirty="0"/>
              <a:t>KCPE 2008</a:t>
            </a:r>
          </a:p>
        </p:txBody>
      </p:sp>
      <p:sp>
        <p:nvSpPr>
          <p:cNvPr id="6" name="Rectangle 5"/>
          <p:cNvSpPr/>
          <p:nvPr/>
        </p:nvSpPr>
        <p:spPr>
          <a:xfrm>
            <a:off x="1600200" y="381000"/>
            <a:ext cx="9144000" cy="2308324"/>
          </a:xfrm>
          <a:prstGeom prst="rect">
            <a:avLst/>
          </a:prstGeom>
        </p:spPr>
        <p:txBody>
          <a:bodyPr wrap="square">
            <a:spAutoFit/>
          </a:bodyPr>
          <a:lstStyle/>
          <a:p>
            <a:r>
              <a:rPr lang="en-US" sz="2400" dirty="0"/>
              <a:t>20. Which of the following information is usually given when obtaining medicine from a pharmacy?</a:t>
            </a:r>
          </a:p>
          <a:p>
            <a:r>
              <a:rPr lang="en-US" sz="2400" dirty="0"/>
              <a:t>	A. Expiry date.</a:t>
            </a:r>
          </a:p>
          <a:p>
            <a:r>
              <a:rPr lang="en-US" sz="2400" dirty="0"/>
              <a:t>	B. Disposal method of containers.</a:t>
            </a:r>
          </a:p>
          <a:p>
            <a:r>
              <a:rPr lang="en-US" sz="2400" dirty="0"/>
              <a:t>	C. The dose.</a:t>
            </a:r>
          </a:p>
          <a:p>
            <a:r>
              <a:rPr lang="en-US" sz="2400" dirty="0"/>
              <a:t>	D. How to store the medicine.</a:t>
            </a:r>
          </a:p>
        </p:txBody>
      </p:sp>
      <p:sp>
        <p:nvSpPr>
          <p:cNvPr id="7" name="Rectangle 6"/>
          <p:cNvSpPr/>
          <p:nvPr/>
        </p:nvSpPr>
        <p:spPr>
          <a:xfrm>
            <a:off x="1524000" y="2895600"/>
            <a:ext cx="9220200" cy="3046988"/>
          </a:xfrm>
          <a:prstGeom prst="rect">
            <a:avLst/>
          </a:prstGeom>
        </p:spPr>
        <p:txBody>
          <a:bodyPr wrap="square">
            <a:spAutoFit/>
          </a:bodyPr>
          <a:lstStyle/>
          <a:p>
            <a:r>
              <a:rPr lang="en-US" sz="2400" dirty="0"/>
              <a:t>30. Which one of the following statements about HIV</a:t>
            </a:r>
          </a:p>
          <a:p>
            <a:r>
              <a:rPr lang="en-US" sz="2400" dirty="0"/>
              <a:t>and AIDS is TRUE?</a:t>
            </a:r>
          </a:p>
          <a:p>
            <a:r>
              <a:rPr lang="en-US" sz="2400" dirty="0"/>
              <a:t>	A. People living with HIV and AIDS are thin.</a:t>
            </a:r>
          </a:p>
          <a:p>
            <a:r>
              <a:rPr lang="en-US" sz="2400" dirty="0"/>
              <a:t>	B. HIV and AIDS is a curse</a:t>
            </a:r>
          </a:p>
          <a:p>
            <a:r>
              <a:rPr lang="en-US" sz="2400" dirty="0"/>
              <a:t>	C. Premarital sex is the only mode of transmission of HIV and 	AIDS.</a:t>
            </a:r>
          </a:p>
          <a:p>
            <a:r>
              <a:rPr lang="en-US" sz="2400" dirty="0"/>
              <a:t>	D. People living with HIV and AIDS are advised to eat small 	amount of food at a time.</a:t>
            </a:r>
          </a:p>
        </p:txBody>
      </p:sp>
    </p:spTree>
    <p:extLst>
      <p:ext uri="{BB962C8B-B14F-4D97-AF65-F5344CB8AC3E}">
        <p14:creationId xmlns:p14="http://schemas.microsoft.com/office/powerpoint/2010/main" val="29801073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7337" y="76200"/>
            <a:ext cx="9144000" cy="2308324"/>
          </a:xfrm>
          <a:prstGeom prst="rect">
            <a:avLst/>
          </a:prstGeom>
        </p:spPr>
        <p:txBody>
          <a:bodyPr wrap="square">
            <a:spAutoFit/>
          </a:bodyPr>
          <a:lstStyle/>
          <a:p>
            <a:r>
              <a:rPr lang="en-US" sz="2400" dirty="0"/>
              <a:t>46. Which one of the following effects of drug abuse consists of only social effects?</a:t>
            </a:r>
          </a:p>
          <a:p>
            <a:r>
              <a:rPr lang="en-US" sz="2400" dirty="0"/>
              <a:t>	A. Theft and lack of concentration.</a:t>
            </a:r>
          </a:p>
          <a:p>
            <a:r>
              <a:rPr lang="en-US" sz="2400" dirty="0"/>
              <a:t>	B. Drug induced accidents and truancy.</a:t>
            </a:r>
          </a:p>
          <a:p>
            <a:r>
              <a:rPr lang="en-US" sz="2400" dirty="0"/>
              <a:t>	C. Rape and withdrawal symptoms.</a:t>
            </a:r>
          </a:p>
          <a:p>
            <a:r>
              <a:rPr lang="en-US" sz="2400" dirty="0"/>
              <a:t>	D. Drug addiction and loss of consciousness.</a:t>
            </a:r>
          </a:p>
        </p:txBody>
      </p:sp>
      <p:sp>
        <p:nvSpPr>
          <p:cNvPr id="6" name="TextBox 5"/>
          <p:cNvSpPr txBox="1"/>
          <p:nvPr/>
        </p:nvSpPr>
        <p:spPr>
          <a:xfrm>
            <a:off x="3352800" y="3043536"/>
            <a:ext cx="3810000" cy="461665"/>
          </a:xfrm>
          <a:prstGeom prst="rect">
            <a:avLst/>
          </a:prstGeom>
          <a:noFill/>
        </p:spPr>
        <p:txBody>
          <a:bodyPr wrap="square" rtlCol="0">
            <a:spAutoFit/>
          </a:bodyPr>
          <a:lstStyle/>
          <a:p>
            <a:pPr algn="ctr"/>
            <a:r>
              <a:rPr lang="en-US" sz="2400" b="1" dirty="0"/>
              <a:t>KCPE 2009</a:t>
            </a:r>
          </a:p>
        </p:txBody>
      </p:sp>
      <p:sp>
        <p:nvSpPr>
          <p:cNvPr id="7" name="Rectangle 6"/>
          <p:cNvSpPr/>
          <p:nvPr/>
        </p:nvSpPr>
        <p:spPr>
          <a:xfrm>
            <a:off x="1524001" y="3482876"/>
            <a:ext cx="9177336" cy="2308324"/>
          </a:xfrm>
          <a:prstGeom prst="rect">
            <a:avLst/>
          </a:prstGeom>
        </p:spPr>
        <p:txBody>
          <a:bodyPr wrap="square">
            <a:spAutoFit/>
          </a:bodyPr>
          <a:lstStyle/>
          <a:p>
            <a:r>
              <a:rPr lang="en-US" sz="2400" dirty="0"/>
              <a:t>3. Which one of the following pairs consists only of social effects of drug abuse?</a:t>
            </a:r>
          </a:p>
          <a:p>
            <a:r>
              <a:rPr lang="en-US" sz="2400" dirty="0"/>
              <a:t>A. Rape and truancy.</a:t>
            </a:r>
          </a:p>
          <a:p>
            <a:r>
              <a:rPr lang="en-US" sz="2400" dirty="0"/>
              <a:t>B. Lack of concentration and addiction.</a:t>
            </a:r>
          </a:p>
          <a:p>
            <a:r>
              <a:rPr lang="en-US" sz="2400" dirty="0"/>
              <a:t>C. Accidents and withdrawal.</a:t>
            </a:r>
          </a:p>
          <a:p>
            <a:r>
              <a:rPr lang="en-US" sz="2400" dirty="0"/>
              <a:t>D. Impaired judgment and loss of consciousness.</a:t>
            </a:r>
          </a:p>
        </p:txBody>
      </p:sp>
    </p:spTree>
    <p:extLst>
      <p:ext uri="{BB962C8B-B14F-4D97-AF65-F5344CB8AC3E}">
        <p14:creationId xmlns:p14="http://schemas.microsoft.com/office/powerpoint/2010/main" val="312835101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0275"/>
            <a:ext cx="9220200" cy="2308324"/>
          </a:xfrm>
          <a:prstGeom prst="rect">
            <a:avLst/>
          </a:prstGeom>
        </p:spPr>
        <p:txBody>
          <a:bodyPr wrap="square">
            <a:spAutoFit/>
          </a:bodyPr>
          <a:lstStyle/>
          <a:p>
            <a:r>
              <a:rPr lang="en-US" sz="2400" dirty="0"/>
              <a:t>4. Which one of the following statements is TRUE about the incubation stage of HIV infection?</a:t>
            </a:r>
          </a:p>
          <a:p>
            <a:r>
              <a:rPr lang="en-US" sz="2400" dirty="0"/>
              <a:t>	A. If HIV test is carried out, the result is negative.</a:t>
            </a:r>
          </a:p>
          <a:p>
            <a:r>
              <a:rPr lang="en-US" sz="2400" dirty="0"/>
              <a:t>	B. This is the first stage of infection.</a:t>
            </a:r>
          </a:p>
          <a:p>
            <a:r>
              <a:rPr lang="en-US" sz="2400" dirty="0"/>
              <a:t>	C. There are no visible signs.</a:t>
            </a:r>
          </a:p>
          <a:p>
            <a:r>
              <a:rPr lang="en-US" sz="2400" dirty="0"/>
              <a:t>	D. The body cannot fight diseases.</a:t>
            </a:r>
          </a:p>
        </p:txBody>
      </p:sp>
      <p:sp>
        <p:nvSpPr>
          <p:cNvPr id="6" name="TextBox 5"/>
          <p:cNvSpPr txBox="1"/>
          <p:nvPr/>
        </p:nvSpPr>
        <p:spPr>
          <a:xfrm>
            <a:off x="3200400" y="2738736"/>
            <a:ext cx="3810000" cy="461665"/>
          </a:xfrm>
          <a:prstGeom prst="rect">
            <a:avLst/>
          </a:prstGeom>
          <a:noFill/>
        </p:spPr>
        <p:txBody>
          <a:bodyPr wrap="square" rtlCol="0">
            <a:spAutoFit/>
          </a:bodyPr>
          <a:lstStyle/>
          <a:p>
            <a:pPr algn="ctr"/>
            <a:r>
              <a:rPr lang="en-US" sz="2400" b="1" dirty="0"/>
              <a:t>KCPE 2010</a:t>
            </a:r>
          </a:p>
        </p:txBody>
      </p:sp>
      <p:sp>
        <p:nvSpPr>
          <p:cNvPr id="7" name="Rectangle 6"/>
          <p:cNvSpPr/>
          <p:nvPr/>
        </p:nvSpPr>
        <p:spPr>
          <a:xfrm>
            <a:off x="1524000" y="3173790"/>
            <a:ext cx="9296400" cy="2677656"/>
          </a:xfrm>
          <a:prstGeom prst="rect">
            <a:avLst/>
          </a:prstGeom>
        </p:spPr>
        <p:txBody>
          <a:bodyPr wrap="square">
            <a:spAutoFit/>
          </a:bodyPr>
          <a:lstStyle/>
          <a:p>
            <a:r>
              <a:rPr lang="en-US" sz="2400" dirty="0"/>
              <a:t>13. Which one of the following pairs of diseases are</a:t>
            </a:r>
          </a:p>
          <a:p>
            <a:r>
              <a:rPr lang="en-US" sz="2400" dirty="0"/>
              <a:t>infants immunized against at the 9th month after</a:t>
            </a:r>
          </a:p>
          <a:p>
            <a:r>
              <a:rPr lang="en-US" sz="2400" dirty="0"/>
              <a:t>birth?</a:t>
            </a:r>
          </a:p>
          <a:p>
            <a:r>
              <a:rPr lang="en-US" sz="2400" dirty="0"/>
              <a:t>	A. Tuberculosis and polio.</a:t>
            </a:r>
          </a:p>
          <a:p>
            <a:r>
              <a:rPr lang="en-US" sz="2400" dirty="0"/>
              <a:t>	B. Tetanus and whooping cough.</a:t>
            </a:r>
          </a:p>
          <a:p>
            <a:r>
              <a:rPr lang="en-US" sz="2400" dirty="0"/>
              <a:t>	C. Hepatitis B and diphtheria.</a:t>
            </a:r>
          </a:p>
          <a:p>
            <a:r>
              <a:rPr lang="en-US" sz="2400" dirty="0"/>
              <a:t>	D. Measles and yellow fever.</a:t>
            </a:r>
          </a:p>
        </p:txBody>
      </p:sp>
    </p:spTree>
    <p:extLst>
      <p:ext uri="{BB962C8B-B14F-4D97-AF65-F5344CB8AC3E}">
        <p14:creationId xmlns:p14="http://schemas.microsoft.com/office/powerpoint/2010/main" val="113662156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434876"/>
            <a:ext cx="9144000" cy="2308324"/>
          </a:xfrm>
          <a:prstGeom prst="rect">
            <a:avLst/>
          </a:prstGeom>
        </p:spPr>
        <p:txBody>
          <a:bodyPr wrap="square">
            <a:spAutoFit/>
          </a:bodyPr>
          <a:lstStyle/>
          <a:p>
            <a:r>
              <a:rPr lang="en-US" sz="2400" dirty="0"/>
              <a:t>16. Which one of the following statements is NOT TRUE about HIV/AIDS? HIV /AIDS may be spread by</a:t>
            </a:r>
          </a:p>
          <a:p>
            <a:r>
              <a:rPr lang="en-US" sz="2400" dirty="0"/>
              <a:t>	A. sharing of unsterilized razor blades</a:t>
            </a:r>
          </a:p>
          <a:p>
            <a:r>
              <a:rPr lang="en-US" sz="2400" dirty="0"/>
              <a:t>	B. coming in contact with other people's body fluids</a:t>
            </a:r>
          </a:p>
          <a:p>
            <a:r>
              <a:rPr lang="en-US" sz="2400" dirty="0"/>
              <a:t>	C. shaking hands and hugging infected persons</a:t>
            </a:r>
          </a:p>
          <a:p>
            <a:r>
              <a:rPr lang="en-US" sz="2400" dirty="0"/>
              <a:t>	D. transfusing unscreened blood.</a:t>
            </a:r>
          </a:p>
        </p:txBody>
      </p:sp>
      <p:sp>
        <p:nvSpPr>
          <p:cNvPr id="6" name="Rectangle 5"/>
          <p:cNvSpPr/>
          <p:nvPr/>
        </p:nvSpPr>
        <p:spPr>
          <a:xfrm>
            <a:off x="1524000" y="3254276"/>
            <a:ext cx="9144000" cy="2308324"/>
          </a:xfrm>
          <a:prstGeom prst="rect">
            <a:avLst/>
          </a:prstGeom>
        </p:spPr>
        <p:txBody>
          <a:bodyPr wrap="square">
            <a:spAutoFit/>
          </a:bodyPr>
          <a:lstStyle/>
          <a:p>
            <a:r>
              <a:rPr lang="en-US" sz="2400" dirty="0"/>
              <a:t>42. If medicine remains after taking the prescribed dose, it is advisable to</a:t>
            </a:r>
          </a:p>
          <a:p>
            <a:r>
              <a:rPr lang="en-US" sz="2400" dirty="0"/>
              <a:t>	A. keep and use it later</a:t>
            </a:r>
          </a:p>
          <a:p>
            <a:r>
              <a:rPr lang="en-US" sz="2400" dirty="0"/>
              <a:t>	B. dispose of the medicine</a:t>
            </a:r>
          </a:p>
          <a:p>
            <a:r>
              <a:rPr lang="en-US" sz="2400" dirty="0"/>
              <a:t>	C. continue taking until it is finished</a:t>
            </a:r>
          </a:p>
          <a:p>
            <a:r>
              <a:rPr lang="en-US" sz="2400" dirty="0"/>
              <a:t>	D. give it to someone with the same sickness</a:t>
            </a:r>
          </a:p>
        </p:txBody>
      </p:sp>
    </p:spTree>
    <p:extLst>
      <p:ext uri="{BB962C8B-B14F-4D97-AF65-F5344CB8AC3E}">
        <p14:creationId xmlns:p14="http://schemas.microsoft.com/office/powerpoint/2010/main" val="385099444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63476"/>
            <a:ext cx="9144000" cy="2308324"/>
          </a:xfrm>
          <a:prstGeom prst="rect">
            <a:avLst/>
          </a:prstGeom>
        </p:spPr>
        <p:txBody>
          <a:bodyPr wrap="square">
            <a:spAutoFit/>
          </a:bodyPr>
          <a:lstStyle/>
          <a:p>
            <a:r>
              <a:rPr lang="en-US" sz="2400" dirty="0"/>
              <a:t>1. Which one of the following diseases is a child immunized against at birth, sixth week, tenth week and fourteenth week after birth?</a:t>
            </a:r>
          </a:p>
          <a:p>
            <a:r>
              <a:rPr lang="en-US" sz="2400" dirty="0"/>
              <a:t>	A. Measles.</a:t>
            </a:r>
          </a:p>
          <a:p>
            <a:r>
              <a:rPr lang="en-US" sz="2400" dirty="0"/>
              <a:t>	B. Yellow fever.</a:t>
            </a:r>
          </a:p>
          <a:p>
            <a:r>
              <a:rPr lang="en-US" sz="2400" dirty="0"/>
              <a:t>	C. Tuberculosis.</a:t>
            </a:r>
          </a:p>
          <a:p>
            <a:r>
              <a:rPr lang="en-US" sz="2400" dirty="0"/>
              <a:t>	D. Poliomyelitis.</a:t>
            </a:r>
          </a:p>
        </p:txBody>
      </p:sp>
      <p:sp>
        <p:nvSpPr>
          <p:cNvPr id="6" name="TextBox 5"/>
          <p:cNvSpPr txBox="1"/>
          <p:nvPr/>
        </p:nvSpPr>
        <p:spPr>
          <a:xfrm>
            <a:off x="3352800" y="71736"/>
            <a:ext cx="3810000" cy="461665"/>
          </a:xfrm>
          <a:prstGeom prst="rect">
            <a:avLst/>
          </a:prstGeom>
          <a:noFill/>
        </p:spPr>
        <p:txBody>
          <a:bodyPr wrap="square" rtlCol="0">
            <a:spAutoFit/>
          </a:bodyPr>
          <a:lstStyle/>
          <a:p>
            <a:pPr algn="ctr"/>
            <a:r>
              <a:rPr lang="en-US" sz="2400" b="1" dirty="0"/>
              <a:t>KCPE 2011</a:t>
            </a:r>
          </a:p>
        </p:txBody>
      </p:sp>
      <p:sp>
        <p:nvSpPr>
          <p:cNvPr id="7" name="Rectangle 6"/>
          <p:cNvSpPr/>
          <p:nvPr/>
        </p:nvSpPr>
        <p:spPr>
          <a:xfrm>
            <a:off x="1524000" y="3348543"/>
            <a:ext cx="9144000" cy="2677656"/>
          </a:xfrm>
          <a:prstGeom prst="rect">
            <a:avLst/>
          </a:prstGeom>
        </p:spPr>
        <p:txBody>
          <a:bodyPr wrap="square">
            <a:spAutoFit/>
          </a:bodyPr>
          <a:lstStyle/>
          <a:p>
            <a:r>
              <a:rPr lang="en-US" sz="2400" dirty="0"/>
              <a:t>9. Which one of the following is the most effective</a:t>
            </a:r>
          </a:p>
          <a:p>
            <a:r>
              <a:rPr lang="en-US" sz="2400" dirty="0"/>
              <a:t>preventive measure against the spread of sexually</a:t>
            </a:r>
          </a:p>
          <a:p>
            <a:r>
              <a:rPr lang="en-US" sz="2400" dirty="0"/>
              <a:t>transmitted infections amongst the youth in schools?</a:t>
            </a:r>
          </a:p>
          <a:p>
            <a:r>
              <a:rPr lang="en-US" sz="2400" dirty="0"/>
              <a:t>	A. Seeking medical attention.</a:t>
            </a:r>
          </a:p>
          <a:p>
            <a:r>
              <a:rPr lang="en-US" sz="2400" dirty="0"/>
              <a:t>	B. Use of condoms.</a:t>
            </a:r>
          </a:p>
          <a:p>
            <a:r>
              <a:rPr lang="en-US" sz="2400" dirty="0"/>
              <a:t>	C. Circumcision.</a:t>
            </a:r>
          </a:p>
          <a:p>
            <a:r>
              <a:rPr lang="en-US" sz="2400" dirty="0"/>
              <a:t>	D. Abstinence.</a:t>
            </a:r>
          </a:p>
        </p:txBody>
      </p:sp>
    </p:spTree>
    <p:extLst>
      <p:ext uri="{BB962C8B-B14F-4D97-AF65-F5344CB8AC3E}">
        <p14:creationId xmlns:p14="http://schemas.microsoft.com/office/powerpoint/2010/main" val="343436504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066801"/>
            <a:ext cx="9144000" cy="4524315"/>
          </a:xfrm>
          <a:prstGeom prst="rect">
            <a:avLst/>
          </a:prstGeom>
        </p:spPr>
        <p:txBody>
          <a:bodyPr wrap="square">
            <a:spAutoFit/>
          </a:bodyPr>
          <a:lstStyle/>
          <a:p>
            <a:r>
              <a:rPr lang="en-US" sz="2400" dirty="0"/>
              <a:t>37. A person in the incubation period of HIV infection will show</a:t>
            </a:r>
          </a:p>
          <a:p>
            <a:r>
              <a:rPr lang="en-US" sz="2400" dirty="0"/>
              <a:t>	A. signs and symptoms but test negative</a:t>
            </a:r>
          </a:p>
          <a:p>
            <a:r>
              <a:rPr lang="en-US" sz="2400" dirty="0"/>
              <a:t>	B. no signs and no symptoms but test positive</a:t>
            </a:r>
          </a:p>
          <a:p>
            <a:r>
              <a:rPr lang="en-US" sz="2400" dirty="0"/>
              <a:t>	C. no signs, no symptoms and test negative</a:t>
            </a:r>
          </a:p>
          <a:p>
            <a:r>
              <a:rPr lang="en-US" sz="2400" dirty="0"/>
              <a:t>	D. signs, symptoms and test positive.</a:t>
            </a:r>
          </a:p>
          <a:p>
            <a:endParaRPr lang="en-US" sz="2400" dirty="0"/>
          </a:p>
          <a:p>
            <a:r>
              <a:rPr lang="en-US" sz="2400" dirty="0"/>
              <a:t>38. Which of the following is a preventive measure against the spread of tuberculosis?</a:t>
            </a:r>
          </a:p>
          <a:p>
            <a:r>
              <a:rPr lang="en-US" sz="2400" dirty="0"/>
              <a:t>	A. Clearing bushes around houses.</a:t>
            </a:r>
          </a:p>
          <a:p>
            <a:r>
              <a:rPr lang="en-US" sz="2400" dirty="0"/>
              <a:t>	B. Boiling drinking water.</a:t>
            </a:r>
          </a:p>
          <a:p>
            <a:r>
              <a:rPr lang="en-US" sz="2400" dirty="0"/>
              <a:t>	C. Proper disposal of human waste.</a:t>
            </a:r>
          </a:p>
          <a:p>
            <a:r>
              <a:rPr lang="en-US" sz="2400" dirty="0"/>
              <a:t>	D. Living in a well ventilated house.</a:t>
            </a:r>
          </a:p>
        </p:txBody>
      </p:sp>
      <p:sp>
        <p:nvSpPr>
          <p:cNvPr id="6" name="TextBox 5"/>
          <p:cNvSpPr txBox="1"/>
          <p:nvPr/>
        </p:nvSpPr>
        <p:spPr>
          <a:xfrm>
            <a:off x="3352800" y="376536"/>
            <a:ext cx="3810000" cy="461665"/>
          </a:xfrm>
          <a:prstGeom prst="rect">
            <a:avLst/>
          </a:prstGeom>
          <a:noFill/>
        </p:spPr>
        <p:txBody>
          <a:bodyPr wrap="square" rtlCol="0">
            <a:spAutoFit/>
          </a:bodyPr>
          <a:lstStyle/>
          <a:p>
            <a:pPr algn="ctr"/>
            <a:r>
              <a:rPr lang="en-US" sz="2400" b="1" dirty="0"/>
              <a:t>KCPE 2012</a:t>
            </a:r>
          </a:p>
        </p:txBody>
      </p:sp>
    </p:spTree>
    <p:extLst>
      <p:ext uri="{BB962C8B-B14F-4D97-AF65-F5344CB8AC3E}">
        <p14:creationId xmlns:p14="http://schemas.microsoft.com/office/powerpoint/2010/main" val="16299972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2800" y="71736"/>
            <a:ext cx="3810000" cy="461665"/>
          </a:xfrm>
          <a:prstGeom prst="rect">
            <a:avLst/>
          </a:prstGeom>
          <a:noFill/>
        </p:spPr>
        <p:txBody>
          <a:bodyPr wrap="square" rtlCol="0">
            <a:spAutoFit/>
          </a:bodyPr>
          <a:lstStyle/>
          <a:p>
            <a:pPr algn="ctr"/>
            <a:r>
              <a:rPr lang="en-US" sz="2400" b="1" dirty="0"/>
              <a:t>KCPE 2013</a:t>
            </a:r>
          </a:p>
        </p:txBody>
      </p:sp>
      <p:sp>
        <p:nvSpPr>
          <p:cNvPr id="6" name="Rectangle 5"/>
          <p:cNvSpPr/>
          <p:nvPr/>
        </p:nvSpPr>
        <p:spPr>
          <a:xfrm>
            <a:off x="1524000" y="635794"/>
            <a:ext cx="9144000" cy="1938992"/>
          </a:xfrm>
          <a:prstGeom prst="rect">
            <a:avLst/>
          </a:prstGeom>
        </p:spPr>
        <p:txBody>
          <a:bodyPr wrap="square">
            <a:spAutoFit/>
          </a:bodyPr>
          <a:lstStyle/>
          <a:p>
            <a:r>
              <a:rPr lang="en-US" sz="2400" dirty="0"/>
              <a:t>24. Vaccines given at birth protect an infant against</a:t>
            </a:r>
          </a:p>
          <a:p>
            <a:r>
              <a:rPr lang="en-US" sz="2400" dirty="0"/>
              <a:t>	A. diphtheria and tuberculosis</a:t>
            </a:r>
          </a:p>
          <a:p>
            <a:r>
              <a:rPr lang="en-US" sz="2400" dirty="0"/>
              <a:t>	B. tuberculosis and poliomyelitis</a:t>
            </a:r>
          </a:p>
          <a:p>
            <a:r>
              <a:rPr lang="en-US" sz="2400" dirty="0"/>
              <a:t>	C. tetanus and diphtheria</a:t>
            </a:r>
          </a:p>
          <a:p>
            <a:r>
              <a:rPr lang="en-US" sz="2400" dirty="0"/>
              <a:t>	D. whooping cough and poliomyelitis.</a:t>
            </a:r>
          </a:p>
        </p:txBody>
      </p:sp>
      <p:sp>
        <p:nvSpPr>
          <p:cNvPr id="7" name="Rectangle 6"/>
          <p:cNvSpPr/>
          <p:nvPr/>
        </p:nvSpPr>
        <p:spPr>
          <a:xfrm>
            <a:off x="1524000" y="3037344"/>
            <a:ext cx="9144000" cy="2677656"/>
          </a:xfrm>
          <a:prstGeom prst="rect">
            <a:avLst/>
          </a:prstGeom>
        </p:spPr>
        <p:txBody>
          <a:bodyPr wrap="square">
            <a:spAutoFit/>
          </a:bodyPr>
          <a:lstStyle/>
          <a:p>
            <a:r>
              <a:rPr lang="en-US" sz="2400" dirty="0"/>
              <a:t>34. Which of the following statements about HIV infected persons is correct?</a:t>
            </a:r>
          </a:p>
          <a:p>
            <a:r>
              <a:rPr lang="en-US" sz="2400" dirty="0"/>
              <a:t>Infected persons</a:t>
            </a:r>
          </a:p>
          <a:p>
            <a:r>
              <a:rPr lang="en-US" sz="2400" dirty="0"/>
              <a:t>	A. can only be taken care of by health workers</a:t>
            </a:r>
          </a:p>
          <a:p>
            <a:r>
              <a:rPr lang="en-US" sz="2400" dirty="0"/>
              <a:t>	B. need to visit hospitals for cure</a:t>
            </a:r>
          </a:p>
          <a:p>
            <a:r>
              <a:rPr lang="en-US" sz="2400" dirty="0"/>
              <a:t>	C. should be provided with a balanced diet</a:t>
            </a:r>
          </a:p>
          <a:p>
            <a:r>
              <a:rPr lang="en-US" sz="2400" dirty="0"/>
              <a:t>	D. should be discouraged from playing with others.</a:t>
            </a:r>
          </a:p>
        </p:txBody>
      </p:sp>
    </p:spTree>
    <p:extLst>
      <p:ext uri="{BB962C8B-B14F-4D97-AF65-F5344CB8AC3E}">
        <p14:creationId xmlns:p14="http://schemas.microsoft.com/office/powerpoint/2010/main" val="410131761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2800" y="71736"/>
            <a:ext cx="3810000" cy="461665"/>
          </a:xfrm>
          <a:prstGeom prst="rect">
            <a:avLst/>
          </a:prstGeom>
          <a:noFill/>
        </p:spPr>
        <p:txBody>
          <a:bodyPr wrap="square" rtlCol="0">
            <a:spAutoFit/>
          </a:bodyPr>
          <a:lstStyle/>
          <a:p>
            <a:pPr algn="ctr"/>
            <a:r>
              <a:rPr lang="en-US" sz="2400" b="1" dirty="0"/>
              <a:t>KCPE 2014</a:t>
            </a:r>
          </a:p>
        </p:txBody>
      </p:sp>
      <p:sp>
        <p:nvSpPr>
          <p:cNvPr id="6" name="Rectangle 5"/>
          <p:cNvSpPr/>
          <p:nvPr/>
        </p:nvSpPr>
        <p:spPr>
          <a:xfrm>
            <a:off x="1524000" y="1166844"/>
            <a:ext cx="9144000" cy="4893647"/>
          </a:xfrm>
          <a:prstGeom prst="rect">
            <a:avLst/>
          </a:prstGeom>
        </p:spPr>
        <p:txBody>
          <a:bodyPr wrap="square">
            <a:spAutoFit/>
          </a:bodyPr>
          <a:lstStyle/>
          <a:p>
            <a:r>
              <a:rPr lang="en-US" sz="2400" dirty="0"/>
              <a:t>3. A certain person looked healthy and strong but tested positive for HIV/ AIDS. In which one of the following stages of HIV / AIDS was the person likely to be?</a:t>
            </a:r>
          </a:p>
          <a:p>
            <a:r>
              <a:rPr lang="en-US" sz="2400" dirty="0"/>
              <a:t>	A. Window.</a:t>
            </a:r>
          </a:p>
          <a:p>
            <a:r>
              <a:rPr lang="en-US" sz="2400" dirty="0"/>
              <a:t>	B. Incubation.</a:t>
            </a:r>
          </a:p>
          <a:p>
            <a:r>
              <a:rPr lang="en-US" sz="2400" dirty="0"/>
              <a:t>	C. Symptomatic.</a:t>
            </a:r>
          </a:p>
          <a:p>
            <a:r>
              <a:rPr lang="en-US" sz="2400" dirty="0"/>
              <a:t>	D. Full blown.</a:t>
            </a:r>
          </a:p>
          <a:p>
            <a:endParaRPr lang="en-US" sz="2400" dirty="0"/>
          </a:p>
          <a:p>
            <a:r>
              <a:rPr lang="en-US" sz="2400" dirty="0"/>
              <a:t>4. The following are sexually transmitted infections except</a:t>
            </a:r>
          </a:p>
          <a:p>
            <a:r>
              <a:rPr lang="en-US" sz="2400" dirty="0"/>
              <a:t>	A. syphilis</a:t>
            </a:r>
          </a:p>
          <a:p>
            <a:r>
              <a:rPr lang="en-US" sz="2400" dirty="0"/>
              <a:t>	B. gonorrhea</a:t>
            </a:r>
          </a:p>
          <a:p>
            <a:r>
              <a:rPr lang="en-US" sz="2400" dirty="0"/>
              <a:t>	C. bilharzia</a:t>
            </a:r>
          </a:p>
          <a:p>
            <a:r>
              <a:rPr lang="en-US" sz="2400" dirty="0"/>
              <a:t>	D. </a:t>
            </a:r>
            <a:r>
              <a:rPr lang="en-US" sz="2400" dirty="0" err="1"/>
              <a:t>chancroid</a:t>
            </a:r>
            <a:r>
              <a:rPr lang="en-US" sz="2400" dirty="0"/>
              <a:t>.</a:t>
            </a:r>
          </a:p>
        </p:txBody>
      </p:sp>
    </p:spTree>
    <p:extLst>
      <p:ext uri="{BB962C8B-B14F-4D97-AF65-F5344CB8AC3E}">
        <p14:creationId xmlns:p14="http://schemas.microsoft.com/office/powerpoint/2010/main" val="221352214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7800" y="0"/>
            <a:ext cx="9220200" cy="2677656"/>
          </a:xfrm>
          <a:prstGeom prst="rect">
            <a:avLst/>
          </a:prstGeom>
        </p:spPr>
        <p:txBody>
          <a:bodyPr wrap="square">
            <a:spAutoFit/>
          </a:bodyPr>
          <a:lstStyle/>
          <a:p>
            <a:r>
              <a:rPr lang="en-US" sz="2400" dirty="0"/>
              <a:t>26. Which one of the following component of blood is</a:t>
            </a:r>
          </a:p>
          <a:p>
            <a:r>
              <a:rPr lang="en-US" sz="2400" dirty="0"/>
              <a:t>correctly matched with its function?</a:t>
            </a:r>
          </a:p>
          <a:p>
            <a:r>
              <a:rPr lang="en-US" sz="2400" dirty="0"/>
              <a:t>Blood component Function</a:t>
            </a:r>
          </a:p>
          <a:p>
            <a:r>
              <a:rPr lang="en-US" sz="2400" dirty="0"/>
              <a:t>	A. Red blood cells clotting of blood.</a:t>
            </a:r>
          </a:p>
          <a:p>
            <a:r>
              <a:rPr lang="en-US" sz="2400" dirty="0"/>
              <a:t>	B. White blood cells transport oxygen.</a:t>
            </a:r>
          </a:p>
          <a:p>
            <a:r>
              <a:rPr lang="en-US" sz="2400" dirty="0"/>
              <a:t>	C. Platelets fight germs.</a:t>
            </a:r>
          </a:p>
          <a:p>
            <a:r>
              <a:rPr lang="en-US" sz="2400" dirty="0"/>
              <a:t>	D. Plasma transport food.</a:t>
            </a:r>
          </a:p>
        </p:txBody>
      </p:sp>
      <p:sp>
        <p:nvSpPr>
          <p:cNvPr id="6" name="TextBox 5"/>
          <p:cNvSpPr txBox="1"/>
          <p:nvPr/>
        </p:nvSpPr>
        <p:spPr>
          <a:xfrm>
            <a:off x="2743200" y="2662536"/>
            <a:ext cx="3810000" cy="461665"/>
          </a:xfrm>
          <a:prstGeom prst="rect">
            <a:avLst/>
          </a:prstGeom>
          <a:noFill/>
        </p:spPr>
        <p:txBody>
          <a:bodyPr wrap="square" rtlCol="0">
            <a:spAutoFit/>
          </a:bodyPr>
          <a:lstStyle/>
          <a:p>
            <a:pPr algn="ctr"/>
            <a:r>
              <a:rPr lang="en-US" sz="2400" b="1" dirty="0"/>
              <a:t>KCPE 2015</a:t>
            </a:r>
          </a:p>
        </p:txBody>
      </p:sp>
      <p:sp>
        <p:nvSpPr>
          <p:cNvPr id="7" name="Rectangle 6"/>
          <p:cNvSpPr/>
          <p:nvPr/>
        </p:nvSpPr>
        <p:spPr>
          <a:xfrm>
            <a:off x="1600200" y="3124200"/>
            <a:ext cx="8915400" cy="3416320"/>
          </a:xfrm>
          <a:prstGeom prst="rect">
            <a:avLst/>
          </a:prstGeom>
        </p:spPr>
        <p:txBody>
          <a:bodyPr wrap="square">
            <a:spAutoFit/>
          </a:bodyPr>
          <a:lstStyle/>
          <a:p>
            <a:r>
              <a:rPr lang="en-US" sz="2400" dirty="0"/>
              <a:t>14.	Which one of the following is a social effect of drug abuse?</a:t>
            </a:r>
          </a:p>
          <a:p>
            <a:r>
              <a:rPr lang="en-US" sz="2400" dirty="0"/>
              <a:t>	A. Truancy		B. Fits	</a:t>
            </a:r>
          </a:p>
          <a:p>
            <a:r>
              <a:rPr lang="en-US" sz="2400" dirty="0"/>
              <a:t>	C. Withdrawal		D. Addiction</a:t>
            </a:r>
          </a:p>
          <a:p>
            <a:r>
              <a:rPr lang="en-US" sz="2400" dirty="0"/>
              <a:t>18.	Which one of the following statements is correct about proper use and storage of medicine?</a:t>
            </a:r>
          </a:p>
          <a:p>
            <a:r>
              <a:rPr lang="en-US" sz="2400" dirty="0"/>
              <a:t>	A. Sharing medicine with family members</a:t>
            </a:r>
          </a:p>
          <a:p>
            <a:r>
              <a:rPr lang="en-US" sz="2400" dirty="0"/>
              <a:t>	B. Labelling medicine containers</a:t>
            </a:r>
          </a:p>
          <a:p>
            <a:r>
              <a:rPr lang="en-US" sz="2400" dirty="0"/>
              <a:t>	C. Keeping medicine in a well lit place</a:t>
            </a:r>
          </a:p>
          <a:p>
            <a:r>
              <a:rPr lang="en-US" sz="2400" dirty="0"/>
              <a:t>	D. Storing medicine in sealed water bottles</a:t>
            </a:r>
          </a:p>
        </p:txBody>
      </p:sp>
    </p:spTree>
    <p:extLst>
      <p:ext uri="{BB962C8B-B14F-4D97-AF65-F5344CB8AC3E}">
        <p14:creationId xmlns:p14="http://schemas.microsoft.com/office/powerpoint/2010/main" val="24041491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Methods of controlling </a:t>
            </a:r>
            <a:r>
              <a:rPr lang="en-US" dirty="0" smtClean="0"/>
              <a:t>weeds</a:t>
            </a:r>
            <a:endParaRPr lang="en-US" dirty="0"/>
          </a:p>
        </p:txBody>
      </p:sp>
      <p:sp>
        <p:nvSpPr>
          <p:cNvPr id="3" name="Content Placeholder 2"/>
          <p:cNvSpPr>
            <a:spLocks noGrp="1"/>
          </p:cNvSpPr>
          <p:nvPr>
            <p:ph idx="1"/>
          </p:nvPr>
        </p:nvSpPr>
        <p:spPr/>
        <p:txBody>
          <a:bodyPr/>
          <a:lstStyle/>
          <a:p>
            <a:r>
              <a:rPr lang="en-US" dirty="0">
                <a:latin typeface="Cambria" panose="02040503050406030204" pitchFamily="18" charset="0"/>
              </a:rPr>
              <a:t>Digging them out</a:t>
            </a:r>
          </a:p>
          <a:p>
            <a:r>
              <a:rPr lang="en-US" dirty="0">
                <a:latin typeface="Cambria" panose="02040503050406030204" pitchFamily="18" charset="0"/>
              </a:rPr>
              <a:t>Uprooting the weeds out of the soil</a:t>
            </a:r>
          </a:p>
          <a:p>
            <a:r>
              <a:rPr lang="en-US" dirty="0">
                <a:latin typeface="Cambria" panose="02040503050406030204" pitchFamily="18" charset="0"/>
              </a:rPr>
              <a:t>Using herbicides</a:t>
            </a:r>
          </a:p>
          <a:p>
            <a:r>
              <a:rPr lang="en-US" dirty="0">
                <a:latin typeface="Cambria" panose="02040503050406030204" pitchFamily="18" charset="0"/>
              </a:rPr>
              <a:t>Mulching</a:t>
            </a:r>
          </a:p>
          <a:p>
            <a:r>
              <a:rPr lang="en-US" dirty="0">
                <a:latin typeface="Cambria" panose="02040503050406030204" pitchFamily="18" charset="0"/>
              </a:rPr>
              <a:t>Slashing them</a:t>
            </a:r>
          </a:p>
          <a:p>
            <a:r>
              <a:rPr lang="en-US" dirty="0">
                <a:latin typeface="Cambria" panose="02040503050406030204" pitchFamily="18" charset="0"/>
              </a:rPr>
              <a:t>Planting cover crops</a:t>
            </a:r>
          </a:p>
          <a:p>
            <a:endParaRPr lang="en-US" dirty="0">
              <a:latin typeface="Cambria" panose="02040503050406030204" pitchFamily="18" charset="0"/>
            </a:endParaRPr>
          </a:p>
          <a:p>
            <a:endParaRPr lang="en-US" dirty="0"/>
          </a:p>
        </p:txBody>
      </p:sp>
    </p:spTree>
    <p:extLst>
      <p:ext uri="{BB962C8B-B14F-4D97-AF65-F5344CB8AC3E}">
        <p14:creationId xmlns:p14="http://schemas.microsoft.com/office/powerpoint/2010/main" val="4620058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43050" y="0"/>
            <a:ext cx="9067800" cy="3416320"/>
          </a:xfrm>
          <a:prstGeom prst="rect">
            <a:avLst/>
          </a:prstGeom>
        </p:spPr>
        <p:txBody>
          <a:bodyPr wrap="square">
            <a:spAutoFit/>
          </a:bodyPr>
          <a:lstStyle/>
          <a:p>
            <a:r>
              <a:rPr lang="en-US" sz="2400" dirty="0"/>
              <a:t>20.	Which of the following body fluids is the least likely to transmit HIV?</a:t>
            </a:r>
          </a:p>
          <a:p>
            <a:r>
              <a:rPr lang="en-US" sz="2400" dirty="0"/>
              <a:t>	A. Breast milk		B. Semen</a:t>
            </a:r>
          </a:p>
          <a:p>
            <a:r>
              <a:rPr lang="en-US" sz="2400" dirty="0"/>
              <a:t>	C. Vaginal secretions	D. Saliva</a:t>
            </a:r>
          </a:p>
          <a:p>
            <a:endParaRPr lang="en-US" sz="2400" dirty="0"/>
          </a:p>
          <a:p>
            <a:r>
              <a:rPr lang="en-US" sz="2400" dirty="0"/>
              <a:t>29.	Which one of the following is the most commonly abused drug in Kenya?</a:t>
            </a:r>
          </a:p>
          <a:p>
            <a:r>
              <a:rPr lang="en-US" sz="2400" dirty="0"/>
              <a:t>	A. </a:t>
            </a:r>
            <a:r>
              <a:rPr lang="en-US" sz="2400" dirty="0" err="1"/>
              <a:t>Khat</a:t>
            </a:r>
            <a:r>
              <a:rPr lang="en-US" sz="2400" dirty="0"/>
              <a:t>			B. Glue</a:t>
            </a:r>
          </a:p>
          <a:p>
            <a:r>
              <a:rPr lang="en-US" sz="2400" dirty="0"/>
              <a:t>	C. Tobacco		D. Alcohol</a:t>
            </a:r>
          </a:p>
        </p:txBody>
      </p:sp>
      <p:sp>
        <p:nvSpPr>
          <p:cNvPr id="6" name="Rectangle 5"/>
          <p:cNvSpPr/>
          <p:nvPr/>
        </p:nvSpPr>
        <p:spPr>
          <a:xfrm>
            <a:off x="1543050" y="3810000"/>
            <a:ext cx="9144000" cy="2308324"/>
          </a:xfrm>
          <a:prstGeom prst="rect">
            <a:avLst/>
          </a:prstGeom>
        </p:spPr>
        <p:txBody>
          <a:bodyPr wrap="square">
            <a:spAutoFit/>
          </a:bodyPr>
          <a:lstStyle/>
          <a:p>
            <a:pPr marL="457200" indent="-457200">
              <a:buAutoNum type="arabicPeriod" startAt="26"/>
            </a:pPr>
            <a:r>
              <a:rPr lang="en-US" sz="2400" dirty="0"/>
              <a:t>The most effective control measure against HIV transmission from mother to child is	</a:t>
            </a:r>
          </a:p>
          <a:p>
            <a:r>
              <a:rPr lang="en-US" sz="2400" dirty="0"/>
              <a:t>	A. public awareness on HIV/AIDS</a:t>
            </a:r>
          </a:p>
          <a:p>
            <a:r>
              <a:rPr lang="en-US" sz="2400" dirty="0"/>
              <a:t>	B. voluntary counselling and testing </a:t>
            </a:r>
          </a:p>
          <a:p>
            <a:r>
              <a:rPr lang="en-US" sz="2400" dirty="0"/>
              <a:t>	C. mass education</a:t>
            </a:r>
          </a:p>
          <a:p>
            <a:r>
              <a:rPr lang="en-US" sz="2400" dirty="0"/>
              <a:t>	D. campaign through various media</a:t>
            </a:r>
          </a:p>
        </p:txBody>
      </p:sp>
    </p:spTree>
    <p:extLst>
      <p:ext uri="{BB962C8B-B14F-4D97-AF65-F5344CB8AC3E}">
        <p14:creationId xmlns:p14="http://schemas.microsoft.com/office/powerpoint/2010/main" val="16216174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938992"/>
          </a:xfrm>
          <a:prstGeom prst="rect">
            <a:avLst/>
          </a:prstGeom>
        </p:spPr>
        <p:txBody>
          <a:bodyPr wrap="square">
            <a:spAutoFit/>
          </a:bodyPr>
          <a:lstStyle/>
          <a:p>
            <a:r>
              <a:rPr lang="en-US" sz="2400" dirty="0"/>
              <a:t>36.	The following are misconceptions about HIV and AIDS except?</a:t>
            </a:r>
          </a:p>
          <a:p>
            <a:r>
              <a:rPr lang="en-US" sz="2400" dirty="0"/>
              <a:t>	A. HIV and AIDS is a curse</a:t>
            </a:r>
          </a:p>
          <a:p>
            <a:r>
              <a:rPr lang="en-US" sz="2400" dirty="0"/>
              <a:t>	B. sex with a young girl cures HIV and AIDS</a:t>
            </a:r>
          </a:p>
          <a:p>
            <a:r>
              <a:rPr lang="en-US" sz="2400" dirty="0"/>
              <a:t>	C. HIV and AIDS has no cure</a:t>
            </a:r>
          </a:p>
          <a:p>
            <a:r>
              <a:rPr lang="en-US" sz="2400" dirty="0"/>
              <a:t>	D. all thin people have AIDS</a:t>
            </a:r>
          </a:p>
        </p:txBody>
      </p:sp>
    </p:spTree>
    <p:extLst>
      <p:ext uri="{BB962C8B-B14F-4D97-AF65-F5344CB8AC3E}">
        <p14:creationId xmlns:p14="http://schemas.microsoft.com/office/powerpoint/2010/main" val="213038246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381000"/>
            <a:ext cx="8534400" cy="7478970"/>
          </a:xfrm>
          <a:prstGeom prst="rect">
            <a:avLst/>
          </a:prstGeom>
          <a:noFill/>
        </p:spPr>
        <p:txBody>
          <a:bodyPr wrap="square" rtlCol="0">
            <a:spAutoFit/>
          </a:bodyPr>
          <a:lstStyle/>
          <a:p>
            <a:pPr algn="ctr"/>
            <a:r>
              <a:rPr lang="en-US" sz="8000" b="1" dirty="0">
                <a:solidFill>
                  <a:srgbClr val="CC0066"/>
                </a:solidFill>
                <a:latin typeface="Arial Black" panose="020B0A04020102020204" pitchFamily="34" charset="0"/>
              </a:rPr>
              <a:t>WE ARE NOW GOING TO TAKE A BREAK</a:t>
            </a:r>
          </a:p>
          <a:p>
            <a:pPr algn="ctr"/>
            <a:r>
              <a:rPr lang="en-US" sz="8000" b="1" dirty="0">
                <a:solidFill>
                  <a:srgbClr val="CC0066"/>
                </a:solidFill>
                <a:latin typeface="Arial Black" panose="020B0A04020102020204" pitchFamily="34" charset="0"/>
              </a:rPr>
              <a:t>…………………….</a:t>
            </a:r>
          </a:p>
        </p:txBody>
      </p:sp>
    </p:spTree>
    <p:extLst>
      <p:ext uri="{BB962C8B-B14F-4D97-AF65-F5344CB8AC3E}">
        <p14:creationId xmlns:p14="http://schemas.microsoft.com/office/powerpoint/2010/main" val="249342578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4918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447800"/>
            <a:ext cx="8991600" cy="4339650"/>
          </a:xfrm>
          <a:prstGeom prst="rect">
            <a:avLst/>
          </a:prstGeom>
          <a:noFill/>
        </p:spPr>
        <p:txBody>
          <a:bodyPr wrap="square" rtlCol="0">
            <a:spAutoFit/>
          </a:bodyPr>
          <a:lstStyle/>
          <a:p>
            <a:pPr algn="ctr"/>
            <a:r>
              <a:rPr lang="en-US" sz="13800" b="1" dirty="0">
                <a:solidFill>
                  <a:srgbClr val="CC0066"/>
                </a:solidFill>
              </a:rPr>
              <a:t>WELCOME BACK…</a:t>
            </a:r>
          </a:p>
        </p:txBody>
      </p:sp>
    </p:spTree>
    <p:extLst>
      <p:ext uri="{BB962C8B-B14F-4D97-AF65-F5344CB8AC3E}">
        <p14:creationId xmlns:p14="http://schemas.microsoft.com/office/powerpoint/2010/main" val="10007988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Autofit/>
          </a:bodyPr>
          <a:lstStyle/>
          <a:p>
            <a:r>
              <a:rPr lang="en-US" b="1" u="sng" dirty="0" smtClean="0">
                <a:solidFill>
                  <a:srgbClr val="FF0000"/>
                </a:solidFill>
                <a:latin typeface="Cambria" panose="02040503050406030204" pitchFamily="18" charset="0"/>
              </a:rPr>
              <a:t>PLANTS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066801"/>
            <a:ext cx="8229600" cy="5059363"/>
          </a:xfrm>
        </p:spPr>
        <p:txBody>
          <a:bodyPr>
            <a:noAutofit/>
          </a:bodyPr>
          <a:lstStyle/>
          <a:p>
            <a:pPr marL="0" indent="0">
              <a:buNone/>
            </a:pPr>
            <a:r>
              <a:rPr lang="en-US" sz="2800" b="1" u="sng" dirty="0">
                <a:latin typeface="Cambria" panose="02040503050406030204" pitchFamily="18" charset="0"/>
              </a:rPr>
              <a:t>Types of crops</a:t>
            </a:r>
          </a:p>
          <a:p>
            <a:pPr>
              <a:buFont typeface="Wingdings" panose="05000000000000000000" pitchFamily="2" charset="2"/>
              <a:buChar char="§"/>
            </a:pPr>
            <a:r>
              <a:rPr lang="en-US" sz="2800" dirty="0">
                <a:latin typeface="Cambria" panose="02040503050406030204" pitchFamily="18" charset="0"/>
              </a:rPr>
              <a:t>Food crops</a:t>
            </a:r>
          </a:p>
          <a:p>
            <a:pPr>
              <a:buFont typeface="Wingdings" panose="05000000000000000000" pitchFamily="2" charset="2"/>
              <a:buChar char="§"/>
            </a:pPr>
            <a:r>
              <a:rPr lang="en-US" sz="2800" dirty="0">
                <a:latin typeface="Cambria" panose="02040503050406030204" pitchFamily="18" charset="0"/>
              </a:rPr>
              <a:t>Cash crops</a:t>
            </a:r>
          </a:p>
          <a:p>
            <a:pPr marL="0" indent="0">
              <a:buNone/>
            </a:pPr>
            <a:r>
              <a:rPr lang="en-US" sz="2800" b="1" u="sng" dirty="0">
                <a:latin typeface="Cambria" panose="02040503050406030204" pitchFamily="18" charset="0"/>
              </a:rPr>
              <a:t>Characteristics of plants</a:t>
            </a:r>
          </a:p>
          <a:p>
            <a:pPr>
              <a:buFont typeface="Wingdings" panose="05000000000000000000" pitchFamily="2" charset="2"/>
              <a:buChar char="§"/>
            </a:pPr>
            <a:r>
              <a:rPr lang="en-US" sz="2800" dirty="0">
                <a:latin typeface="Cambria" panose="02040503050406030204" pitchFamily="18" charset="0"/>
              </a:rPr>
              <a:t>They grow</a:t>
            </a:r>
          </a:p>
          <a:p>
            <a:pPr>
              <a:buFont typeface="Wingdings" panose="05000000000000000000" pitchFamily="2" charset="2"/>
              <a:buChar char="§"/>
            </a:pPr>
            <a:r>
              <a:rPr lang="en-US" sz="2800" dirty="0">
                <a:latin typeface="Cambria" panose="02040503050406030204" pitchFamily="18" charset="0"/>
              </a:rPr>
              <a:t>They die</a:t>
            </a:r>
          </a:p>
          <a:p>
            <a:pPr>
              <a:buFont typeface="Wingdings" panose="05000000000000000000" pitchFamily="2" charset="2"/>
              <a:buChar char="§"/>
            </a:pPr>
            <a:r>
              <a:rPr lang="en-US" sz="2800" dirty="0">
                <a:latin typeface="Cambria" panose="02040503050406030204" pitchFamily="18" charset="0"/>
              </a:rPr>
              <a:t>They reproduce</a:t>
            </a:r>
          </a:p>
          <a:p>
            <a:pPr>
              <a:buFont typeface="Wingdings" panose="05000000000000000000" pitchFamily="2" charset="2"/>
              <a:buChar char="§"/>
            </a:pPr>
            <a:r>
              <a:rPr lang="en-US" sz="2800" dirty="0">
                <a:latin typeface="Cambria" panose="02040503050406030204" pitchFamily="18" charset="0"/>
              </a:rPr>
              <a:t>They react to changes in the environment</a:t>
            </a:r>
          </a:p>
          <a:p>
            <a:pPr>
              <a:buFont typeface="Wingdings" panose="05000000000000000000" pitchFamily="2" charset="2"/>
              <a:buChar char="§"/>
            </a:pPr>
            <a:r>
              <a:rPr lang="en-US" sz="2800" dirty="0">
                <a:latin typeface="Cambria" panose="02040503050406030204" pitchFamily="18" charset="0"/>
              </a:rPr>
              <a:t>They feed</a:t>
            </a:r>
          </a:p>
          <a:p>
            <a:endParaRPr lang="en-US" sz="2800" dirty="0">
              <a:latin typeface="Cambria" panose="02040503050406030204" pitchFamily="18" charset="0"/>
            </a:endParaRPr>
          </a:p>
        </p:txBody>
      </p:sp>
      <p:pic>
        <p:nvPicPr>
          <p:cNvPr id="5122" name="Picture 2" descr="C:\Users\NASOKHO\Downloads\plan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300" y="1752600"/>
            <a:ext cx="20193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86909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u="sng" dirty="0">
                <a:solidFill>
                  <a:srgbClr val="FF0000"/>
                </a:solidFill>
                <a:latin typeface="Cambria" panose="02040503050406030204" pitchFamily="18" charset="0"/>
              </a:rPr>
              <a:t>PARTS OF A PLANT</a:t>
            </a:r>
            <a:br>
              <a:rPr lang="en-US" sz="3200" b="1" u="sng" dirty="0">
                <a:solidFill>
                  <a:srgbClr val="FF0000"/>
                </a:solidFill>
                <a:latin typeface="Cambria" panose="02040503050406030204" pitchFamily="18" charset="0"/>
              </a:rPr>
            </a:br>
            <a:endParaRPr lang="en-US"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990600"/>
            <a:ext cx="5734050" cy="5105400"/>
          </a:xfrm>
          <a:prstGeom prst="rect">
            <a:avLst/>
          </a:prstGeom>
          <a:solidFill>
            <a:srgbClr val="92D050"/>
          </a:solidFill>
          <a:ln>
            <a:noFill/>
          </a:ln>
          <a:extLst/>
        </p:spPr>
      </p:pic>
    </p:spTree>
    <p:custDataLst>
      <p:tags r:id="rId1"/>
    </p:custDataLst>
    <p:extLst>
      <p:ext uri="{BB962C8B-B14F-4D97-AF65-F5344CB8AC3E}">
        <p14:creationId xmlns:p14="http://schemas.microsoft.com/office/powerpoint/2010/main" val="428698827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Autofit/>
          </a:bodyPr>
          <a:lstStyle/>
          <a:p>
            <a:r>
              <a:rPr lang="en-US" sz="4800" b="1" u="sng" dirty="0">
                <a:solidFill>
                  <a:srgbClr val="FF0000"/>
                </a:solidFill>
                <a:latin typeface="Cambria" panose="02040503050406030204" pitchFamily="18" charset="0"/>
              </a:rPr>
              <a:t>Food crops</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914400"/>
            <a:ext cx="8229600" cy="5334000"/>
          </a:xfrm>
        </p:spPr>
        <p:txBody>
          <a:bodyPr>
            <a:noAutofit/>
          </a:bodyPr>
          <a:lstStyle/>
          <a:p>
            <a:pPr marL="0" indent="0">
              <a:buNone/>
            </a:pPr>
            <a:r>
              <a:rPr lang="en-US" sz="2400" dirty="0">
                <a:latin typeface="Cambria" panose="02040503050406030204" pitchFamily="18" charset="0"/>
              </a:rPr>
              <a:t>These are crops that are grown to provide food</a:t>
            </a:r>
          </a:p>
          <a:p>
            <a:pPr marL="0" indent="0">
              <a:buNone/>
            </a:pPr>
            <a:r>
              <a:rPr lang="en-US" sz="2400" dirty="0">
                <a:latin typeface="Cambria" panose="02040503050406030204" pitchFamily="18" charset="0"/>
              </a:rPr>
              <a:t> </a:t>
            </a:r>
          </a:p>
          <a:p>
            <a:pPr marL="0" indent="0">
              <a:buNone/>
            </a:pPr>
            <a:r>
              <a:rPr lang="en-US" sz="2400" b="1" dirty="0">
                <a:latin typeface="Cambria" panose="02040503050406030204" pitchFamily="18" charset="0"/>
              </a:rPr>
              <a:t>Examples of food crops include</a:t>
            </a:r>
          </a:p>
          <a:p>
            <a:pPr marL="0" indent="0">
              <a:buNone/>
            </a:pPr>
            <a:r>
              <a:rPr lang="en-US" sz="2400" b="1" dirty="0">
                <a:latin typeface="Cambria" panose="02040503050406030204" pitchFamily="18" charset="0"/>
              </a:rPr>
              <a:t>Cereals </a:t>
            </a:r>
            <a:r>
              <a:rPr lang="en-US" sz="2400" dirty="0">
                <a:latin typeface="Cambria" panose="02040503050406030204" pitchFamily="18" charset="0"/>
              </a:rPr>
              <a:t>such as maize, wheat, rice, sorghum, millet, barley and oats</a:t>
            </a:r>
          </a:p>
          <a:p>
            <a:pPr marL="0" indent="0">
              <a:buNone/>
            </a:pPr>
            <a:r>
              <a:rPr lang="en-US" sz="2400" b="1" dirty="0">
                <a:latin typeface="Cambria" panose="02040503050406030204" pitchFamily="18" charset="0"/>
              </a:rPr>
              <a:t>Legumes</a:t>
            </a:r>
            <a:r>
              <a:rPr lang="en-US" sz="2400" dirty="0">
                <a:latin typeface="Cambria" panose="02040503050406030204" pitchFamily="18" charset="0"/>
              </a:rPr>
              <a:t> such as beans, peas, soya beans, groundnuts, peanuts and green grams</a:t>
            </a:r>
          </a:p>
          <a:p>
            <a:pPr marL="0" indent="0">
              <a:buNone/>
            </a:pPr>
            <a:r>
              <a:rPr lang="en-US" sz="2400" b="1" dirty="0">
                <a:latin typeface="Cambria" panose="02040503050406030204" pitchFamily="18" charset="0"/>
              </a:rPr>
              <a:t>Vegetables</a:t>
            </a:r>
            <a:r>
              <a:rPr lang="en-US" sz="2400" dirty="0">
                <a:latin typeface="Cambria" panose="02040503050406030204" pitchFamily="18" charset="0"/>
              </a:rPr>
              <a:t> such as kales, spinach, cabbage, onions and tomatoes</a:t>
            </a:r>
          </a:p>
          <a:p>
            <a:pPr marL="0" indent="0">
              <a:buNone/>
            </a:pPr>
            <a:r>
              <a:rPr lang="en-US" sz="2400" b="1" dirty="0">
                <a:latin typeface="Cambria" panose="02040503050406030204" pitchFamily="18" charset="0"/>
              </a:rPr>
              <a:t>Fruits </a:t>
            </a:r>
            <a:r>
              <a:rPr lang="en-US" sz="2400" dirty="0">
                <a:latin typeface="Cambria" panose="02040503050406030204" pitchFamily="18" charset="0"/>
              </a:rPr>
              <a:t>such as oranges, mangoes, pineapples, guavas, apples, ripe bananas and </a:t>
            </a:r>
            <a:r>
              <a:rPr lang="en-US" sz="2400" dirty="0" err="1">
                <a:latin typeface="Cambria" panose="02040503050406030204" pitchFamily="18" charset="0"/>
              </a:rPr>
              <a:t>pawpaws</a:t>
            </a:r>
            <a:endParaRPr lang="en-US" sz="2400" dirty="0">
              <a:latin typeface="Cambria" panose="02040503050406030204" pitchFamily="18" charset="0"/>
            </a:endParaRPr>
          </a:p>
          <a:p>
            <a:pPr marL="0" indent="0">
              <a:buNone/>
            </a:pPr>
            <a:r>
              <a:rPr lang="en-US" sz="2400" b="1" dirty="0">
                <a:latin typeface="Cambria" panose="02040503050406030204" pitchFamily="18" charset="0"/>
              </a:rPr>
              <a:t>Tuber crops </a:t>
            </a:r>
            <a:r>
              <a:rPr lang="en-US" sz="2400" dirty="0">
                <a:latin typeface="Cambria" panose="02040503050406030204" pitchFamily="18" charset="0"/>
              </a:rPr>
              <a:t>such as cassava, yams, potatoes, carrots and arrow roots</a:t>
            </a:r>
          </a:p>
          <a:p>
            <a:endParaRPr lang="en-US" sz="2400" dirty="0">
              <a:latin typeface="Cambria" panose="02040503050406030204" pitchFamily="18" charset="0"/>
            </a:endParaRPr>
          </a:p>
        </p:txBody>
      </p:sp>
    </p:spTree>
    <p:extLst>
      <p:ext uri="{BB962C8B-B14F-4D97-AF65-F5344CB8AC3E}">
        <p14:creationId xmlns:p14="http://schemas.microsoft.com/office/powerpoint/2010/main" val="399824574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Food crops.. Example.</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dirty="0"/>
          </a:p>
        </p:txBody>
      </p:sp>
      <p:pic>
        <p:nvPicPr>
          <p:cNvPr id="7170" name="Picture 2" descr="C:\Users\NASOKHO\Downloads\maize_0.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4601" y="1177133"/>
            <a:ext cx="6598708" cy="494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93299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a:solidFill>
            <a:srgbClr val="92D050"/>
          </a:solidFill>
        </p:spPr>
        <p:txBody>
          <a:bodyPr>
            <a:normAutofit fontScale="90000"/>
          </a:bodyPr>
          <a:lstStyle/>
          <a:p>
            <a:r>
              <a:rPr lang="en-US" b="1" u="sng" dirty="0">
                <a:solidFill>
                  <a:srgbClr val="FF0000"/>
                </a:solidFill>
                <a:latin typeface="Cambria" panose="02040503050406030204" pitchFamily="18" charset="0"/>
              </a:rPr>
              <a:t>Cash </a:t>
            </a:r>
            <a:r>
              <a:rPr lang="en-US" b="1" u="sng" dirty="0" smtClean="0">
                <a:solidFill>
                  <a:srgbClr val="FF0000"/>
                </a:solidFill>
                <a:latin typeface="Cambria" panose="02040503050406030204" pitchFamily="18" charset="0"/>
              </a:rPr>
              <a:t>Crops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dirty="0" smtClean="0">
                <a:latin typeface="Cambria" panose="02040503050406030204" pitchFamily="18" charset="0"/>
              </a:rPr>
              <a:t>Grown </a:t>
            </a:r>
            <a:r>
              <a:rPr lang="en-US" dirty="0">
                <a:latin typeface="Cambria" panose="02040503050406030204" pitchFamily="18" charset="0"/>
              </a:rPr>
              <a:t>for sale</a:t>
            </a:r>
          </a:p>
          <a:p>
            <a:pPr marL="0" indent="0">
              <a:buNone/>
            </a:pPr>
            <a:endParaRPr lang="en-US" dirty="0">
              <a:latin typeface="Cambria" panose="02040503050406030204" pitchFamily="18" charset="0"/>
            </a:endParaRPr>
          </a:p>
          <a:p>
            <a:pPr marL="0" indent="0">
              <a:buNone/>
            </a:pPr>
            <a:r>
              <a:rPr lang="en-US" u="sng" dirty="0" smtClean="0">
                <a:solidFill>
                  <a:srgbClr val="FF0000"/>
                </a:solidFill>
                <a:latin typeface="Cambria" panose="02040503050406030204" pitchFamily="18" charset="0"/>
              </a:rPr>
              <a:t>Examples </a:t>
            </a:r>
            <a:r>
              <a:rPr lang="en-US" u="sng" dirty="0">
                <a:solidFill>
                  <a:srgbClr val="FF0000"/>
                </a:solidFill>
                <a:latin typeface="Cambria" panose="02040503050406030204" pitchFamily="18" charset="0"/>
              </a:rPr>
              <a:t>of cash crops</a:t>
            </a:r>
          </a:p>
          <a:p>
            <a:pPr>
              <a:buFont typeface="Wingdings" panose="05000000000000000000" pitchFamily="2" charset="2"/>
              <a:buChar char="§"/>
            </a:pPr>
            <a:r>
              <a:rPr lang="en-US" b="1" dirty="0" smtClean="0">
                <a:latin typeface="Cambria" panose="02040503050406030204" pitchFamily="18" charset="0"/>
              </a:rPr>
              <a:t>Beverage </a:t>
            </a:r>
            <a:r>
              <a:rPr lang="en-US" b="1" dirty="0">
                <a:latin typeface="Cambria" panose="02040503050406030204" pitchFamily="18" charset="0"/>
              </a:rPr>
              <a:t>crops </a:t>
            </a:r>
            <a:r>
              <a:rPr lang="en-US" dirty="0">
                <a:latin typeface="Cambria" panose="02040503050406030204" pitchFamily="18" charset="0"/>
              </a:rPr>
              <a:t>such as tea, coffee and cocoa</a:t>
            </a:r>
          </a:p>
          <a:p>
            <a:pPr>
              <a:buFont typeface="Wingdings" panose="05000000000000000000" pitchFamily="2" charset="2"/>
              <a:buChar char="§"/>
            </a:pPr>
            <a:r>
              <a:rPr lang="en-US" b="1" dirty="0" err="1" smtClean="0">
                <a:latin typeface="Cambria" panose="02040503050406030204" pitchFamily="18" charset="0"/>
              </a:rPr>
              <a:t>Fibre</a:t>
            </a:r>
            <a:r>
              <a:rPr lang="en-US" b="1" dirty="0" smtClean="0">
                <a:latin typeface="Cambria" panose="02040503050406030204" pitchFamily="18" charset="0"/>
              </a:rPr>
              <a:t> </a:t>
            </a:r>
            <a:r>
              <a:rPr lang="en-US" b="1" dirty="0">
                <a:latin typeface="Cambria" panose="02040503050406030204" pitchFamily="18" charset="0"/>
              </a:rPr>
              <a:t>crops </a:t>
            </a:r>
            <a:r>
              <a:rPr lang="en-US" dirty="0">
                <a:latin typeface="Cambria" panose="02040503050406030204" pitchFamily="18" charset="0"/>
              </a:rPr>
              <a:t>such as sisal, cotton, flax and palm trees</a:t>
            </a:r>
          </a:p>
          <a:p>
            <a:pPr>
              <a:buFont typeface="Wingdings" panose="05000000000000000000" pitchFamily="2" charset="2"/>
              <a:buChar char="§"/>
            </a:pPr>
            <a:r>
              <a:rPr lang="en-US" b="1" dirty="0" smtClean="0">
                <a:latin typeface="Cambria" panose="02040503050406030204" pitchFamily="18" charset="0"/>
              </a:rPr>
              <a:t>Oil </a:t>
            </a:r>
            <a:r>
              <a:rPr lang="en-US" b="1" dirty="0">
                <a:latin typeface="Cambria" panose="02040503050406030204" pitchFamily="18" charset="0"/>
              </a:rPr>
              <a:t>crops </a:t>
            </a:r>
            <a:r>
              <a:rPr lang="en-US" dirty="0">
                <a:latin typeface="Cambria" panose="02040503050406030204" pitchFamily="18" charset="0"/>
              </a:rPr>
              <a:t>such as castor, coconut, sunflower, </a:t>
            </a:r>
            <a:r>
              <a:rPr lang="en-US" dirty="0" err="1">
                <a:latin typeface="Cambria" panose="02040503050406030204" pitchFamily="18" charset="0"/>
              </a:rPr>
              <a:t>simsim</a:t>
            </a:r>
            <a:r>
              <a:rPr lang="en-US" dirty="0">
                <a:latin typeface="Cambria" panose="02040503050406030204" pitchFamily="18" charset="0"/>
              </a:rPr>
              <a:t>, corn</a:t>
            </a:r>
          </a:p>
          <a:p>
            <a:pPr marL="0" indent="0">
              <a:buNone/>
            </a:pPr>
            <a:r>
              <a:rPr lang="en-US" b="1" dirty="0" smtClean="0">
                <a:latin typeface="Cambria" panose="02040503050406030204" pitchFamily="18" charset="0"/>
              </a:rPr>
              <a:t>NOTE:</a:t>
            </a:r>
            <a:r>
              <a:rPr lang="en-US" dirty="0">
                <a:latin typeface="Cambria" panose="02040503050406030204" pitchFamily="18" charset="0"/>
              </a:rPr>
              <a:t> </a:t>
            </a:r>
            <a:r>
              <a:rPr lang="en-US" dirty="0" smtClean="0">
                <a:latin typeface="Cambria" panose="02040503050406030204" pitchFamily="18" charset="0"/>
              </a:rPr>
              <a:t>Some </a:t>
            </a:r>
            <a:r>
              <a:rPr lang="en-US" dirty="0">
                <a:latin typeface="Cambria" panose="02040503050406030204" pitchFamily="18" charset="0"/>
              </a:rPr>
              <a:t>crops </a:t>
            </a:r>
            <a:r>
              <a:rPr lang="en-US" dirty="0" smtClean="0">
                <a:latin typeface="Cambria" panose="02040503050406030204" pitchFamily="18" charset="0"/>
              </a:rPr>
              <a:t>such as </a:t>
            </a:r>
            <a:r>
              <a:rPr lang="en-US" dirty="0">
                <a:latin typeface="Cambria" panose="02040503050406030204" pitchFamily="18" charset="0"/>
              </a:rPr>
              <a:t>barley </a:t>
            </a:r>
            <a:r>
              <a:rPr lang="en-US" dirty="0" smtClean="0">
                <a:latin typeface="Cambria" panose="02040503050406030204" pitchFamily="18" charset="0"/>
              </a:rPr>
              <a:t>can both </a:t>
            </a:r>
            <a:r>
              <a:rPr lang="en-US" dirty="0">
                <a:latin typeface="Cambria" panose="02040503050406030204" pitchFamily="18" charset="0"/>
              </a:rPr>
              <a:t>be </a:t>
            </a:r>
            <a:r>
              <a:rPr lang="en-US" dirty="0" smtClean="0">
                <a:latin typeface="Cambria" panose="02040503050406030204" pitchFamily="18" charset="0"/>
              </a:rPr>
              <a:t>            cash </a:t>
            </a:r>
            <a:r>
              <a:rPr lang="en-US" dirty="0">
                <a:latin typeface="Cambria" panose="02040503050406030204" pitchFamily="18" charset="0"/>
              </a:rPr>
              <a:t>crops </a:t>
            </a:r>
            <a:r>
              <a:rPr lang="en-US" dirty="0" smtClean="0">
                <a:latin typeface="Cambria" panose="02040503050406030204" pitchFamily="18" charset="0"/>
              </a:rPr>
              <a:t> and </a:t>
            </a:r>
            <a:r>
              <a:rPr lang="en-US" dirty="0">
                <a:latin typeface="Cambria" panose="02040503050406030204" pitchFamily="18" charset="0"/>
              </a:rPr>
              <a:t>food </a:t>
            </a:r>
            <a:r>
              <a:rPr lang="en-US" dirty="0" smtClean="0">
                <a:latin typeface="Cambria" panose="02040503050406030204" pitchFamily="18" charset="0"/>
              </a:rPr>
              <a:t>crops.</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280087240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162" y="2615344"/>
            <a:ext cx="8333222" cy="1215566"/>
          </a:xfrm>
        </p:spPr>
        <p:txBody>
          <a:bodyPr/>
          <a:lstStyle/>
          <a:p>
            <a:r>
              <a:rPr lang="en-US" dirty="0" smtClean="0"/>
              <a:t>Plants</a:t>
            </a:r>
            <a:endParaRPr lang="en-US" dirty="0"/>
          </a:p>
        </p:txBody>
      </p:sp>
      <p:pic>
        <p:nvPicPr>
          <p:cNvPr id="3" name="Picture 2" descr="C:\Users\NASOKHO\Downloads\plan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153" y="4158916"/>
            <a:ext cx="201930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857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Classification of </a:t>
            </a:r>
            <a:r>
              <a:rPr lang="en-US" dirty="0" smtClean="0"/>
              <a:t>plants</a:t>
            </a:r>
            <a:endParaRPr lang="en-US" dirty="0"/>
          </a:p>
        </p:txBody>
      </p:sp>
      <p:sp>
        <p:nvSpPr>
          <p:cNvPr id="3" name="Content Placeholder 2"/>
          <p:cNvSpPr>
            <a:spLocks noGrp="1"/>
          </p:cNvSpPr>
          <p:nvPr>
            <p:ph idx="1"/>
          </p:nvPr>
        </p:nvSpPr>
        <p:spPr/>
        <p:txBody>
          <a:bodyPr/>
          <a:lstStyle/>
          <a:p>
            <a:r>
              <a:rPr lang="en-US" dirty="0"/>
              <a:t>Plants are classified into</a:t>
            </a:r>
            <a:r>
              <a:rPr lang="en-US" dirty="0" smtClean="0"/>
              <a:t>:</a:t>
            </a:r>
            <a:endParaRPr lang="en-US" dirty="0"/>
          </a:p>
          <a:p>
            <a:pPr marL="457200" indent="-457200">
              <a:buFont typeface="+mj-lt"/>
              <a:buAutoNum type="arabicPeriod"/>
            </a:pPr>
            <a:r>
              <a:rPr lang="en-US" dirty="0">
                <a:solidFill>
                  <a:srgbClr val="FF0000"/>
                </a:solidFill>
              </a:rPr>
              <a:t>Green</a:t>
            </a:r>
            <a:r>
              <a:rPr lang="en-US" dirty="0"/>
              <a:t> and </a:t>
            </a:r>
            <a:r>
              <a:rPr lang="en-US" dirty="0">
                <a:solidFill>
                  <a:srgbClr val="FF0000"/>
                </a:solidFill>
              </a:rPr>
              <a:t>non-green</a:t>
            </a:r>
            <a:r>
              <a:rPr lang="en-US" dirty="0"/>
              <a:t> </a:t>
            </a:r>
            <a:r>
              <a:rPr lang="en-US" dirty="0" smtClean="0"/>
              <a:t>plants</a:t>
            </a:r>
            <a:endParaRPr lang="en-US" dirty="0"/>
          </a:p>
          <a:p>
            <a:pPr marL="457200" indent="-457200">
              <a:buFont typeface="+mj-lt"/>
              <a:buAutoNum type="arabicPeriod"/>
            </a:pPr>
            <a:r>
              <a:rPr lang="en-US" dirty="0" smtClean="0"/>
              <a:t> </a:t>
            </a:r>
            <a:r>
              <a:rPr lang="en-US" dirty="0">
                <a:solidFill>
                  <a:srgbClr val="FF0000"/>
                </a:solidFill>
              </a:rPr>
              <a:t>Flowering</a:t>
            </a:r>
            <a:r>
              <a:rPr lang="en-US" dirty="0"/>
              <a:t> and </a:t>
            </a:r>
            <a:r>
              <a:rPr lang="en-US" dirty="0">
                <a:solidFill>
                  <a:srgbClr val="FF0000"/>
                </a:solidFill>
              </a:rPr>
              <a:t>non-flowering</a:t>
            </a:r>
            <a:r>
              <a:rPr lang="en-US" dirty="0"/>
              <a:t> plants</a:t>
            </a:r>
          </a:p>
          <a:p>
            <a:endParaRPr lang="en-US" dirty="0"/>
          </a:p>
          <a:p>
            <a:endParaRPr lang="en-US" dirty="0"/>
          </a:p>
        </p:txBody>
      </p:sp>
    </p:spTree>
    <p:extLst>
      <p:ext uri="{BB962C8B-B14F-4D97-AF65-F5344CB8AC3E}">
        <p14:creationId xmlns:p14="http://schemas.microsoft.com/office/powerpoint/2010/main" val="35369845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FF0000"/>
                </a:solidFill>
                <a:latin typeface="Agency FB" panose="020B0503020202020204" pitchFamily="34" charset="0"/>
              </a:rPr>
              <a:t>Examples of cash crops...</a:t>
            </a:r>
            <a:endParaRPr lang="en-US" b="1" u="sng" dirty="0">
              <a:solidFill>
                <a:srgbClr val="FF0000"/>
              </a:solidFill>
              <a:latin typeface="Agency FB" panose="020B0503020202020204" pitchFamily="34" charset="0"/>
            </a:endParaRPr>
          </a:p>
        </p:txBody>
      </p:sp>
      <p:pic>
        <p:nvPicPr>
          <p:cNvPr id="8194" name="Picture 2" descr="C:\Users\NASOKHO\Downloads\sunflower.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67600" y="1524001"/>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NASOKHO\Downloads\t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226" y="320040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NASOKHO\Downloads\sis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5226" y="4552950"/>
            <a:ext cx="26193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NASOKHO\Downloads\coc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0400" y="1524000"/>
            <a:ext cx="55372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44161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325562"/>
          </a:xfrm>
          <a:solidFill>
            <a:srgbClr val="92D050"/>
          </a:solidFill>
        </p:spPr>
        <p:txBody>
          <a:bodyPr>
            <a:noAutofit/>
          </a:bodyPr>
          <a:lstStyle/>
          <a:p>
            <a:r>
              <a:rPr lang="en-US" b="1" u="sng" dirty="0">
                <a:solidFill>
                  <a:srgbClr val="FF0000"/>
                </a:solidFill>
                <a:latin typeface="Cambria" panose="02040503050406030204" pitchFamily="18" charset="0"/>
              </a:rPr>
              <a:t>Weeds</a:t>
            </a:r>
            <a:r>
              <a:rPr lang="en-US" b="1" u="sng" dirty="0">
                <a:latin typeface="Cambria" panose="02040503050406030204" pitchFamily="18" charset="0"/>
              </a:rPr>
              <a:t/>
            </a:r>
            <a:br>
              <a:rPr lang="en-US" b="1" u="sng" dirty="0">
                <a:latin typeface="Cambria" panose="02040503050406030204" pitchFamily="18" charset="0"/>
              </a:rPr>
            </a:br>
            <a:endParaRPr lang="en-US" b="1" u="sng" dirty="0">
              <a:latin typeface="Cambria" panose="02040503050406030204" pitchFamily="18" charset="0"/>
            </a:endParaRPr>
          </a:p>
        </p:txBody>
      </p:sp>
      <p:sp>
        <p:nvSpPr>
          <p:cNvPr id="3" name="Content Placeholder 2"/>
          <p:cNvSpPr>
            <a:spLocks noGrp="1"/>
          </p:cNvSpPr>
          <p:nvPr>
            <p:ph idx="1"/>
          </p:nvPr>
        </p:nvSpPr>
        <p:spPr>
          <a:xfrm>
            <a:off x="1981200" y="838201"/>
            <a:ext cx="8229600" cy="5287963"/>
          </a:xfrm>
        </p:spPr>
        <p:txBody>
          <a:bodyPr>
            <a:normAutofit/>
          </a:bodyPr>
          <a:lstStyle/>
          <a:p>
            <a:pPr marL="0" indent="0">
              <a:buNone/>
            </a:pPr>
            <a:r>
              <a:rPr lang="en-US" dirty="0" smtClean="0">
                <a:latin typeface="Cambria" panose="02040503050406030204" pitchFamily="18" charset="0"/>
              </a:rPr>
              <a:t>Are </a:t>
            </a:r>
            <a:r>
              <a:rPr lang="en-US" dirty="0">
                <a:latin typeface="Cambria" panose="02040503050406030204" pitchFamily="18" charset="0"/>
              </a:rPr>
              <a:t>plants which grow in places where they are not </a:t>
            </a:r>
            <a:r>
              <a:rPr lang="en-US" dirty="0" smtClean="0">
                <a:latin typeface="Cambria" panose="02040503050406030204" pitchFamily="18" charset="0"/>
              </a:rPr>
              <a:t>required.</a:t>
            </a:r>
          </a:p>
          <a:p>
            <a:pPr marL="0" indent="0">
              <a:buNone/>
            </a:pPr>
            <a:endParaRPr lang="en-US" dirty="0">
              <a:latin typeface="Cambria" panose="02040503050406030204" pitchFamily="18" charset="0"/>
            </a:endParaRPr>
          </a:p>
          <a:p>
            <a:pPr marL="0" indent="0">
              <a:buNone/>
            </a:pPr>
            <a:r>
              <a:rPr lang="en-US" dirty="0" smtClean="0">
                <a:latin typeface="Cambria" panose="02040503050406030204" pitchFamily="18" charset="0"/>
              </a:rPr>
              <a:t>They </a:t>
            </a:r>
            <a:r>
              <a:rPr lang="en-US" dirty="0">
                <a:latin typeface="Cambria" panose="02040503050406030204" pitchFamily="18" charset="0"/>
              </a:rPr>
              <a:t>are unwanted plants</a:t>
            </a:r>
          </a:p>
          <a:p>
            <a:pPr marL="0" indent="0">
              <a:buNone/>
            </a:pPr>
            <a:r>
              <a:rPr lang="en-US" dirty="0">
                <a:latin typeface="Cambria" panose="02040503050406030204" pitchFamily="18" charset="0"/>
              </a:rPr>
              <a:t> </a:t>
            </a:r>
            <a:endParaRPr lang="en-US" b="1" dirty="0">
              <a:latin typeface="Cambria" panose="02040503050406030204" pitchFamily="18" charset="0"/>
            </a:endParaRPr>
          </a:p>
          <a:p>
            <a:pPr marL="0" indent="0">
              <a:buNone/>
            </a:pPr>
            <a:r>
              <a:rPr lang="en-US" b="1" dirty="0">
                <a:solidFill>
                  <a:srgbClr val="FF0000"/>
                </a:solidFill>
                <a:latin typeface="Cambria" panose="02040503050406030204" pitchFamily="18" charset="0"/>
              </a:rPr>
              <a:t>Examples </a:t>
            </a:r>
            <a:r>
              <a:rPr lang="en-US" b="1" dirty="0" smtClean="0">
                <a:solidFill>
                  <a:srgbClr val="FF0000"/>
                </a:solidFill>
                <a:latin typeface="Cambria" panose="02040503050406030204" pitchFamily="18" charset="0"/>
              </a:rPr>
              <a:t>include:</a:t>
            </a:r>
            <a:endParaRPr lang="en-US" b="1" dirty="0">
              <a:solidFill>
                <a:srgbClr val="FF0000"/>
              </a:solidFill>
              <a:latin typeface="Cambria" panose="02040503050406030204" pitchFamily="18" charset="0"/>
            </a:endParaRPr>
          </a:p>
          <a:p>
            <a:r>
              <a:rPr lang="en-US" dirty="0" smtClean="0">
                <a:latin typeface="Cambria" panose="02040503050406030204" pitchFamily="18" charset="0"/>
              </a:rPr>
              <a:t>Pigweed</a:t>
            </a:r>
            <a:endParaRPr lang="en-US" dirty="0">
              <a:latin typeface="Cambria" panose="02040503050406030204" pitchFamily="18" charset="0"/>
            </a:endParaRPr>
          </a:p>
          <a:p>
            <a:r>
              <a:rPr lang="en-US" dirty="0" smtClean="0">
                <a:latin typeface="Cambria" panose="02040503050406030204" pitchFamily="18" charset="0"/>
              </a:rPr>
              <a:t>Blackjack</a:t>
            </a:r>
            <a:endParaRPr lang="en-US" dirty="0">
              <a:latin typeface="Cambria" panose="02040503050406030204" pitchFamily="18" charset="0"/>
            </a:endParaRPr>
          </a:p>
          <a:p>
            <a:r>
              <a:rPr lang="en-US" dirty="0" smtClean="0">
                <a:latin typeface="Cambria" panose="02040503050406030204" pitchFamily="18" charset="0"/>
              </a:rPr>
              <a:t>Oxalis</a:t>
            </a:r>
            <a:endParaRPr lang="en-US" dirty="0">
              <a:latin typeface="Cambria" panose="02040503050406030204" pitchFamily="18" charset="0"/>
            </a:endParaRPr>
          </a:p>
          <a:p>
            <a:r>
              <a:rPr lang="en-US" dirty="0" smtClean="0">
                <a:latin typeface="Cambria" panose="02040503050406030204" pitchFamily="18" charset="0"/>
              </a:rPr>
              <a:t>Sodom </a:t>
            </a:r>
            <a:r>
              <a:rPr lang="en-US" dirty="0">
                <a:latin typeface="Cambria" panose="02040503050406030204" pitchFamily="18" charset="0"/>
              </a:rPr>
              <a:t>apple</a:t>
            </a:r>
          </a:p>
          <a:p>
            <a:r>
              <a:rPr lang="en-US" dirty="0" smtClean="0">
                <a:latin typeface="Cambria" panose="02040503050406030204" pitchFamily="18" charset="0"/>
              </a:rPr>
              <a:t>Mexican </a:t>
            </a:r>
            <a:r>
              <a:rPr lang="en-US" dirty="0">
                <a:latin typeface="Cambria" panose="02040503050406030204" pitchFamily="18" charset="0"/>
              </a:rPr>
              <a:t>marigold</a:t>
            </a:r>
          </a:p>
          <a:p>
            <a:r>
              <a:rPr lang="en-US" dirty="0" smtClean="0">
                <a:latin typeface="Cambria" panose="02040503050406030204" pitchFamily="18" charset="0"/>
              </a:rPr>
              <a:t>Wandering </a:t>
            </a:r>
            <a:r>
              <a:rPr lang="en-US" dirty="0" err="1" smtClean="0">
                <a:latin typeface="Cambria" panose="02040503050406030204" pitchFamily="18" charset="0"/>
              </a:rPr>
              <a:t>jew</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247105784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rmAutofit fontScale="90000"/>
          </a:bodyPr>
          <a:lstStyle/>
          <a:p>
            <a:r>
              <a:rPr lang="en-US" b="1" u="sng" dirty="0" smtClean="0">
                <a:solidFill>
                  <a:srgbClr val="FF0000"/>
                </a:solidFill>
                <a:latin typeface="Cambria" panose="02040503050406030204" pitchFamily="18" charset="0"/>
              </a:rPr>
              <a:t>1. Black </a:t>
            </a:r>
            <a:r>
              <a:rPr lang="en-US" b="1" u="sng" dirty="0">
                <a:solidFill>
                  <a:srgbClr val="FF0000"/>
                </a:solidFill>
                <a:latin typeface="Cambria" panose="02040503050406030204" pitchFamily="18" charset="0"/>
              </a:rPr>
              <a:t>jack</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1"/>
            <a:ext cx="8229600" cy="4906963"/>
          </a:xfrm>
        </p:spPr>
        <p:txBody>
          <a:bodyPr>
            <a:noAutofit/>
          </a:bodyPr>
          <a:lstStyle/>
          <a:p>
            <a:pPr marL="0" indent="0">
              <a:buNone/>
            </a:pPr>
            <a:r>
              <a:rPr lang="en-US" sz="3600" dirty="0">
                <a:latin typeface="Cambria" panose="02040503050406030204" pitchFamily="18" charset="0"/>
              </a:rPr>
              <a:t>Is a small plant with a stem that has branches</a:t>
            </a:r>
          </a:p>
          <a:p>
            <a:pPr>
              <a:buFont typeface="Wingdings" panose="05000000000000000000" pitchFamily="2" charset="2"/>
              <a:buChar char="§"/>
            </a:pPr>
            <a:r>
              <a:rPr lang="en-US" sz="3600" dirty="0">
                <a:latin typeface="Cambria" panose="02040503050406030204" pitchFamily="18" charset="0"/>
              </a:rPr>
              <a:t>Has white flowers.</a:t>
            </a:r>
          </a:p>
          <a:p>
            <a:pPr>
              <a:buFont typeface="Wingdings" panose="05000000000000000000" pitchFamily="2" charset="2"/>
              <a:buChar char="§"/>
            </a:pPr>
            <a:r>
              <a:rPr lang="en-US" sz="3600" dirty="0">
                <a:latin typeface="Cambria" panose="02040503050406030204" pitchFamily="18" charset="0"/>
              </a:rPr>
              <a:t>The fruits are black</a:t>
            </a:r>
          </a:p>
          <a:p>
            <a:pPr marL="0" indent="0">
              <a:buNone/>
            </a:pPr>
            <a:r>
              <a:rPr lang="en-US" sz="3600" dirty="0">
                <a:latin typeface="Cambria" panose="02040503050406030204" pitchFamily="18" charset="0"/>
              </a:rPr>
              <a:t>     and have hooks</a:t>
            </a:r>
          </a:p>
          <a:p>
            <a:pPr>
              <a:buFont typeface="Wingdings" panose="05000000000000000000" pitchFamily="2" charset="2"/>
              <a:buChar char="§"/>
            </a:pPr>
            <a:r>
              <a:rPr lang="en-US" sz="3600" dirty="0">
                <a:latin typeface="Cambria" panose="02040503050406030204" pitchFamily="18" charset="0"/>
              </a:rPr>
              <a:t>Produces many seeds.</a:t>
            </a:r>
          </a:p>
          <a:p>
            <a:pPr>
              <a:buFont typeface="Wingdings" panose="05000000000000000000" pitchFamily="2" charset="2"/>
              <a:buChar char="§"/>
            </a:pPr>
            <a:r>
              <a:rPr lang="en-US" sz="3600" dirty="0">
                <a:latin typeface="Cambria" panose="02040503050406030204" pitchFamily="18" charset="0"/>
              </a:rPr>
              <a:t>The leaves appear in groups of threes.</a:t>
            </a:r>
          </a:p>
          <a:p>
            <a:pPr marL="0" indent="0">
              <a:buNone/>
            </a:pPr>
            <a:r>
              <a:rPr lang="en-US" sz="3600" dirty="0">
                <a:latin typeface="Cambria" panose="02040503050406030204" pitchFamily="18" charset="0"/>
              </a:rPr>
              <a:t> </a:t>
            </a:r>
          </a:p>
          <a:p>
            <a:endParaRPr lang="en-US" sz="3600" dirty="0">
              <a:latin typeface="Cambria" panose="02040503050406030204" pitchFamily="18" charset="0"/>
            </a:endParaRPr>
          </a:p>
        </p:txBody>
      </p:sp>
      <p:pic>
        <p:nvPicPr>
          <p:cNvPr id="9218" name="Picture 2" descr="C:\Users\NASOKHO\Downloads\black j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752600"/>
            <a:ext cx="39624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0422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a:solidFill>
            <a:srgbClr val="92D050"/>
          </a:solidFill>
        </p:spPr>
        <p:txBody>
          <a:bodyPr>
            <a:noAutofit/>
          </a:bodyPr>
          <a:lstStyle/>
          <a:p>
            <a:r>
              <a:rPr lang="en-US" b="1" u="sng" dirty="0" smtClean="0">
                <a:solidFill>
                  <a:srgbClr val="FF0000"/>
                </a:solidFill>
                <a:latin typeface="Cambria" panose="02040503050406030204" pitchFamily="18" charset="0"/>
              </a:rPr>
              <a:t>2. Sodom </a:t>
            </a:r>
            <a:r>
              <a:rPr lang="en-US" b="1" u="sng" dirty="0">
                <a:solidFill>
                  <a:srgbClr val="FF0000"/>
                </a:solidFill>
                <a:latin typeface="Cambria" panose="02040503050406030204" pitchFamily="18" charset="0"/>
              </a:rPr>
              <a:t>apple</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990601"/>
            <a:ext cx="8229600" cy="5135563"/>
          </a:xfrm>
        </p:spPr>
        <p:txBody>
          <a:bodyPr>
            <a:noAutofit/>
          </a:bodyPr>
          <a:lstStyle/>
          <a:p>
            <a:pPr>
              <a:buFont typeface="Wingdings" panose="05000000000000000000" pitchFamily="2" charset="2"/>
              <a:buChar char="§"/>
            </a:pPr>
            <a:r>
              <a:rPr lang="en-US" dirty="0" smtClean="0">
                <a:latin typeface="Cambria" panose="02040503050406030204" pitchFamily="18" charset="0"/>
              </a:rPr>
              <a:t>Grows </a:t>
            </a:r>
            <a:r>
              <a:rPr lang="en-US" dirty="0">
                <a:latin typeface="Cambria" panose="02040503050406030204" pitchFamily="18" charset="0"/>
              </a:rPr>
              <a:t>in both dry and wet areas</a:t>
            </a:r>
          </a:p>
          <a:p>
            <a:pPr>
              <a:buFont typeface="Wingdings" panose="05000000000000000000" pitchFamily="2" charset="2"/>
              <a:buChar char="§"/>
            </a:pPr>
            <a:r>
              <a:rPr lang="en-US" dirty="0" smtClean="0">
                <a:latin typeface="Cambria" panose="02040503050406030204" pitchFamily="18" charset="0"/>
              </a:rPr>
              <a:t>The </a:t>
            </a:r>
            <a:r>
              <a:rPr lang="en-US" dirty="0">
                <a:latin typeface="Cambria" panose="02040503050406030204" pitchFamily="18" charset="0"/>
              </a:rPr>
              <a:t>stem has short and sharp thorns</a:t>
            </a:r>
          </a:p>
          <a:p>
            <a:pPr>
              <a:buFont typeface="Wingdings" panose="05000000000000000000" pitchFamily="2" charset="2"/>
              <a:buChar char="§"/>
            </a:pPr>
            <a:r>
              <a:rPr lang="en-US" dirty="0" smtClean="0">
                <a:latin typeface="Cambria" panose="02040503050406030204" pitchFamily="18" charset="0"/>
              </a:rPr>
              <a:t>Has </a:t>
            </a:r>
            <a:r>
              <a:rPr lang="en-US" dirty="0">
                <a:latin typeface="Cambria" panose="02040503050406030204" pitchFamily="18" charset="0"/>
              </a:rPr>
              <a:t>purple and white flowers</a:t>
            </a:r>
          </a:p>
          <a:p>
            <a:pPr>
              <a:buFont typeface="Wingdings" panose="05000000000000000000" pitchFamily="2" charset="2"/>
              <a:buChar char="§"/>
            </a:pPr>
            <a:r>
              <a:rPr lang="en-US" dirty="0" smtClean="0">
                <a:latin typeface="Cambria" panose="02040503050406030204" pitchFamily="18" charset="0"/>
              </a:rPr>
              <a:t>Fruits </a:t>
            </a:r>
            <a:r>
              <a:rPr lang="en-US" dirty="0">
                <a:latin typeface="Cambria" panose="02040503050406030204" pitchFamily="18" charset="0"/>
              </a:rPr>
              <a:t>are green, white stripped when unripe and yellow when ripe</a:t>
            </a:r>
          </a:p>
          <a:p>
            <a:pPr>
              <a:buFont typeface="Wingdings" panose="05000000000000000000" pitchFamily="2" charset="2"/>
              <a:buChar char="§"/>
            </a:pPr>
            <a:r>
              <a:rPr lang="en-US" dirty="0" smtClean="0">
                <a:latin typeface="Cambria" panose="02040503050406030204" pitchFamily="18" charset="0"/>
              </a:rPr>
              <a:t>Fruits </a:t>
            </a:r>
            <a:r>
              <a:rPr lang="en-US" dirty="0">
                <a:latin typeface="Cambria" panose="02040503050406030204" pitchFamily="18" charset="0"/>
              </a:rPr>
              <a:t>are usually round</a:t>
            </a:r>
          </a:p>
          <a:p>
            <a:pPr>
              <a:buFont typeface="Wingdings" panose="05000000000000000000" pitchFamily="2" charset="2"/>
              <a:buChar char="§"/>
            </a:pPr>
            <a:r>
              <a:rPr lang="en-US" dirty="0" smtClean="0">
                <a:latin typeface="Cambria" panose="02040503050406030204" pitchFamily="18" charset="0"/>
              </a:rPr>
              <a:t>Leaves </a:t>
            </a:r>
            <a:r>
              <a:rPr lang="en-US" dirty="0">
                <a:latin typeface="Cambria" panose="02040503050406030204" pitchFamily="18" charset="0"/>
              </a:rPr>
              <a:t>have got sharp thorns</a:t>
            </a:r>
          </a:p>
          <a:p>
            <a:pPr>
              <a:buFont typeface="Wingdings" panose="05000000000000000000" pitchFamily="2" charset="2"/>
              <a:buChar char="§"/>
            </a:pPr>
            <a:r>
              <a:rPr lang="en-US" dirty="0" smtClean="0">
                <a:latin typeface="Cambria" panose="02040503050406030204" pitchFamily="18" charset="0"/>
              </a:rPr>
              <a:t>The </a:t>
            </a:r>
            <a:r>
              <a:rPr lang="en-US" dirty="0">
                <a:latin typeface="Cambria" panose="02040503050406030204" pitchFamily="18" charset="0"/>
              </a:rPr>
              <a:t>fruits are poisonous and not edible</a:t>
            </a:r>
          </a:p>
          <a:p>
            <a:pPr>
              <a:buFont typeface="Wingdings" panose="05000000000000000000" pitchFamily="2" charset="2"/>
              <a:buChar char="§"/>
            </a:pPr>
            <a:r>
              <a:rPr lang="en-US" dirty="0" smtClean="0">
                <a:latin typeface="Cambria" panose="02040503050406030204" pitchFamily="18" charset="0"/>
              </a:rPr>
              <a:t>Can </a:t>
            </a:r>
            <a:r>
              <a:rPr lang="en-US" dirty="0">
                <a:latin typeface="Cambria" panose="02040503050406030204" pitchFamily="18" charset="0"/>
              </a:rPr>
              <a:t>be controlled by digging them out</a:t>
            </a:r>
          </a:p>
          <a:p>
            <a:pPr marL="0" indent="0">
              <a:buNone/>
            </a:pPr>
            <a:r>
              <a:rPr lang="en-US" dirty="0">
                <a:latin typeface="Cambria" panose="02040503050406030204" pitchFamily="18" charset="0"/>
              </a:rPr>
              <a:t> </a:t>
            </a:r>
          </a:p>
          <a:p>
            <a:endParaRPr lang="en-US" dirty="0">
              <a:latin typeface="Cambria" panose="02040503050406030204"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1" y="3276600"/>
            <a:ext cx="2796239" cy="186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74580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rmAutofit fontScale="90000"/>
          </a:bodyPr>
          <a:lstStyle/>
          <a:p>
            <a:r>
              <a:rPr lang="en-US" b="1" u="sng" dirty="0" smtClean="0">
                <a:solidFill>
                  <a:srgbClr val="FF0000"/>
                </a:solidFill>
                <a:latin typeface="Cambria" panose="02040503050406030204" pitchFamily="18" charset="0"/>
              </a:rPr>
              <a:t>3. Wandering </a:t>
            </a:r>
            <a:r>
              <a:rPr lang="en-US" b="1" u="sng" dirty="0" err="1">
                <a:solidFill>
                  <a:srgbClr val="FF0000"/>
                </a:solidFill>
                <a:latin typeface="Cambria" panose="02040503050406030204" pitchFamily="18" charset="0"/>
              </a:rPr>
              <a:t>jew</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1"/>
            <a:ext cx="8229600" cy="4906963"/>
          </a:xfrm>
        </p:spPr>
        <p:txBody>
          <a:bodyPr>
            <a:noAutofit/>
          </a:bodyPr>
          <a:lstStyle/>
          <a:p>
            <a:pPr>
              <a:buFont typeface="Wingdings" panose="05000000000000000000" pitchFamily="2" charset="2"/>
              <a:buChar char="§"/>
            </a:pPr>
            <a:r>
              <a:rPr lang="en-US" sz="3600" dirty="0">
                <a:latin typeface="Cambria" panose="02040503050406030204" pitchFamily="18" charset="0"/>
              </a:rPr>
              <a:t>Has a fleshy stem</a:t>
            </a:r>
          </a:p>
          <a:p>
            <a:pPr>
              <a:buFont typeface="Wingdings" panose="05000000000000000000" pitchFamily="2" charset="2"/>
              <a:buChar char="§"/>
            </a:pPr>
            <a:r>
              <a:rPr lang="en-US" sz="3600" dirty="0">
                <a:latin typeface="Cambria" panose="02040503050406030204" pitchFamily="18" charset="0"/>
              </a:rPr>
              <a:t>Has blue flowers with green leaves</a:t>
            </a:r>
          </a:p>
          <a:p>
            <a:pPr>
              <a:buFont typeface="Wingdings" panose="05000000000000000000" pitchFamily="2" charset="2"/>
              <a:buChar char="§"/>
            </a:pPr>
            <a:r>
              <a:rPr lang="en-US" sz="3600" dirty="0">
                <a:latin typeface="Cambria" panose="02040503050406030204" pitchFamily="18" charset="0"/>
              </a:rPr>
              <a:t>Does not dry up easily when uprooted</a:t>
            </a:r>
          </a:p>
          <a:p>
            <a:pPr>
              <a:buFont typeface="Wingdings" panose="05000000000000000000" pitchFamily="2" charset="2"/>
              <a:buChar char="§"/>
            </a:pPr>
            <a:r>
              <a:rPr lang="en-US" sz="3600" dirty="0">
                <a:latin typeface="Cambria" panose="02040503050406030204" pitchFamily="18" charset="0"/>
              </a:rPr>
              <a:t>The stem wanders on the ground</a:t>
            </a:r>
          </a:p>
          <a:p>
            <a:pPr>
              <a:buFont typeface="Wingdings" panose="05000000000000000000" pitchFamily="2" charset="2"/>
              <a:buChar char="§"/>
            </a:pPr>
            <a:r>
              <a:rPr lang="en-US" sz="3600" dirty="0">
                <a:latin typeface="Cambria" panose="02040503050406030204" pitchFamily="18" charset="0"/>
              </a:rPr>
              <a:t>The stem is succulent</a:t>
            </a:r>
          </a:p>
          <a:p>
            <a:pPr>
              <a:buFont typeface="Wingdings" panose="05000000000000000000" pitchFamily="2" charset="2"/>
              <a:buChar char="§"/>
            </a:pPr>
            <a:r>
              <a:rPr lang="en-US" sz="3600" dirty="0">
                <a:latin typeface="Cambria" panose="02040503050406030204" pitchFamily="18" charset="0"/>
              </a:rPr>
              <a:t>Very difficult to control</a:t>
            </a:r>
          </a:p>
          <a:p>
            <a:pPr>
              <a:buFont typeface="Wingdings" panose="05000000000000000000" pitchFamily="2" charset="2"/>
              <a:buChar char="§"/>
            </a:pPr>
            <a:r>
              <a:rPr lang="en-US" sz="3600" dirty="0">
                <a:latin typeface="Cambria" panose="02040503050406030204" pitchFamily="18" charset="0"/>
              </a:rPr>
              <a:t>Can be used as cover crop</a:t>
            </a:r>
          </a:p>
          <a:p>
            <a:endParaRPr lang="en-US" sz="3600" dirty="0">
              <a:latin typeface="Cambria" panose="02040503050406030204"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1" y="3886201"/>
            <a:ext cx="2739805" cy="2358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27898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lstStyle/>
          <a:p>
            <a:r>
              <a:rPr lang="en-US" b="1" u="sng" dirty="0" smtClean="0">
                <a:solidFill>
                  <a:srgbClr val="FF0000"/>
                </a:solidFill>
                <a:latin typeface="Cambria" panose="02040503050406030204" pitchFamily="18" charset="0"/>
              </a:rPr>
              <a:t>4. Pig </a:t>
            </a:r>
            <a:r>
              <a:rPr lang="en-US" b="1" u="sng" dirty="0">
                <a:solidFill>
                  <a:srgbClr val="FF0000"/>
                </a:solidFill>
                <a:latin typeface="Cambria" panose="02040503050406030204" pitchFamily="18" charset="0"/>
              </a:rPr>
              <a:t>W</a:t>
            </a:r>
            <a:r>
              <a:rPr lang="en-US" b="1" u="sng" dirty="0" smtClean="0">
                <a:solidFill>
                  <a:srgbClr val="FF0000"/>
                </a:solidFill>
                <a:latin typeface="Cambria" panose="02040503050406030204" pitchFamily="18" charset="0"/>
              </a:rPr>
              <a:t>eed</a:t>
            </a: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371601"/>
            <a:ext cx="8229600" cy="4754563"/>
          </a:xfrm>
        </p:spPr>
        <p:txBody>
          <a:bodyPr>
            <a:noAutofit/>
          </a:bodyPr>
          <a:lstStyle/>
          <a:p>
            <a:pPr>
              <a:buFont typeface="Wingdings" panose="05000000000000000000" pitchFamily="2" charset="2"/>
              <a:buChar char="§"/>
            </a:pPr>
            <a:r>
              <a:rPr lang="en-US" sz="3600" dirty="0">
                <a:latin typeface="Cambria" panose="02040503050406030204" pitchFamily="18" charset="0"/>
              </a:rPr>
              <a:t>Has big green leaves</a:t>
            </a:r>
          </a:p>
          <a:p>
            <a:pPr>
              <a:buFont typeface="Wingdings" panose="05000000000000000000" pitchFamily="2" charset="2"/>
              <a:buChar char="§"/>
            </a:pPr>
            <a:r>
              <a:rPr lang="en-US" sz="3600" dirty="0">
                <a:latin typeface="Cambria" panose="02040503050406030204" pitchFamily="18" charset="0"/>
              </a:rPr>
              <a:t>Commonly known as </a:t>
            </a:r>
            <a:r>
              <a:rPr lang="en-US" sz="3600" dirty="0" err="1">
                <a:latin typeface="Cambria" panose="02040503050406030204" pitchFamily="18" charset="0"/>
              </a:rPr>
              <a:t>terere</a:t>
            </a:r>
            <a:r>
              <a:rPr lang="en-US" sz="3600" dirty="0">
                <a:latin typeface="Cambria" panose="02040503050406030204" pitchFamily="18" charset="0"/>
              </a:rPr>
              <a:t> (</a:t>
            </a:r>
            <a:r>
              <a:rPr lang="en-US" sz="3600" dirty="0" err="1">
                <a:latin typeface="Cambria" panose="02040503050406030204" pitchFamily="18" charset="0"/>
              </a:rPr>
              <a:t>mchicha</a:t>
            </a:r>
            <a:r>
              <a:rPr lang="en-US" sz="3600" dirty="0">
                <a:latin typeface="Cambria" panose="02040503050406030204" pitchFamily="18" charset="0"/>
              </a:rPr>
              <a:t>)</a:t>
            </a:r>
          </a:p>
          <a:p>
            <a:pPr>
              <a:buFont typeface="Wingdings" panose="05000000000000000000" pitchFamily="2" charset="2"/>
              <a:buChar char="§"/>
            </a:pPr>
            <a:r>
              <a:rPr lang="en-US" sz="3600" dirty="0">
                <a:latin typeface="Cambria" panose="02040503050406030204" pitchFamily="18" charset="0"/>
              </a:rPr>
              <a:t>Has green flowers around its head</a:t>
            </a:r>
          </a:p>
          <a:p>
            <a:pPr>
              <a:buFont typeface="Wingdings" panose="05000000000000000000" pitchFamily="2" charset="2"/>
              <a:buChar char="§"/>
            </a:pPr>
            <a:r>
              <a:rPr lang="en-US" sz="3600" dirty="0">
                <a:latin typeface="Cambria" panose="02040503050406030204" pitchFamily="18" charset="0"/>
              </a:rPr>
              <a:t>Usually cooked (edible)</a:t>
            </a:r>
          </a:p>
          <a:p>
            <a:pPr>
              <a:buFont typeface="Wingdings" panose="05000000000000000000" pitchFamily="2" charset="2"/>
              <a:buChar char="§"/>
            </a:pPr>
            <a:r>
              <a:rPr lang="en-US" sz="3600" dirty="0">
                <a:latin typeface="Cambria" panose="02040503050406030204" pitchFamily="18" charset="0"/>
              </a:rPr>
              <a:t>Flowers form seeds that have small thorns</a:t>
            </a:r>
          </a:p>
          <a:p>
            <a:endParaRPr lang="en-US" sz="3600" dirty="0">
              <a:latin typeface="Cambria" panose="02040503050406030204" pitchFamily="18" charset="0"/>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7036" y="4648200"/>
            <a:ext cx="3488145"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424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a:solidFill>
            <a:srgbClr val="92D050"/>
          </a:solidFill>
        </p:spPr>
        <p:txBody>
          <a:bodyPr>
            <a:normAutofit fontScale="90000"/>
          </a:bodyPr>
          <a:lstStyle/>
          <a:p>
            <a:r>
              <a:rPr lang="en-US" b="1" u="sng" dirty="0" smtClean="0">
                <a:solidFill>
                  <a:srgbClr val="FF0000"/>
                </a:solidFill>
                <a:latin typeface="Cambria" panose="02040503050406030204" pitchFamily="18" charset="0"/>
              </a:rPr>
              <a:t>5. Mexican </a:t>
            </a:r>
            <a:r>
              <a:rPr lang="en-US" b="1" u="sng" dirty="0">
                <a:solidFill>
                  <a:srgbClr val="FF0000"/>
                </a:solidFill>
                <a:latin typeface="Cambria" panose="02040503050406030204" pitchFamily="18" charset="0"/>
              </a:rPr>
              <a:t>marigold</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smtClean="0">
                <a:latin typeface="Cambria" panose="02040503050406030204" pitchFamily="18" charset="0"/>
              </a:rPr>
              <a:t>Has </a:t>
            </a:r>
            <a:r>
              <a:rPr lang="en-US" dirty="0">
                <a:latin typeface="Cambria" panose="02040503050406030204" pitchFamily="18" charset="0"/>
              </a:rPr>
              <a:t>an upright stem with small branches</a:t>
            </a:r>
          </a:p>
          <a:p>
            <a:pPr>
              <a:buFont typeface="Wingdings" panose="05000000000000000000" pitchFamily="2" charset="2"/>
              <a:buChar char="§"/>
            </a:pPr>
            <a:r>
              <a:rPr lang="en-US" dirty="0" smtClean="0">
                <a:latin typeface="Cambria" panose="02040503050406030204" pitchFamily="18" charset="0"/>
              </a:rPr>
              <a:t>Each </a:t>
            </a:r>
            <a:r>
              <a:rPr lang="en-US" dirty="0">
                <a:latin typeface="Cambria" panose="02040503050406030204" pitchFamily="18" charset="0"/>
              </a:rPr>
              <a:t>branch has narrow leaves which are green</a:t>
            </a:r>
          </a:p>
          <a:p>
            <a:pPr>
              <a:buFont typeface="Wingdings" panose="05000000000000000000" pitchFamily="2" charset="2"/>
              <a:buChar char="§"/>
            </a:pPr>
            <a:r>
              <a:rPr lang="en-US" dirty="0" smtClean="0">
                <a:latin typeface="Cambria" panose="02040503050406030204" pitchFamily="18" charset="0"/>
              </a:rPr>
              <a:t>Has </a:t>
            </a:r>
            <a:r>
              <a:rPr lang="en-US" dirty="0">
                <a:latin typeface="Cambria" panose="02040503050406030204" pitchFamily="18" charset="0"/>
              </a:rPr>
              <a:t>many yellow flowers</a:t>
            </a:r>
          </a:p>
          <a:p>
            <a:pPr>
              <a:buFont typeface="Wingdings" panose="05000000000000000000" pitchFamily="2" charset="2"/>
              <a:buChar char="§"/>
            </a:pPr>
            <a:r>
              <a:rPr lang="en-US" dirty="0" smtClean="0">
                <a:latin typeface="Cambria" panose="02040503050406030204" pitchFamily="18" charset="0"/>
              </a:rPr>
              <a:t>Has </a:t>
            </a:r>
            <a:r>
              <a:rPr lang="en-US" dirty="0">
                <a:latin typeface="Cambria" panose="02040503050406030204" pitchFamily="18" charset="0"/>
              </a:rPr>
              <a:t>a strong bad smell</a:t>
            </a:r>
          </a:p>
          <a:p>
            <a:pPr>
              <a:buFont typeface="Wingdings" panose="05000000000000000000" pitchFamily="2" charset="2"/>
              <a:buChar char="§"/>
            </a:pPr>
            <a:r>
              <a:rPr lang="en-US" dirty="0" smtClean="0">
                <a:latin typeface="Cambria" panose="02040503050406030204" pitchFamily="18" charset="0"/>
              </a:rPr>
              <a:t>Mature flowers</a:t>
            </a:r>
          </a:p>
          <a:p>
            <a:pPr marL="0" indent="0">
              <a:buNone/>
            </a:pPr>
            <a:r>
              <a:rPr lang="en-US" dirty="0">
                <a:latin typeface="Cambria" panose="02040503050406030204" pitchFamily="18" charset="0"/>
              </a:rPr>
              <a:t> </a:t>
            </a:r>
            <a:r>
              <a:rPr lang="en-US" dirty="0" smtClean="0">
                <a:latin typeface="Cambria" panose="02040503050406030204" pitchFamily="18" charset="0"/>
              </a:rPr>
              <a:t>    </a:t>
            </a:r>
            <a:r>
              <a:rPr lang="en-US" dirty="0">
                <a:latin typeface="Cambria" panose="02040503050406030204" pitchFamily="18" charset="0"/>
              </a:rPr>
              <a:t>produce black seeds</a:t>
            </a:r>
          </a:p>
          <a:p>
            <a:pPr>
              <a:buFont typeface="Wingdings" panose="05000000000000000000" pitchFamily="2" charset="2"/>
              <a:buChar char="§"/>
            </a:pPr>
            <a:r>
              <a:rPr lang="en-US" dirty="0" smtClean="0">
                <a:latin typeface="Cambria" panose="02040503050406030204" pitchFamily="18" charset="0"/>
              </a:rPr>
              <a:t>It </a:t>
            </a:r>
            <a:r>
              <a:rPr lang="en-US" dirty="0">
                <a:latin typeface="Cambria" panose="02040503050406030204" pitchFamily="18" charset="0"/>
              </a:rPr>
              <a:t>is a medicinal weed</a:t>
            </a:r>
          </a:p>
          <a:p>
            <a:endParaRPr lang="en-US" b="1" dirty="0">
              <a:latin typeface="Cambria" panose="02040503050406030204"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1" y="3505200"/>
            <a:ext cx="4028512"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64408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lstStyle/>
          <a:p>
            <a:r>
              <a:rPr lang="en-US" b="1" u="sng" dirty="0" smtClean="0">
                <a:solidFill>
                  <a:srgbClr val="FF0000"/>
                </a:solidFill>
                <a:latin typeface="Cambria" panose="02040503050406030204" pitchFamily="18" charset="0"/>
              </a:rPr>
              <a:t>7.Oxalis</a:t>
            </a: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Autofit/>
          </a:bodyPr>
          <a:lstStyle/>
          <a:p>
            <a:pPr marL="0" indent="0">
              <a:buNone/>
            </a:pPr>
            <a:r>
              <a:rPr lang="en-US" dirty="0" smtClean="0">
                <a:latin typeface="Cambria" panose="02040503050406030204" pitchFamily="18" charset="0"/>
              </a:rPr>
              <a:t>• Is </a:t>
            </a:r>
            <a:r>
              <a:rPr lang="en-US" dirty="0">
                <a:latin typeface="Cambria" panose="02040503050406030204" pitchFamily="18" charset="0"/>
              </a:rPr>
              <a:t>a very short weed</a:t>
            </a:r>
          </a:p>
          <a:p>
            <a:pPr marL="0" indent="0">
              <a:buNone/>
            </a:pPr>
            <a:r>
              <a:rPr lang="en-US" dirty="0" smtClean="0">
                <a:latin typeface="Cambria" panose="02040503050406030204" pitchFamily="18" charset="0"/>
              </a:rPr>
              <a:t>• Leaves </a:t>
            </a:r>
            <a:r>
              <a:rPr lang="en-US" dirty="0">
                <a:latin typeface="Cambria" panose="02040503050406030204" pitchFamily="18" charset="0"/>
              </a:rPr>
              <a:t>have long stalks</a:t>
            </a:r>
          </a:p>
          <a:p>
            <a:pPr marL="0" indent="0">
              <a:buNone/>
            </a:pPr>
            <a:r>
              <a:rPr lang="en-US" dirty="0" smtClean="0">
                <a:latin typeface="Cambria" panose="02040503050406030204" pitchFamily="18" charset="0"/>
              </a:rPr>
              <a:t>• Leaves </a:t>
            </a:r>
            <a:r>
              <a:rPr lang="en-US" dirty="0">
                <a:latin typeface="Cambria" panose="02040503050406030204" pitchFamily="18" charset="0"/>
              </a:rPr>
              <a:t>and flowers grow </a:t>
            </a:r>
            <a:endParaRPr lang="en-US" dirty="0" smtClean="0">
              <a:latin typeface="Cambria" panose="02040503050406030204" pitchFamily="18" charset="0"/>
            </a:endParaRPr>
          </a:p>
          <a:p>
            <a:pPr marL="0" indent="0">
              <a:buNone/>
            </a:pPr>
            <a:r>
              <a:rPr lang="en-US" dirty="0">
                <a:latin typeface="Cambria" panose="02040503050406030204" pitchFamily="18" charset="0"/>
              </a:rPr>
              <a:t> </a:t>
            </a:r>
            <a:r>
              <a:rPr lang="en-US" dirty="0" smtClean="0">
                <a:latin typeface="Cambria" panose="02040503050406030204" pitchFamily="18" charset="0"/>
              </a:rPr>
              <a:t> directly </a:t>
            </a:r>
            <a:r>
              <a:rPr lang="en-US" dirty="0">
                <a:latin typeface="Cambria" panose="02040503050406030204" pitchFamily="18" charset="0"/>
              </a:rPr>
              <a:t>to the sky</a:t>
            </a:r>
          </a:p>
          <a:p>
            <a:pPr marL="0" indent="0">
              <a:buNone/>
            </a:pPr>
            <a:r>
              <a:rPr lang="en-US" dirty="0" smtClean="0">
                <a:latin typeface="Cambria" panose="02040503050406030204" pitchFamily="18" charset="0"/>
              </a:rPr>
              <a:t>• Oxalis </a:t>
            </a:r>
            <a:r>
              <a:rPr lang="en-US" dirty="0">
                <a:latin typeface="Cambria" panose="02040503050406030204" pitchFamily="18" charset="0"/>
              </a:rPr>
              <a:t>leaves are eaten raw</a:t>
            </a:r>
          </a:p>
          <a:p>
            <a:pPr marL="0" indent="0">
              <a:buNone/>
            </a:pPr>
            <a:r>
              <a:rPr lang="en-US" dirty="0" smtClean="0">
                <a:latin typeface="Cambria" panose="02040503050406030204" pitchFamily="18" charset="0"/>
              </a:rPr>
              <a:t>• He </a:t>
            </a:r>
            <a:r>
              <a:rPr lang="en-US" dirty="0">
                <a:latin typeface="Cambria" panose="02040503050406030204" pitchFamily="18" charset="0"/>
              </a:rPr>
              <a:t>leaves are in form of a star</a:t>
            </a:r>
          </a:p>
          <a:p>
            <a:pPr marL="0" indent="0">
              <a:buNone/>
            </a:pPr>
            <a:r>
              <a:rPr lang="en-US" dirty="0" smtClean="0">
                <a:latin typeface="Cambria" panose="02040503050406030204" pitchFamily="18" charset="0"/>
              </a:rPr>
              <a:t>• The </a:t>
            </a:r>
            <a:r>
              <a:rPr lang="en-US" dirty="0">
                <a:latin typeface="Cambria" panose="02040503050406030204" pitchFamily="18" charset="0"/>
              </a:rPr>
              <a:t>lower part looks like the bulb of an onion</a:t>
            </a:r>
          </a:p>
          <a:p>
            <a:endParaRPr lang="en-US" dirty="0">
              <a:latin typeface="Cambria" panose="02040503050406030204" pitchFamily="18" charset="0"/>
            </a:endParaRPr>
          </a:p>
        </p:txBody>
      </p:sp>
      <p:pic>
        <p:nvPicPr>
          <p:cNvPr id="16386" name="Picture 2" descr="C:\Users\NASOKHO\Downloads\oxal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524000"/>
            <a:ext cx="34290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188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rmAutofit fontScale="90000"/>
          </a:bodyPr>
          <a:lstStyle/>
          <a:p>
            <a:r>
              <a:rPr lang="en-US" b="1" u="sng" dirty="0">
                <a:solidFill>
                  <a:srgbClr val="FF0000"/>
                </a:solidFill>
                <a:latin typeface="Cambria" panose="02040503050406030204" pitchFamily="18" charset="0"/>
              </a:rPr>
              <a:t>Harmful effects of weeds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sz="3600" dirty="0">
                <a:latin typeface="Cambria" panose="02040503050406030204" pitchFamily="18" charset="0"/>
              </a:rPr>
              <a:t>• Absorb nutrients from crops</a:t>
            </a:r>
          </a:p>
          <a:p>
            <a:pPr marL="0" indent="0">
              <a:buNone/>
            </a:pPr>
            <a:r>
              <a:rPr lang="en-US" sz="3600" dirty="0">
                <a:latin typeface="Cambria" panose="02040503050406030204" pitchFamily="18" charset="0"/>
              </a:rPr>
              <a:t>• Some weeds host crop pests</a:t>
            </a:r>
          </a:p>
          <a:p>
            <a:pPr marL="0" indent="0">
              <a:buNone/>
            </a:pPr>
            <a:r>
              <a:rPr lang="en-US" sz="3600" dirty="0">
                <a:latin typeface="Cambria" panose="02040503050406030204" pitchFamily="18" charset="0"/>
              </a:rPr>
              <a:t>• Weeds reduce expected crop yields</a:t>
            </a:r>
          </a:p>
          <a:p>
            <a:pPr marL="0" indent="0">
              <a:buNone/>
            </a:pPr>
            <a:r>
              <a:rPr lang="en-US" sz="3600" dirty="0">
                <a:latin typeface="Cambria" panose="02040503050406030204" pitchFamily="18" charset="0"/>
              </a:rPr>
              <a:t>• Compete with crops for space, light </a:t>
            </a:r>
          </a:p>
          <a:p>
            <a:pPr marL="0" indent="0">
              <a:buNone/>
            </a:pPr>
            <a:r>
              <a:rPr lang="en-US" sz="3600" dirty="0">
                <a:latin typeface="Cambria" panose="02040503050406030204" pitchFamily="18" charset="0"/>
              </a:rPr>
              <a:t>    and nutrients</a:t>
            </a:r>
          </a:p>
          <a:p>
            <a:pPr marL="0" indent="0">
              <a:buNone/>
            </a:pPr>
            <a:r>
              <a:rPr lang="en-US" sz="3600" dirty="0">
                <a:latin typeface="Cambria" panose="02040503050406030204" pitchFamily="18" charset="0"/>
              </a:rPr>
              <a:t>• Take up moisture</a:t>
            </a:r>
          </a:p>
          <a:p>
            <a:r>
              <a:rPr lang="en-US" sz="3600" dirty="0">
                <a:latin typeface="Cambria" panose="02040503050406030204" pitchFamily="18" charset="0"/>
              </a:rPr>
              <a:t>Reduce the quality of yield.</a:t>
            </a:r>
          </a:p>
          <a:p>
            <a:endParaRPr lang="en-US" sz="3600" dirty="0">
              <a:latin typeface="Cambria" panose="02040503050406030204" pitchFamily="18" charset="0"/>
            </a:endParaRPr>
          </a:p>
        </p:txBody>
      </p:sp>
    </p:spTree>
    <p:extLst>
      <p:ext uri="{BB962C8B-B14F-4D97-AF65-F5344CB8AC3E}">
        <p14:creationId xmlns:p14="http://schemas.microsoft.com/office/powerpoint/2010/main" val="331179910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rmAutofit fontScale="90000"/>
          </a:bodyPr>
          <a:lstStyle/>
          <a:p>
            <a:r>
              <a:rPr lang="en-US" b="1" u="sng" dirty="0">
                <a:solidFill>
                  <a:srgbClr val="FF0000"/>
                </a:solidFill>
                <a:latin typeface="Cambria" panose="02040503050406030204" pitchFamily="18" charset="0"/>
              </a:rPr>
              <a:t>Methods of controlling weeds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r>
              <a:rPr lang="en-US" sz="4000" dirty="0">
                <a:latin typeface="Cambria" panose="02040503050406030204" pitchFamily="18" charset="0"/>
              </a:rPr>
              <a:t>Digging them out</a:t>
            </a:r>
          </a:p>
          <a:p>
            <a:r>
              <a:rPr lang="en-US" sz="4000" dirty="0">
                <a:latin typeface="Cambria" panose="02040503050406030204" pitchFamily="18" charset="0"/>
              </a:rPr>
              <a:t>Uprooting the weeds out of the soil</a:t>
            </a:r>
          </a:p>
          <a:p>
            <a:r>
              <a:rPr lang="en-US" sz="4000" dirty="0">
                <a:latin typeface="Cambria" panose="02040503050406030204" pitchFamily="18" charset="0"/>
              </a:rPr>
              <a:t>Using herbicides</a:t>
            </a:r>
          </a:p>
          <a:p>
            <a:r>
              <a:rPr lang="en-US" sz="4000" dirty="0">
                <a:latin typeface="Cambria" panose="02040503050406030204" pitchFamily="18" charset="0"/>
              </a:rPr>
              <a:t>Mulching</a:t>
            </a:r>
          </a:p>
          <a:p>
            <a:r>
              <a:rPr lang="en-US" sz="4000" dirty="0">
                <a:latin typeface="Cambria" panose="02040503050406030204" pitchFamily="18" charset="0"/>
              </a:rPr>
              <a:t>Slashing them</a:t>
            </a:r>
          </a:p>
          <a:p>
            <a:r>
              <a:rPr lang="en-US" sz="4000" dirty="0">
                <a:latin typeface="Cambria" panose="02040503050406030204" pitchFamily="18" charset="0"/>
              </a:rPr>
              <a:t>Planting cover crops</a:t>
            </a:r>
          </a:p>
          <a:p>
            <a:endParaRPr lang="en-US" sz="4000" dirty="0">
              <a:latin typeface="Cambria" panose="02040503050406030204" pitchFamily="18" charset="0"/>
            </a:endParaRPr>
          </a:p>
        </p:txBody>
      </p:sp>
    </p:spTree>
    <p:extLst>
      <p:ext uri="{BB962C8B-B14F-4D97-AF65-F5344CB8AC3E}">
        <p14:creationId xmlns:p14="http://schemas.microsoft.com/office/powerpoint/2010/main" val="24343013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Green </a:t>
            </a:r>
            <a:r>
              <a:rPr lang="en-US" dirty="0" smtClean="0"/>
              <a:t>plants</a:t>
            </a:r>
            <a:endParaRPr lang="en-US" dirty="0"/>
          </a:p>
        </p:txBody>
      </p:sp>
      <p:sp>
        <p:nvSpPr>
          <p:cNvPr id="3" name="Content Placeholder 2"/>
          <p:cNvSpPr>
            <a:spLocks noGrp="1"/>
          </p:cNvSpPr>
          <p:nvPr>
            <p:ph idx="1"/>
          </p:nvPr>
        </p:nvSpPr>
        <p:spPr/>
        <p:txBody>
          <a:bodyPr/>
          <a:lstStyle/>
          <a:p>
            <a:r>
              <a:rPr lang="en-US" dirty="0"/>
              <a:t>These are plants whose branches, leaves and the stem are green in </a:t>
            </a:r>
            <a:r>
              <a:rPr lang="en-US" dirty="0" err="1"/>
              <a:t>colour</a:t>
            </a:r>
            <a:r>
              <a:rPr lang="en-US" dirty="0"/>
              <a:t> i.e. (they contain chlorophyll). </a:t>
            </a:r>
          </a:p>
          <a:p>
            <a:r>
              <a:rPr lang="en-US" dirty="0"/>
              <a:t>These plants make their own food</a:t>
            </a:r>
            <a:r>
              <a:rPr lang="en-US" dirty="0" smtClean="0"/>
              <a:t>.</a:t>
            </a:r>
            <a:endParaRPr lang="en-US" dirty="0"/>
          </a:p>
          <a:p>
            <a:r>
              <a:rPr lang="en-US" dirty="0"/>
              <a:t> Examples of green plants include:</a:t>
            </a:r>
          </a:p>
          <a:p>
            <a:pPr marL="0" indent="0">
              <a:buNone/>
            </a:pPr>
            <a:r>
              <a:rPr lang="en-US" dirty="0"/>
              <a:t>	Beans		Coconut</a:t>
            </a:r>
          </a:p>
          <a:p>
            <a:pPr marL="0" indent="0">
              <a:buNone/>
            </a:pPr>
            <a:r>
              <a:rPr lang="en-US" dirty="0"/>
              <a:t>	Maize		Wheat</a:t>
            </a:r>
          </a:p>
          <a:p>
            <a:pPr marL="0" indent="0">
              <a:buNone/>
            </a:pPr>
            <a:r>
              <a:rPr lang="en-US" dirty="0"/>
              <a:t>	Mango		Pumpkin</a:t>
            </a:r>
          </a:p>
          <a:p>
            <a:pPr marL="0" indent="0">
              <a:buNone/>
            </a:pPr>
            <a:r>
              <a:rPr lang="en-US" dirty="0"/>
              <a:t>	</a:t>
            </a:r>
            <a:r>
              <a:rPr lang="en-US" dirty="0" smtClean="0"/>
              <a:t>Rice</a:t>
            </a:r>
            <a:endParaRPr lang="en-US" dirty="0"/>
          </a:p>
          <a:p>
            <a:r>
              <a:rPr lang="en-US" dirty="0"/>
              <a:t> NOTE: Green plants such as algae and moss grow in wet areas.</a:t>
            </a:r>
          </a:p>
          <a:p>
            <a:endParaRPr lang="en-US" dirty="0"/>
          </a:p>
          <a:p>
            <a:endParaRPr lang="en-US" dirty="0"/>
          </a:p>
        </p:txBody>
      </p:sp>
    </p:spTree>
    <p:extLst>
      <p:ext uri="{BB962C8B-B14F-4D97-AF65-F5344CB8AC3E}">
        <p14:creationId xmlns:p14="http://schemas.microsoft.com/office/powerpoint/2010/main" val="33431483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rmAutofit fontScale="90000"/>
          </a:bodyPr>
          <a:lstStyle/>
          <a:p>
            <a:r>
              <a:rPr lang="en-US" b="1" u="sng" dirty="0">
                <a:solidFill>
                  <a:srgbClr val="FF0000"/>
                </a:solidFill>
                <a:latin typeface="Cambria" panose="02040503050406030204" pitchFamily="18" charset="0"/>
              </a:rPr>
              <a:t>Classification of plants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lstStyle/>
          <a:p>
            <a:pPr marL="0" indent="0">
              <a:buNone/>
            </a:pPr>
            <a:r>
              <a:rPr lang="en-US" dirty="0" smtClean="0">
                <a:latin typeface="Cambria" panose="02040503050406030204" pitchFamily="18" charset="0"/>
              </a:rPr>
              <a:t>Plants </a:t>
            </a:r>
            <a:r>
              <a:rPr lang="en-US" dirty="0">
                <a:latin typeface="Cambria" panose="02040503050406030204" pitchFamily="18" charset="0"/>
              </a:rPr>
              <a:t>are classified into</a:t>
            </a:r>
            <a:r>
              <a:rPr lang="en-US" dirty="0" smtClean="0">
                <a:latin typeface="Cambria" panose="02040503050406030204" pitchFamily="18" charset="0"/>
              </a:rPr>
              <a:t>:</a:t>
            </a:r>
          </a:p>
          <a:p>
            <a:pPr marL="0" indent="0">
              <a:buNone/>
            </a:pPr>
            <a:endParaRPr lang="en-US" dirty="0">
              <a:latin typeface="Cambria" panose="02040503050406030204" pitchFamily="18" charset="0"/>
            </a:endParaRPr>
          </a:p>
          <a:p>
            <a:pPr marL="571500" indent="-571500">
              <a:buAutoNum type="romanLcParenBoth"/>
            </a:pPr>
            <a:r>
              <a:rPr lang="en-US" dirty="0" smtClean="0">
                <a:solidFill>
                  <a:srgbClr val="009900"/>
                </a:solidFill>
                <a:latin typeface="Cambria" panose="02040503050406030204" pitchFamily="18" charset="0"/>
              </a:rPr>
              <a:t>Green</a:t>
            </a:r>
            <a:r>
              <a:rPr lang="en-US" dirty="0" smtClean="0">
                <a:latin typeface="Cambria" panose="02040503050406030204" pitchFamily="18" charset="0"/>
              </a:rPr>
              <a:t> </a:t>
            </a:r>
            <a:r>
              <a:rPr lang="en-US" dirty="0">
                <a:latin typeface="Cambria" panose="02040503050406030204" pitchFamily="18" charset="0"/>
              </a:rPr>
              <a:t>and </a:t>
            </a:r>
            <a:r>
              <a:rPr lang="en-US" dirty="0">
                <a:solidFill>
                  <a:schemeClr val="accent2">
                    <a:lumMod val="75000"/>
                  </a:schemeClr>
                </a:solidFill>
                <a:latin typeface="Cambria" panose="02040503050406030204" pitchFamily="18" charset="0"/>
              </a:rPr>
              <a:t>non-green </a:t>
            </a:r>
            <a:r>
              <a:rPr lang="en-US" dirty="0" smtClean="0">
                <a:latin typeface="Cambria" panose="02040503050406030204" pitchFamily="18" charset="0"/>
              </a:rPr>
              <a:t>plants</a:t>
            </a:r>
          </a:p>
          <a:p>
            <a:pPr marL="0" indent="0">
              <a:buNone/>
            </a:pPr>
            <a:endParaRPr lang="en-US" dirty="0">
              <a:latin typeface="Cambria" panose="02040503050406030204" pitchFamily="18" charset="0"/>
            </a:endParaRPr>
          </a:p>
          <a:p>
            <a:pPr marL="0" indent="0">
              <a:buNone/>
            </a:pPr>
            <a:r>
              <a:rPr lang="en-US" dirty="0">
                <a:latin typeface="Cambria" panose="02040503050406030204" pitchFamily="18" charset="0"/>
              </a:rPr>
              <a:t>(</a:t>
            </a:r>
            <a:r>
              <a:rPr lang="en-US" dirty="0" smtClean="0">
                <a:latin typeface="Cambria" panose="02040503050406030204" pitchFamily="18" charset="0"/>
              </a:rPr>
              <a:t>ii) </a:t>
            </a:r>
            <a:r>
              <a:rPr lang="en-US" dirty="0" smtClean="0">
                <a:solidFill>
                  <a:schemeClr val="accent6">
                    <a:lumMod val="75000"/>
                  </a:schemeClr>
                </a:solidFill>
                <a:latin typeface="Cambria" panose="02040503050406030204" pitchFamily="18" charset="0"/>
              </a:rPr>
              <a:t>Flowering</a:t>
            </a:r>
            <a:r>
              <a:rPr lang="en-US" dirty="0" smtClean="0">
                <a:latin typeface="Cambria" panose="02040503050406030204" pitchFamily="18" charset="0"/>
              </a:rPr>
              <a:t> </a:t>
            </a:r>
            <a:r>
              <a:rPr lang="en-US" dirty="0">
                <a:latin typeface="Cambria" panose="02040503050406030204" pitchFamily="18" charset="0"/>
              </a:rPr>
              <a:t>and </a:t>
            </a:r>
            <a:r>
              <a:rPr lang="en-US" dirty="0">
                <a:solidFill>
                  <a:srgbClr val="7030A0"/>
                </a:solidFill>
                <a:latin typeface="Cambria" panose="02040503050406030204" pitchFamily="18" charset="0"/>
              </a:rPr>
              <a:t>non-flowering </a:t>
            </a:r>
            <a:r>
              <a:rPr lang="en-US" dirty="0">
                <a:latin typeface="Cambria" panose="02040503050406030204" pitchFamily="18" charset="0"/>
              </a:rPr>
              <a:t>plants</a:t>
            </a:r>
          </a:p>
          <a:p>
            <a:endParaRPr lang="en-US" dirty="0">
              <a:latin typeface="Cambria" panose="02040503050406030204" pitchFamily="18" charset="0"/>
            </a:endParaRPr>
          </a:p>
        </p:txBody>
      </p:sp>
    </p:spTree>
    <p:extLst>
      <p:ext uri="{BB962C8B-B14F-4D97-AF65-F5344CB8AC3E}">
        <p14:creationId xmlns:p14="http://schemas.microsoft.com/office/powerpoint/2010/main" val="218765697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a:solidFill>
            <a:srgbClr val="92D050"/>
          </a:solidFill>
        </p:spPr>
        <p:txBody>
          <a:bodyPr>
            <a:noAutofit/>
          </a:bodyPr>
          <a:lstStyle/>
          <a:p>
            <a:r>
              <a:rPr lang="en-US" sz="4800" b="1" u="sng" dirty="0">
                <a:solidFill>
                  <a:srgbClr val="FF0000"/>
                </a:solidFill>
                <a:effectLst>
                  <a:outerShdw blurRad="38100" dist="38100" dir="2700000" algn="tl">
                    <a:srgbClr val="000000">
                      <a:alpha val="43137"/>
                    </a:srgbClr>
                  </a:outerShdw>
                </a:effectLst>
                <a:latin typeface="Cambria" panose="02040503050406030204" pitchFamily="18" charset="0"/>
              </a:rPr>
              <a:t>Green plants</a:t>
            </a:r>
            <a:br>
              <a:rPr lang="en-US" sz="4800" b="1" u="sng" dirty="0">
                <a:solidFill>
                  <a:srgbClr val="FF0000"/>
                </a:solidFill>
                <a:effectLst>
                  <a:outerShdw blurRad="38100" dist="38100" dir="2700000" algn="tl">
                    <a:srgbClr val="000000">
                      <a:alpha val="43137"/>
                    </a:srgbClr>
                  </a:outerShdw>
                </a:effectLst>
                <a:latin typeface="Cambria" panose="02040503050406030204" pitchFamily="18" charset="0"/>
              </a:rPr>
            </a:br>
            <a:endParaRPr lang="en-US" sz="4800" b="1" u="sng" dirty="0">
              <a:solidFill>
                <a:srgbClr val="FF0000"/>
              </a:solidFill>
              <a:effectLst>
                <a:outerShdw blurRad="38100" dist="38100" dir="2700000" algn="tl">
                  <a:srgbClr val="000000">
                    <a:alpha val="43137"/>
                  </a:srgbClr>
                </a:outerShdw>
              </a:effectLst>
              <a:latin typeface="Cambria" panose="02040503050406030204" pitchFamily="18" charset="0"/>
            </a:endParaRPr>
          </a:p>
        </p:txBody>
      </p:sp>
      <p:sp>
        <p:nvSpPr>
          <p:cNvPr id="3" name="Content Placeholder 2"/>
          <p:cNvSpPr>
            <a:spLocks noGrp="1"/>
          </p:cNvSpPr>
          <p:nvPr>
            <p:ph idx="1"/>
          </p:nvPr>
        </p:nvSpPr>
        <p:spPr>
          <a:xfrm>
            <a:off x="1981200" y="1066800"/>
            <a:ext cx="8229600" cy="5257800"/>
          </a:xfrm>
        </p:spPr>
        <p:txBody>
          <a:bodyPr>
            <a:noAutofit/>
          </a:bodyPr>
          <a:lstStyle/>
          <a:p>
            <a:pPr marL="0" indent="0">
              <a:buNone/>
            </a:pPr>
            <a:r>
              <a:rPr lang="en-US" sz="2400" dirty="0">
                <a:latin typeface="Cambria" panose="02040503050406030204" pitchFamily="18" charset="0"/>
              </a:rPr>
              <a:t>These are plants whose branches, leaves and the stem are green in </a:t>
            </a:r>
            <a:r>
              <a:rPr lang="en-US" sz="2400" dirty="0" err="1">
                <a:latin typeface="Cambria" panose="02040503050406030204" pitchFamily="18" charset="0"/>
              </a:rPr>
              <a:t>colour</a:t>
            </a:r>
            <a:r>
              <a:rPr lang="en-US" sz="2400" dirty="0">
                <a:latin typeface="Cambria" panose="02040503050406030204" pitchFamily="18" charset="0"/>
              </a:rPr>
              <a:t> i.e. (they contain chlorophyll). </a:t>
            </a:r>
          </a:p>
          <a:p>
            <a:pPr marL="0" indent="0">
              <a:buNone/>
            </a:pPr>
            <a:r>
              <a:rPr lang="en-US" sz="2400" dirty="0">
                <a:latin typeface="Cambria" panose="02040503050406030204" pitchFamily="18" charset="0"/>
              </a:rPr>
              <a:t>These plants make their own food.</a:t>
            </a:r>
          </a:p>
          <a:p>
            <a:pPr marL="0" indent="0">
              <a:buNone/>
            </a:pPr>
            <a:endParaRPr lang="en-US" sz="2400" dirty="0">
              <a:latin typeface="Cambria" panose="02040503050406030204" pitchFamily="18" charset="0"/>
            </a:endParaRPr>
          </a:p>
          <a:p>
            <a:pPr marL="0" indent="0">
              <a:buNone/>
            </a:pPr>
            <a:r>
              <a:rPr lang="en-US" sz="2400" dirty="0">
                <a:latin typeface="Cambria" panose="02040503050406030204" pitchFamily="18" charset="0"/>
              </a:rPr>
              <a:t> Examples of green plants include:</a:t>
            </a:r>
          </a:p>
          <a:p>
            <a:pPr marL="0" indent="0">
              <a:buNone/>
            </a:pPr>
            <a:r>
              <a:rPr lang="en-US" sz="2400" dirty="0">
                <a:latin typeface="Cambria" panose="02040503050406030204" pitchFamily="18" charset="0"/>
              </a:rPr>
              <a:t>	Beans		Coconut</a:t>
            </a:r>
          </a:p>
          <a:p>
            <a:pPr marL="0" indent="0">
              <a:buNone/>
            </a:pPr>
            <a:r>
              <a:rPr lang="en-US" sz="2400" dirty="0">
                <a:latin typeface="Cambria" panose="02040503050406030204" pitchFamily="18" charset="0"/>
              </a:rPr>
              <a:t>	Maize		Wheat</a:t>
            </a:r>
          </a:p>
          <a:p>
            <a:pPr marL="0" indent="0">
              <a:buNone/>
            </a:pPr>
            <a:r>
              <a:rPr lang="en-US" sz="2400" dirty="0">
                <a:latin typeface="Cambria" panose="02040503050406030204" pitchFamily="18" charset="0"/>
              </a:rPr>
              <a:t>	Mango		Pumpkin</a:t>
            </a:r>
          </a:p>
          <a:p>
            <a:pPr marL="0" indent="0">
              <a:buNone/>
            </a:pPr>
            <a:r>
              <a:rPr lang="en-US" sz="2400" dirty="0">
                <a:latin typeface="Cambria" panose="02040503050406030204" pitchFamily="18" charset="0"/>
              </a:rPr>
              <a:t>	Rice</a:t>
            </a:r>
          </a:p>
          <a:p>
            <a:pPr marL="0" indent="0">
              <a:buNone/>
            </a:pPr>
            <a:endParaRPr lang="en-US" sz="2400" dirty="0">
              <a:latin typeface="Cambria" panose="02040503050406030204" pitchFamily="18" charset="0"/>
            </a:endParaRPr>
          </a:p>
          <a:p>
            <a:pPr marL="0" indent="0">
              <a:buNone/>
            </a:pPr>
            <a:r>
              <a:rPr lang="en-US" sz="2400" dirty="0">
                <a:latin typeface="Cambria" panose="02040503050406030204" pitchFamily="18" charset="0"/>
              </a:rPr>
              <a:t> NOTE: Green plants such as algae and moss grow in wet areas.</a:t>
            </a:r>
          </a:p>
          <a:p>
            <a:endParaRPr lang="en-US" sz="2400" dirty="0">
              <a:latin typeface="Cambria" panose="02040503050406030204" pitchFamily="18" charset="0"/>
            </a:endParaRPr>
          </a:p>
        </p:txBody>
      </p:sp>
    </p:spTree>
    <p:extLst>
      <p:ext uri="{BB962C8B-B14F-4D97-AF65-F5344CB8AC3E}">
        <p14:creationId xmlns:p14="http://schemas.microsoft.com/office/powerpoint/2010/main" val="120273598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normAutofit fontScale="90000"/>
          </a:bodyPr>
          <a:lstStyle/>
          <a:p>
            <a:r>
              <a:rPr lang="en-US" b="1" u="sng" dirty="0">
                <a:solidFill>
                  <a:srgbClr val="FF0000"/>
                </a:solidFill>
                <a:latin typeface="Cambria" panose="02040503050406030204" pitchFamily="18" charset="0"/>
              </a:rPr>
              <a:t>Non-green plants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Autofit/>
          </a:bodyPr>
          <a:lstStyle/>
          <a:p>
            <a:pPr marL="0" indent="0">
              <a:buNone/>
            </a:pPr>
            <a:r>
              <a:rPr lang="en-US" sz="2800" dirty="0">
                <a:latin typeface="Cambria" panose="02040503050406030204" pitchFamily="18" charset="0"/>
              </a:rPr>
              <a:t>These are plants whose leaves, twigs, branches and stems are not green in </a:t>
            </a:r>
            <a:r>
              <a:rPr lang="en-US" sz="2800" dirty="0" err="1">
                <a:latin typeface="Cambria" panose="02040503050406030204" pitchFamily="18" charset="0"/>
              </a:rPr>
              <a:t>colour</a:t>
            </a:r>
            <a:r>
              <a:rPr lang="en-US" sz="2800" dirty="0">
                <a:latin typeface="Cambria" panose="02040503050406030204" pitchFamily="18" charset="0"/>
              </a:rPr>
              <a:t>. </a:t>
            </a:r>
          </a:p>
          <a:p>
            <a:pPr marL="0" indent="0">
              <a:buNone/>
            </a:pPr>
            <a:r>
              <a:rPr lang="en-US" sz="2800" dirty="0">
                <a:latin typeface="Cambria" panose="02040503050406030204" pitchFamily="18" charset="0"/>
              </a:rPr>
              <a:t>They have </a:t>
            </a:r>
            <a:r>
              <a:rPr lang="en-US" sz="2800" dirty="0" err="1">
                <a:latin typeface="Cambria" panose="02040503050406030204" pitchFamily="18" charset="0"/>
              </a:rPr>
              <a:t>colours</a:t>
            </a:r>
            <a:r>
              <a:rPr lang="en-US" sz="2800" dirty="0">
                <a:latin typeface="Cambria" panose="02040503050406030204" pitchFamily="18" charset="0"/>
              </a:rPr>
              <a:t> such as grey, white, pink or brown. These plants do not make their own food.</a:t>
            </a:r>
          </a:p>
          <a:p>
            <a:pPr marL="0" indent="0">
              <a:buNone/>
            </a:pPr>
            <a:endParaRPr lang="en-US" sz="900" dirty="0">
              <a:latin typeface="Cambria" panose="02040503050406030204" pitchFamily="18" charset="0"/>
            </a:endParaRPr>
          </a:p>
          <a:p>
            <a:pPr marL="0" indent="0">
              <a:buNone/>
            </a:pPr>
            <a:r>
              <a:rPr lang="en-US" sz="2800" b="1" dirty="0">
                <a:latin typeface="Cambria" panose="02040503050406030204" pitchFamily="18" charset="0"/>
              </a:rPr>
              <a:t>Examples of non-green plant</a:t>
            </a:r>
          </a:p>
          <a:p>
            <a:pPr marL="0" indent="0">
              <a:buNone/>
            </a:pPr>
            <a:r>
              <a:rPr lang="en-US" sz="2800" dirty="0">
                <a:latin typeface="Cambria" panose="02040503050406030204" pitchFamily="18" charset="0"/>
              </a:rPr>
              <a:t>• Mushroom</a:t>
            </a:r>
          </a:p>
          <a:p>
            <a:pPr marL="0" indent="0">
              <a:buNone/>
            </a:pPr>
            <a:r>
              <a:rPr lang="en-US" sz="2800" dirty="0">
                <a:latin typeface="Cambria" panose="02040503050406030204" pitchFamily="18" charset="0"/>
              </a:rPr>
              <a:t>• Toadstool</a:t>
            </a:r>
          </a:p>
          <a:p>
            <a:pPr marL="0" indent="0">
              <a:buNone/>
            </a:pPr>
            <a:r>
              <a:rPr lang="en-US" sz="2800" dirty="0">
                <a:latin typeface="Cambria" panose="02040503050406030204" pitchFamily="18" charset="0"/>
              </a:rPr>
              <a:t>• </a:t>
            </a:r>
            <a:r>
              <a:rPr lang="en-US" sz="2800" dirty="0" err="1">
                <a:latin typeface="Cambria" panose="02040503050406030204" pitchFamily="18" charset="0"/>
              </a:rPr>
              <a:t>Mould</a:t>
            </a:r>
            <a:endParaRPr lang="en-US" sz="2800" dirty="0">
              <a:latin typeface="Cambria" panose="02040503050406030204" pitchFamily="18" charset="0"/>
            </a:endParaRPr>
          </a:p>
          <a:p>
            <a:pPr marL="0" indent="0">
              <a:buNone/>
            </a:pPr>
            <a:r>
              <a:rPr lang="en-US" sz="2800" dirty="0">
                <a:latin typeface="Cambria" panose="02040503050406030204" pitchFamily="18" charset="0"/>
              </a:rPr>
              <a:t>• Yeast</a:t>
            </a:r>
          </a:p>
          <a:p>
            <a:pPr marL="0" indent="0">
              <a:buNone/>
            </a:pPr>
            <a:endParaRPr lang="en-US" sz="2800" dirty="0">
              <a:latin typeface="Cambria" panose="02040503050406030204" pitchFamily="18" charset="0"/>
            </a:endParaRPr>
          </a:p>
          <a:p>
            <a:endParaRPr lang="en-US" sz="2800" dirty="0">
              <a:latin typeface="Cambria" panose="02040503050406030204" pitchFamily="18" charset="0"/>
            </a:endParaRPr>
          </a:p>
        </p:txBody>
      </p:sp>
    </p:spTree>
    <p:extLst>
      <p:ext uri="{BB962C8B-B14F-4D97-AF65-F5344CB8AC3E}">
        <p14:creationId xmlns:p14="http://schemas.microsoft.com/office/powerpoint/2010/main" val="113951028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i="1" dirty="0">
                <a:solidFill>
                  <a:srgbClr val="FF0000"/>
                </a:solidFill>
                <a:effectLst>
                  <a:outerShdw blurRad="38100" dist="38100" dir="2700000" algn="tl">
                    <a:srgbClr val="000000">
                      <a:alpha val="43137"/>
                    </a:srgbClr>
                  </a:outerShdw>
                </a:effectLst>
              </a:rPr>
              <a:t>SONG ON NON GREEN PLANTS</a:t>
            </a:r>
          </a:p>
        </p:txBody>
      </p:sp>
      <p:sp>
        <p:nvSpPr>
          <p:cNvPr id="3" name="Content Placeholder 2"/>
          <p:cNvSpPr>
            <a:spLocks noGrp="1"/>
          </p:cNvSpPr>
          <p:nvPr>
            <p:ph idx="1"/>
          </p:nvPr>
        </p:nvSpPr>
        <p:spPr/>
        <p:txBody>
          <a:bodyPr>
            <a:noAutofit/>
          </a:bodyPr>
          <a:lstStyle/>
          <a:p>
            <a:pPr marL="0" indent="0">
              <a:buNone/>
            </a:pPr>
            <a:r>
              <a:rPr lang="en-US" sz="3600" b="1" i="1" dirty="0">
                <a:effectLst>
                  <a:outerShdw blurRad="38100" dist="38100" dir="2700000" algn="tl">
                    <a:srgbClr val="000000">
                      <a:alpha val="43137"/>
                    </a:srgbClr>
                  </a:outerShdw>
                </a:effectLst>
              </a:rPr>
              <a:t>Non green plants are bracket tree mushroom </a:t>
            </a:r>
            <a:r>
              <a:rPr lang="en-US" sz="3600" b="1" i="1" dirty="0" err="1">
                <a:effectLst>
                  <a:outerShdw blurRad="38100" dist="38100" dir="2700000" algn="tl">
                    <a:srgbClr val="000000">
                      <a:alpha val="43137"/>
                    </a:srgbClr>
                  </a:outerShdw>
                </a:effectLst>
              </a:rPr>
              <a:t>Mould</a:t>
            </a:r>
            <a:r>
              <a:rPr lang="en-US" sz="3600" b="1" i="1" dirty="0">
                <a:effectLst>
                  <a:outerShdw blurRad="38100" dist="38100" dir="2700000" algn="tl">
                    <a:srgbClr val="000000">
                      <a:alpha val="43137"/>
                    </a:srgbClr>
                  </a:outerShdw>
                </a:effectLst>
              </a:rPr>
              <a:t> and </a:t>
            </a:r>
            <a:r>
              <a:rPr lang="en-US" sz="3600" b="1" i="1" dirty="0" err="1">
                <a:effectLst>
                  <a:outerShdw blurRad="38100" dist="38100" dir="2700000" algn="tl">
                    <a:srgbClr val="000000">
                      <a:alpha val="43137"/>
                    </a:srgbClr>
                  </a:outerShdw>
                </a:effectLst>
              </a:rPr>
              <a:t>mucor</a:t>
            </a:r>
            <a:r>
              <a:rPr lang="en-US" sz="3600" b="1" i="1" dirty="0">
                <a:effectLst>
                  <a:outerShdw blurRad="38100" dist="38100" dir="2700000" algn="tl">
                    <a:srgbClr val="000000">
                      <a:alpha val="43137"/>
                    </a:srgbClr>
                  </a:outerShdw>
                </a:effectLst>
              </a:rPr>
              <a:t>,</a:t>
            </a:r>
          </a:p>
          <a:p>
            <a:pPr marL="0" indent="0">
              <a:buNone/>
            </a:pPr>
            <a:r>
              <a:rPr lang="en-US" sz="3600" b="1" i="1" dirty="0">
                <a:effectLst>
                  <a:outerShdw blurRad="38100" dist="38100" dir="2700000" algn="tl">
                    <a:srgbClr val="000000">
                      <a:alpha val="43137"/>
                    </a:srgbClr>
                  </a:outerShdw>
                </a:effectLst>
              </a:rPr>
              <a:t> mildew ,puffball, toad stool, these are non green plants</a:t>
            </a:r>
          </a:p>
          <a:p>
            <a:pPr marL="0" indent="0">
              <a:buNone/>
            </a:pPr>
            <a:r>
              <a:rPr lang="en-US" sz="3600" b="1" i="1" dirty="0">
                <a:effectLst>
                  <a:outerShdw blurRad="38100" dist="38100" dir="2700000" algn="tl">
                    <a:srgbClr val="000000">
                      <a:alpha val="43137"/>
                    </a:srgbClr>
                  </a:outerShdw>
                </a:effectLst>
              </a:rPr>
              <a:t>Not forgetting </a:t>
            </a:r>
            <a:r>
              <a:rPr lang="en-US" sz="3600" b="1" i="1" dirty="0" err="1">
                <a:effectLst>
                  <a:outerShdw blurRad="38100" dist="38100" dir="2700000" algn="tl">
                    <a:srgbClr val="000000">
                      <a:alpha val="43137"/>
                    </a:srgbClr>
                  </a:outerShdw>
                </a:effectLst>
              </a:rPr>
              <a:t>penicillium</a:t>
            </a:r>
            <a:r>
              <a:rPr lang="en-US" sz="3600" b="1" i="1" dirty="0">
                <a:effectLst>
                  <a:outerShdw blurRad="38100" dist="38100" dir="2700000" algn="tl">
                    <a:srgbClr val="000000">
                      <a:alpha val="43137"/>
                    </a:srgbClr>
                  </a:outerShdw>
                </a:effectLst>
              </a:rPr>
              <a:t>, </a:t>
            </a:r>
            <a:r>
              <a:rPr lang="en-US" sz="3600" b="1" i="1" dirty="0" err="1">
                <a:effectLst>
                  <a:outerShdw blurRad="38100" dist="38100" dir="2700000" algn="tl">
                    <a:srgbClr val="000000">
                      <a:alpha val="43137"/>
                    </a:srgbClr>
                  </a:outerShdw>
                </a:effectLst>
              </a:rPr>
              <a:t>penicillium</a:t>
            </a:r>
            <a:r>
              <a:rPr lang="en-US" sz="3600" b="1" i="1" dirty="0">
                <a:effectLst>
                  <a:outerShdw blurRad="38100" dist="38100" dir="2700000" algn="tl">
                    <a:srgbClr val="000000">
                      <a:alpha val="43137"/>
                    </a:srgbClr>
                  </a:outerShdw>
                </a:effectLst>
              </a:rPr>
              <a:t> </a:t>
            </a:r>
            <a:r>
              <a:rPr lang="en-US" sz="3600" b="1" i="1" dirty="0" err="1">
                <a:effectLst>
                  <a:outerShdw blurRad="38100" dist="38100" dir="2700000" algn="tl">
                    <a:srgbClr val="000000">
                      <a:alpha val="43137"/>
                    </a:srgbClr>
                  </a:outerShdw>
                </a:effectLst>
              </a:rPr>
              <a:t>penicillium</a:t>
            </a:r>
            <a:endParaRPr lang="en-US" sz="3600" b="1" i="1" dirty="0">
              <a:effectLst>
                <a:outerShdw blurRad="38100" dist="38100" dir="2700000" algn="tl">
                  <a:srgbClr val="000000">
                    <a:alpha val="43137"/>
                  </a:srgbClr>
                </a:outerShdw>
              </a:effectLst>
            </a:endParaRPr>
          </a:p>
          <a:p>
            <a:pPr marL="0" indent="0">
              <a:buNone/>
            </a:pPr>
            <a:r>
              <a:rPr lang="en-US" sz="3600" b="1" i="1" dirty="0">
                <a:effectLst>
                  <a:outerShdw blurRad="38100" dist="38100" dir="2700000" algn="tl">
                    <a:srgbClr val="000000">
                      <a:alpha val="43137"/>
                    </a:srgbClr>
                  </a:outerShdw>
                </a:effectLst>
              </a:rPr>
              <a:t>Not forgetting </a:t>
            </a:r>
            <a:r>
              <a:rPr lang="en-US" sz="3600" b="1" i="1" dirty="0" err="1">
                <a:effectLst>
                  <a:outerShdw blurRad="38100" dist="38100" dir="2700000" algn="tl">
                    <a:srgbClr val="000000">
                      <a:alpha val="43137"/>
                    </a:srgbClr>
                  </a:outerShdw>
                </a:effectLst>
              </a:rPr>
              <a:t>penicillium</a:t>
            </a:r>
            <a:r>
              <a:rPr lang="en-US" sz="3600" b="1" i="1" dirty="0">
                <a:effectLst>
                  <a:outerShdw blurRad="38100" dist="38100" dir="2700000" algn="tl">
                    <a:srgbClr val="000000">
                      <a:alpha val="43137"/>
                    </a:srgbClr>
                  </a:outerShdw>
                </a:effectLst>
              </a:rPr>
              <a:t> yeast, ringworm dandruff</a:t>
            </a:r>
          </a:p>
        </p:txBody>
      </p:sp>
    </p:spTree>
    <p:extLst>
      <p:ext uri="{BB962C8B-B14F-4D97-AF65-F5344CB8AC3E}">
        <p14:creationId xmlns:p14="http://schemas.microsoft.com/office/powerpoint/2010/main" val="11249350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Summary of plants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95401"/>
            <a:ext cx="8229600" cy="4830763"/>
          </a:xfrm>
        </p:spPr>
        <p:txBody>
          <a:bodyPr>
            <a:noAutofit/>
          </a:bodyPr>
          <a:lstStyle/>
          <a:p>
            <a:pPr marL="0" indent="0">
              <a:buNone/>
            </a:pPr>
            <a:r>
              <a:rPr lang="en-US" sz="4000" b="1" dirty="0">
                <a:solidFill>
                  <a:srgbClr val="FF0000"/>
                </a:solidFill>
                <a:latin typeface="Cambria" panose="02040503050406030204" pitchFamily="18" charset="0"/>
              </a:rPr>
              <a:t>     Green Plants	   Non-green Plants</a:t>
            </a:r>
          </a:p>
          <a:p>
            <a:pPr marL="0" indent="0">
              <a:buNone/>
            </a:pPr>
            <a:r>
              <a:rPr lang="en-US" sz="4000" dirty="0">
                <a:latin typeface="Cambria" panose="02040503050406030204" pitchFamily="18" charset="0"/>
              </a:rPr>
              <a:t>	- Beans			- </a:t>
            </a:r>
            <a:r>
              <a:rPr lang="en-US" sz="4000" dirty="0" err="1">
                <a:latin typeface="Cambria" panose="02040503050406030204" pitchFamily="18" charset="0"/>
              </a:rPr>
              <a:t>Mould</a:t>
            </a:r>
            <a:endParaRPr lang="en-US" sz="4000" dirty="0">
              <a:latin typeface="Cambria" panose="02040503050406030204" pitchFamily="18" charset="0"/>
            </a:endParaRPr>
          </a:p>
          <a:p>
            <a:pPr marL="0" indent="0">
              <a:buNone/>
            </a:pPr>
            <a:r>
              <a:rPr lang="en-US" sz="4000" dirty="0">
                <a:latin typeface="Cambria" panose="02040503050406030204" pitchFamily="18" charset="0"/>
              </a:rPr>
              <a:t>	- Maize			- Toadstool</a:t>
            </a:r>
          </a:p>
          <a:p>
            <a:pPr marL="0" indent="0">
              <a:buNone/>
            </a:pPr>
            <a:r>
              <a:rPr lang="en-US" sz="4000" dirty="0">
                <a:latin typeface="Cambria" panose="02040503050406030204" pitchFamily="18" charset="0"/>
              </a:rPr>
              <a:t>	- Mango			- Mushroom</a:t>
            </a:r>
          </a:p>
          <a:p>
            <a:pPr marL="0" indent="0">
              <a:buNone/>
            </a:pPr>
            <a:r>
              <a:rPr lang="en-US" sz="4000" dirty="0">
                <a:latin typeface="Cambria" panose="02040503050406030204" pitchFamily="18" charset="0"/>
              </a:rPr>
              <a:t>	- Wheat			- Yeast</a:t>
            </a:r>
          </a:p>
          <a:p>
            <a:pPr marL="0" indent="0">
              <a:buNone/>
            </a:pPr>
            <a:r>
              <a:rPr lang="en-US" sz="4000" dirty="0">
                <a:latin typeface="Cambria" panose="02040503050406030204" pitchFamily="18" charset="0"/>
              </a:rPr>
              <a:t>	- Grasses</a:t>
            </a:r>
          </a:p>
          <a:p>
            <a:endParaRPr lang="en-US" sz="4000" dirty="0">
              <a:latin typeface="Cambria" panose="02040503050406030204" pitchFamily="18" charset="0"/>
            </a:endParaRPr>
          </a:p>
        </p:txBody>
      </p:sp>
    </p:spTree>
    <p:extLst>
      <p:ext uri="{BB962C8B-B14F-4D97-AF65-F5344CB8AC3E}">
        <p14:creationId xmlns:p14="http://schemas.microsoft.com/office/powerpoint/2010/main" val="87288465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Flowering and non-flowering plants</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dirty="0">
                <a:latin typeface="Cambria" panose="02040503050406030204" pitchFamily="18" charset="0"/>
              </a:rPr>
              <a:t>			</a:t>
            </a:r>
            <a:r>
              <a:rPr lang="en-US" sz="3500" b="1" dirty="0">
                <a:latin typeface="Cambria" panose="02040503050406030204" pitchFamily="18" charset="0"/>
              </a:rPr>
              <a:t>Plants</a:t>
            </a:r>
          </a:p>
          <a:p>
            <a:pPr marL="0" indent="0">
              <a:buNone/>
            </a:pPr>
            <a:r>
              <a:rPr lang="en-US" b="1" dirty="0">
                <a:latin typeface="Cambria" panose="02040503050406030204" pitchFamily="18" charset="0"/>
              </a:rPr>
              <a:t>Flowering			</a:t>
            </a:r>
            <a:r>
              <a:rPr lang="en-US" b="1" dirty="0" smtClean="0">
                <a:latin typeface="Cambria" panose="02040503050406030204" pitchFamily="18" charset="0"/>
              </a:rPr>
              <a:t>        Non-flowering</a:t>
            </a:r>
            <a:endParaRPr lang="en-US" b="1" dirty="0">
              <a:latin typeface="Cambria" panose="02040503050406030204" pitchFamily="18" charset="0"/>
            </a:endParaRPr>
          </a:p>
          <a:p>
            <a:pPr marL="0" indent="0">
              <a:buNone/>
            </a:pPr>
            <a:r>
              <a:rPr lang="en-US" dirty="0">
                <a:latin typeface="Cambria" panose="02040503050406030204" pitchFamily="18" charset="0"/>
              </a:rPr>
              <a:t>- orange				- ferns</a:t>
            </a:r>
          </a:p>
          <a:p>
            <a:pPr marL="0" indent="0">
              <a:buNone/>
            </a:pPr>
            <a:r>
              <a:rPr lang="en-US" dirty="0">
                <a:latin typeface="Cambria" panose="02040503050406030204" pitchFamily="18" charset="0"/>
              </a:rPr>
              <a:t>- mango				- algae</a:t>
            </a:r>
          </a:p>
          <a:p>
            <a:pPr marL="0" indent="0">
              <a:buNone/>
            </a:pPr>
            <a:r>
              <a:rPr lang="en-US" dirty="0">
                <a:latin typeface="Cambria" panose="02040503050406030204" pitchFamily="18" charset="0"/>
              </a:rPr>
              <a:t>- maize				- mosses</a:t>
            </a:r>
          </a:p>
          <a:p>
            <a:pPr marL="0" indent="0">
              <a:buNone/>
            </a:pPr>
            <a:r>
              <a:rPr lang="en-US" dirty="0">
                <a:latin typeface="Cambria" panose="02040503050406030204" pitchFamily="18" charset="0"/>
              </a:rPr>
              <a:t>- beans				-pine</a:t>
            </a:r>
          </a:p>
          <a:p>
            <a:pPr marL="0" indent="0">
              <a:buNone/>
            </a:pPr>
            <a:r>
              <a:rPr lang="en-US" dirty="0">
                <a:latin typeface="Cambria" panose="02040503050406030204" pitchFamily="18" charset="0"/>
              </a:rPr>
              <a:t>- tomato				-cedar</a:t>
            </a:r>
          </a:p>
          <a:p>
            <a:pPr marL="0" indent="0">
              <a:buNone/>
            </a:pPr>
            <a:r>
              <a:rPr lang="en-US" dirty="0">
                <a:latin typeface="Cambria" panose="02040503050406030204" pitchFamily="18" charset="0"/>
              </a:rPr>
              <a:t>- coconut				- cypress</a:t>
            </a:r>
          </a:p>
          <a:p>
            <a:pPr marL="0" indent="0">
              <a:buNone/>
            </a:pPr>
            <a:r>
              <a:rPr lang="en-US" dirty="0">
                <a:latin typeface="Cambria" panose="02040503050406030204" pitchFamily="18" charset="0"/>
              </a:rPr>
              <a:t>- pumpkin</a:t>
            </a:r>
          </a:p>
          <a:p>
            <a:endParaRPr lang="en-US" dirty="0">
              <a:latin typeface="Cambria" panose="02040503050406030204" pitchFamily="18" charset="0"/>
            </a:endParaRPr>
          </a:p>
        </p:txBody>
      </p:sp>
    </p:spTree>
    <p:extLst>
      <p:ext uri="{BB962C8B-B14F-4D97-AF65-F5344CB8AC3E}">
        <p14:creationId xmlns:p14="http://schemas.microsoft.com/office/powerpoint/2010/main" val="131665906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990600"/>
            <a:ext cx="8001000" cy="5181600"/>
          </a:xfrm>
          <a:prstGeom prst="rect">
            <a:avLst/>
          </a:prstGeom>
        </p:spPr>
        <p:txBody>
          <a:bodyPr/>
          <a:lstStyle/>
          <a:p>
            <a:r>
              <a:rPr lang="en-US" dirty="0" smtClean="0"/>
              <a:t>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2956" y="457201"/>
            <a:ext cx="10768243" cy="518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819400" y="457201"/>
            <a:ext cx="5697290" cy="646331"/>
          </a:xfrm>
          <a:prstGeom prst="rect">
            <a:avLst/>
          </a:prstGeom>
          <a:noFill/>
        </p:spPr>
        <p:txBody>
          <a:bodyPr wrap="square" rtlCol="0">
            <a:spAutoFit/>
          </a:bodyPr>
          <a:lstStyle/>
          <a:p>
            <a:pPr algn="ctr"/>
            <a:r>
              <a:rPr lang="en-US" sz="3600" b="1" u="sng" dirty="0">
                <a:solidFill>
                  <a:srgbClr val="FF0000"/>
                </a:solidFill>
              </a:rPr>
              <a:t>CLASSIFICATION OF PLANTS</a:t>
            </a:r>
          </a:p>
        </p:txBody>
      </p:sp>
      <p:cxnSp>
        <p:nvCxnSpPr>
          <p:cNvPr id="8" name="Straight Connector 7"/>
          <p:cNvCxnSpPr/>
          <p:nvPr/>
        </p:nvCxnSpPr>
        <p:spPr>
          <a:xfrm>
            <a:off x="4038600" y="3429000"/>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69722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p:nvPr/>
        </p:nvCxnSpPr>
        <p:spPr>
          <a:xfrm>
            <a:off x="3238500" y="1828800"/>
            <a:ext cx="0" cy="228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229600" y="1828800"/>
            <a:ext cx="0" cy="228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2362200" y="304800"/>
            <a:ext cx="6858000" cy="6096000"/>
            <a:chOff x="838200" y="304800"/>
            <a:chExt cx="6858000" cy="6096000"/>
          </a:xfrm>
          <a:solidFill>
            <a:srgbClr val="92D050"/>
          </a:solidFill>
        </p:grpSpPr>
        <p:sp>
          <p:nvSpPr>
            <p:cNvPr id="7" name="Rounded Rectangle 6"/>
            <p:cNvSpPr/>
            <p:nvPr/>
          </p:nvSpPr>
          <p:spPr>
            <a:xfrm>
              <a:off x="3048000" y="304800"/>
              <a:ext cx="2286000" cy="914400"/>
            </a:xfrm>
            <a:prstGeom prst="round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Cambria" panose="02040503050406030204" pitchFamily="18" charset="0"/>
                </a:rPr>
                <a:t>PLANTS</a:t>
              </a:r>
            </a:p>
          </p:txBody>
        </p:sp>
        <p:sp>
          <p:nvSpPr>
            <p:cNvPr id="8" name="Rectangle 7"/>
            <p:cNvSpPr/>
            <p:nvPr/>
          </p:nvSpPr>
          <p:spPr>
            <a:xfrm>
              <a:off x="990600" y="2057400"/>
              <a:ext cx="1447800" cy="6096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ambria" panose="02040503050406030204" pitchFamily="18" charset="0"/>
                </a:rPr>
                <a:t>FLOWERING</a:t>
              </a:r>
            </a:p>
          </p:txBody>
        </p:sp>
        <p:sp>
          <p:nvSpPr>
            <p:cNvPr id="9" name="Rectangle 8"/>
            <p:cNvSpPr/>
            <p:nvPr/>
          </p:nvSpPr>
          <p:spPr>
            <a:xfrm>
              <a:off x="5791200" y="2057400"/>
              <a:ext cx="1600200" cy="6096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NON FLOWERING</a:t>
              </a:r>
            </a:p>
          </p:txBody>
        </p:sp>
        <p:sp>
          <p:nvSpPr>
            <p:cNvPr id="10" name="Rectangle 9"/>
            <p:cNvSpPr/>
            <p:nvPr/>
          </p:nvSpPr>
          <p:spPr>
            <a:xfrm>
              <a:off x="838200" y="3505200"/>
              <a:ext cx="1752600" cy="28956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a:p>
              <a:pPr algn="ctr"/>
              <a:r>
                <a:rPr lang="en-US" sz="2400" dirty="0">
                  <a:solidFill>
                    <a:schemeClr val="tx1"/>
                  </a:solidFill>
                  <a:latin typeface="Cambria" panose="02040503050406030204" pitchFamily="18" charset="0"/>
                </a:rPr>
                <a:t>Orange</a:t>
              </a:r>
            </a:p>
            <a:p>
              <a:pPr algn="ctr"/>
              <a:r>
                <a:rPr lang="en-US" sz="2400" dirty="0">
                  <a:solidFill>
                    <a:schemeClr val="tx1"/>
                  </a:solidFill>
                  <a:latin typeface="Cambria" panose="02040503050406030204" pitchFamily="18" charset="0"/>
                </a:rPr>
                <a:t>Mango</a:t>
              </a:r>
            </a:p>
            <a:p>
              <a:pPr algn="ctr"/>
              <a:r>
                <a:rPr lang="en-US" sz="2400" dirty="0">
                  <a:solidFill>
                    <a:schemeClr val="tx1"/>
                  </a:solidFill>
                  <a:latin typeface="Cambria" panose="02040503050406030204" pitchFamily="18" charset="0"/>
                </a:rPr>
                <a:t>Maize</a:t>
              </a:r>
            </a:p>
            <a:p>
              <a:pPr algn="ctr"/>
              <a:r>
                <a:rPr lang="en-US" sz="2400" dirty="0">
                  <a:solidFill>
                    <a:schemeClr val="tx1"/>
                  </a:solidFill>
                  <a:latin typeface="Cambria" panose="02040503050406030204" pitchFamily="18" charset="0"/>
                </a:rPr>
                <a:t>Beans</a:t>
              </a:r>
            </a:p>
            <a:p>
              <a:pPr algn="ctr"/>
              <a:r>
                <a:rPr lang="en-US" sz="2400" dirty="0">
                  <a:solidFill>
                    <a:schemeClr val="tx1"/>
                  </a:solidFill>
                  <a:latin typeface="Cambria" panose="02040503050406030204" pitchFamily="18" charset="0"/>
                </a:rPr>
                <a:t>Tomato</a:t>
              </a:r>
            </a:p>
            <a:p>
              <a:pPr algn="ctr"/>
              <a:r>
                <a:rPr lang="en-US" sz="2400" dirty="0">
                  <a:solidFill>
                    <a:schemeClr val="tx1"/>
                  </a:solidFill>
                  <a:latin typeface="Cambria" panose="02040503050406030204" pitchFamily="18" charset="0"/>
                </a:rPr>
                <a:t>Coconut</a:t>
              </a:r>
            </a:p>
            <a:p>
              <a:pPr algn="ctr"/>
              <a:r>
                <a:rPr lang="en-US" sz="2400" dirty="0">
                  <a:solidFill>
                    <a:schemeClr val="tx1"/>
                  </a:solidFill>
                  <a:latin typeface="Cambria" panose="02040503050406030204" pitchFamily="18" charset="0"/>
                </a:rPr>
                <a:t>Pumpkin</a:t>
              </a:r>
            </a:p>
            <a:p>
              <a:pPr algn="ctr"/>
              <a:endParaRPr lang="en-US" dirty="0">
                <a:solidFill>
                  <a:schemeClr val="tx1"/>
                </a:solidFill>
                <a:latin typeface="Cambria" panose="02040503050406030204" pitchFamily="18" charset="0"/>
              </a:endParaRPr>
            </a:p>
            <a:p>
              <a:pPr algn="ctr"/>
              <a:endParaRPr lang="en-US" dirty="0">
                <a:solidFill>
                  <a:schemeClr val="tx1"/>
                </a:solidFill>
              </a:endParaRPr>
            </a:p>
          </p:txBody>
        </p:sp>
        <p:sp>
          <p:nvSpPr>
            <p:cNvPr id="12" name="Rectangle 11"/>
            <p:cNvSpPr/>
            <p:nvPr/>
          </p:nvSpPr>
          <p:spPr>
            <a:xfrm>
              <a:off x="5638800" y="3505200"/>
              <a:ext cx="2057400" cy="28956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Ferns</a:t>
              </a:r>
            </a:p>
            <a:p>
              <a:pPr algn="ctr"/>
              <a:r>
                <a:rPr lang="en-US" sz="2400" dirty="0">
                  <a:solidFill>
                    <a:schemeClr val="tx1"/>
                  </a:solidFill>
                  <a:latin typeface="Cambria" panose="02040503050406030204" pitchFamily="18" charset="0"/>
                </a:rPr>
                <a:t>Algae</a:t>
              </a:r>
            </a:p>
            <a:p>
              <a:pPr algn="ctr"/>
              <a:r>
                <a:rPr lang="en-US" sz="2400" dirty="0">
                  <a:solidFill>
                    <a:schemeClr val="tx1"/>
                  </a:solidFill>
                  <a:latin typeface="Cambria" panose="02040503050406030204" pitchFamily="18" charset="0"/>
                </a:rPr>
                <a:t>Mosses</a:t>
              </a:r>
            </a:p>
            <a:p>
              <a:pPr algn="ctr"/>
              <a:r>
                <a:rPr lang="en-US" sz="2400" dirty="0">
                  <a:solidFill>
                    <a:schemeClr val="tx1"/>
                  </a:solidFill>
                  <a:latin typeface="Cambria" panose="02040503050406030204" pitchFamily="18" charset="0"/>
                </a:rPr>
                <a:t>Conifers </a:t>
              </a:r>
            </a:p>
            <a:p>
              <a:pPr algn="ctr"/>
              <a:endParaRPr lang="en-US" sz="2400" dirty="0">
                <a:solidFill>
                  <a:schemeClr val="tx1"/>
                </a:solidFill>
                <a:latin typeface="Cambria" panose="02040503050406030204" pitchFamily="18" charset="0"/>
              </a:endParaRPr>
            </a:p>
          </p:txBody>
        </p:sp>
        <p:cxnSp>
          <p:nvCxnSpPr>
            <p:cNvPr id="14" name="Straight Arrow Connector 13"/>
            <p:cNvCxnSpPr>
              <a:stCxn id="7" idx="2"/>
            </p:cNvCxnSpPr>
            <p:nvPr/>
          </p:nvCxnSpPr>
          <p:spPr>
            <a:xfrm>
              <a:off x="4191000" y="1219200"/>
              <a:ext cx="0" cy="609600"/>
            </a:xfrm>
            <a:prstGeom prst="straightConnector1">
              <a:avLst/>
            </a:prstGeom>
            <a:grpFill/>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714500" y="1828800"/>
              <a:ext cx="4991100" cy="0"/>
            </a:xfrm>
            <a:prstGeom prst="line">
              <a:avLst/>
            </a:prstGeom>
            <a:grpFill/>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2"/>
              <a:endCxn id="10" idx="0"/>
            </p:cNvCxnSpPr>
            <p:nvPr/>
          </p:nvCxnSpPr>
          <p:spPr>
            <a:xfrm>
              <a:off x="1714500" y="2667000"/>
              <a:ext cx="0" cy="838200"/>
            </a:xfrm>
            <a:prstGeom prst="straightConnector1">
              <a:avLst/>
            </a:prstGeom>
            <a:grpFill/>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705600" y="2667000"/>
              <a:ext cx="0" cy="838200"/>
            </a:xfrm>
            <a:prstGeom prst="straightConnector1">
              <a:avLst/>
            </a:prstGeom>
            <a:grpFill/>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313904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Functions of external parts of a plant</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sz="3600" b="1" u="sng" dirty="0">
                <a:latin typeface="Cambria" panose="02040503050406030204" pitchFamily="18" charset="0"/>
              </a:rPr>
              <a:t>Functions of roots</a:t>
            </a:r>
          </a:p>
          <a:p>
            <a:pPr marL="514350" indent="-514350">
              <a:buFont typeface="+mj-lt"/>
              <a:buAutoNum type="arabicPeriod"/>
            </a:pPr>
            <a:r>
              <a:rPr lang="en-US" sz="3600" dirty="0">
                <a:latin typeface="Cambria" panose="02040503050406030204" pitchFamily="18" charset="0"/>
              </a:rPr>
              <a:t>Absorbing water and dissolved mineral salts in the soil</a:t>
            </a:r>
          </a:p>
          <a:p>
            <a:pPr marL="514350" indent="-514350">
              <a:buFont typeface="+mj-lt"/>
              <a:buAutoNum type="arabicPeriod"/>
            </a:pPr>
            <a:r>
              <a:rPr lang="en-US" sz="3600" dirty="0">
                <a:latin typeface="Cambria" panose="02040503050406030204" pitchFamily="18" charset="0"/>
              </a:rPr>
              <a:t>Supporting the plant</a:t>
            </a:r>
          </a:p>
          <a:p>
            <a:pPr marL="514350" indent="-514350">
              <a:buFont typeface="+mj-lt"/>
              <a:buAutoNum type="arabicPeriod"/>
            </a:pPr>
            <a:r>
              <a:rPr lang="en-US" sz="3600" dirty="0">
                <a:latin typeface="Cambria" panose="02040503050406030204" pitchFamily="18" charset="0"/>
              </a:rPr>
              <a:t>Storing food in some plants for example carrots and sweet potatoes</a:t>
            </a:r>
          </a:p>
          <a:p>
            <a:endParaRPr lang="en-US" sz="3600" dirty="0">
              <a:latin typeface="Cambria" panose="02040503050406030204" pitchFamily="18" charset="0"/>
            </a:endParaRPr>
          </a:p>
        </p:txBody>
      </p:sp>
    </p:spTree>
    <p:extLst>
      <p:ext uri="{BB962C8B-B14F-4D97-AF65-F5344CB8AC3E}">
        <p14:creationId xmlns:p14="http://schemas.microsoft.com/office/powerpoint/2010/main" val="95280992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Functions of stems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371601"/>
            <a:ext cx="8229600" cy="4754563"/>
          </a:xfrm>
        </p:spPr>
        <p:txBody>
          <a:bodyPr>
            <a:noAutofit/>
          </a:bodyPr>
          <a:lstStyle/>
          <a:p>
            <a:r>
              <a:rPr lang="en-US" sz="2800" dirty="0">
                <a:latin typeface="Cambria" panose="02040503050406030204" pitchFamily="18" charset="0"/>
              </a:rPr>
              <a:t>Transporting water and mineral</a:t>
            </a:r>
          </a:p>
          <a:p>
            <a:pPr marL="0" indent="0">
              <a:buNone/>
            </a:pPr>
            <a:r>
              <a:rPr lang="en-US" sz="2800" dirty="0">
                <a:latin typeface="Cambria" panose="02040503050406030204" pitchFamily="18" charset="0"/>
              </a:rPr>
              <a:t>       salts from the roots to the leaves</a:t>
            </a:r>
          </a:p>
          <a:p>
            <a:r>
              <a:rPr lang="en-US" sz="2800" dirty="0">
                <a:latin typeface="Cambria" panose="02040503050406030204" pitchFamily="18" charset="0"/>
              </a:rPr>
              <a:t>Transporting food made in the</a:t>
            </a:r>
          </a:p>
          <a:p>
            <a:pPr marL="0" indent="0">
              <a:buNone/>
            </a:pPr>
            <a:r>
              <a:rPr lang="en-US" sz="2800" dirty="0">
                <a:latin typeface="Cambria" panose="02040503050406030204" pitchFamily="18" charset="0"/>
              </a:rPr>
              <a:t>       leaves to other parts of the plant</a:t>
            </a:r>
          </a:p>
          <a:p>
            <a:r>
              <a:rPr lang="en-US" sz="2800" dirty="0">
                <a:latin typeface="Cambria" panose="02040503050406030204" pitchFamily="18" charset="0"/>
              </a:rPr>
              <a:t>Protecting the plant by holding the leaves and flowers above the ground where they cannot be eaten by herbivores</a:t>
            </a:r>
          </a:p>
          <a:p>
            <a:r>
              <a:rPr lang="en-US" sz="2800" dirty="0">
                <a:latin typeface="Cambria" panose="02040503050406030204" pitchFamily="18" charset="0"/>
              </a:rPr>
              <a:t>Supporting some parts of the plant like the leaves and the branches</a:t>
            </a:r>
          </a:p>
          <a:p>
            <a:r>
              <a:rPr lang="en-US" sz="2800" dirty="0">
                <a:latin typeface="Cambria" panose="02040503050406030204" pitchFamily="18" charset="0"/>
              </a:rPr>
              <a:t>Storing food and water in some plants</a:t>
            </a:r>
          </a:p>
          <a:p>
            <a:pPr marL="0" indent="0">
              <a:buNone/>
            </a:pPr>
            <a:r>
              <a:rPr lang="en-US" sz="2800" dirty="0">
                <a:latin typeface="Cambria" panose="02040503050406030204" pitchFamily="18" charset="0"/>
              </a:rPr>
              <a:t> </a:t>
            </a:r>
          </a:p>
          <a:p>
            <a:endParaRPr lang="en-US" sz="2800" dirty="0">
              <a:latin typeface="Cambria" panose="02040503050406030204" pitchFamily="18" charset="0"/>
            </a:endParaRPr>
          </a:p>
        </p:txBody>
      </p:sp>
      <p:pic>
        <p:nvPicPr>
          <p:cNvPr id="18434" name="Picture 2" descr="C:\Users\NASOKHO\Downloads\s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143000"/>
            <a:ext cx="1371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73420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Non-green </a:t>
            </a:r>
            <a:r>
              <a:rPr lang="en-US" dirty="0" smtClean="0"/>
              <a:t>plants</a:t>
            </a:r>
            <a:endParaRPr lang="en-US" dirty="0"/>
          </a:p>
        </p:txBody>
      </p:sp>
      <p:sp>
        <p:nvSpPr>
          <p:cNvPr id="3" name="Content Placeholder 2"/>
          <p:cNvSpPr>
            <a:spLocks noGrp="1"/>
          </p:cNvSpPr>
          <p:nvPr>
            <p:ph idx="1"/>
          </p:nvPr>
        </p:nvSpPr>
        <p:spPr/>
        <p:txBody>
          <a:bodyPr/>
          <a:lstStyle/>
          <a:p>
            <a:r>
              <a:rPr lang="en-US" dirty="0"/>
              <a:t>These are plants whose leaves, twigs, branches and stems are not green in </a:t>
            </a:r>
            <a:r>
              <a:rPr lang="en-US" dirty="0" err="1"/>
              <a:t>colour</a:t>
            </a:r>
            <a:r>
              <a:rPr lang="en-US" dirty="0"/>
              <a:t>. </a:t>
            </a:r>
          </a:p>
          <a:p>
            <a:r>
              <a:rPr lang="en-US" dirty="0"/>
              <a:t>They have </a:t>
            </a:r>
            <a:r>
              <a:rPr lang="en-US" dirty="0" err="1"/>
              <a:t>colours</a:t>
            </a:r>
            <a:r>
              <a:rPr lang="en-US" dirty="0"/>
              <a:t> such as grey, white, pink or brown. These plants do not make their own food.</a:t>
            </a:r>
          </a:p>
          <a:p>
            <a:pPr marL="0" indent="0">
              <a:buNone/>
            </a:pPr>
            <a:endParaRPr lang="en-US" dirty="0"/>
          </a:p>
          <a:p>
            <a:r>
              <a:rPr lang="en-US" dirty="0"/>
              <a:t>Examples of non-green plant</a:t>
            </a:r>
          </a:p>
          <a:p>
            <a:pPr marL="0" indent="0">
              <a:buNone/>
            </a:pPr>
            <a:r>
              <a:rPr lang="en-US" dirty="0" smtClean="0"/>
              <a:t> </a:t>
            </a:r>
            <a:r>
              <a:rPr lang="en-US" dirty="0"/>
              <a:t>Mushroom</a:t>
            </a:r>
          </a:p>
          <a:p>
            <a:pPr marL="0" indent="0">
              <a:buNone/>
            </a:pPr>
            <a:r>
              <a:rPr lang="en-US" dirty="0" smtClean="0"/>
              <a:t> </a:t>
            </a:r>
            <a:r>
              <a:rPr lang="en-US" dirty="0"/>
              <a:t>Toadstool</a:t>
            </a:r>
          </a:p>
          <a:p>
            <a:pPr marL="0" indent="0">
              <a:buNone/>
            </a:pPr>
            <a:r>
              <a:rPr lang="en-US" dirty="0" smtClean="0"/>
              <a:t> </a:t>
            </a:r>
            <a:r>
              <a:rPr lang="en-US" dirty="0" err="1"/>
              <a:t>Mould</a:t>
            </a:r>
            <a:endParaRPr lang="en-US" dirty="0"/>
          </a:p>
          <a:p>
            <a:pPr marL="0" indent="0">
              <a:buNone/>
            </a:pPr>
            <a:r>
              <a:rPr lang="en-US" dirty="0" smtClean="0"/>
              <a:t>Yeast</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00067101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Food storage in plants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0"/>
            <a:ext cx="8229600" cy="5105400"/>
          </a:xfrm>
        </p:spPr>
        <p:txBody>
          <a:bodyPr>
            <a:noAutofit/>
          </a:bodyPr>
          <a:lstStyle/>
          <a:p>
            <a:pPr marL="0" indent="0">
              <a:buNone/>
            </a:pPr>
            <a:r>
              <a:rPr lang="en-US" sz="3600" dirty="0">
                <a:latin typeface="Cambria" panose="02040503050406030204" pitchFamily="18" charset="0"/>
              </a:rPr>
              <a:t>Some plants store food in the </a:t>
            </a:r>
            <a:r>
              <a:rPr lang="en-US" sz="3600" b="1" dirty="0">
                <a:latin typeface="Cambria" panose="02040503050406030204" pitchFamily="18" charset="0"/>
              </a:rPr>
              <a:t>roots. </a:t>
            </a:r>
          </a:p>
          <a:p>
            <a:pPr marL="0" indent="0">
              <a:buNone/>
            </a:pPr>
            <a:r>
              <a:rPr lang="en-US" sz="3600" dirty="0">
                <a:latin typeface="Cambria" panose="02040503050406030204" pitchFamily="18" charset="0"/>
              </a:rPr>
              <a:t>Examples of these plants are:</a:t>
            </a:r>
          </a:p>
          <a:p>
            <a:pPr>
              <a:buFont typeface="Wingdings" panose="05000000000000000000" pitchFamily="2" charset="2"/>
              <a:buChar char="§"/>
            </a:pPr>
            <a:r>
              <a:rPr lang="en-US" sz="3600" dirty="0">
                <a:latin typeface="Cambria" panose="02040503050406030204" pitchFamily="18" charset="0"/>
              </a:rPr>
              <a:t>Arrow roots</a:t>
            </a:r>
          </a:p>
          <a:p>
            <a:pPr>
              <a:buFont typeface="Wingdings" panose="05000000000000000000" pitchFamily="2" charset="2"/>
              <a:buChar char="§"/>
            </a:pPr>
            <a:r>
              <a:rPr lang="en-US" sz="3600" dirty="0">
                <a:latin typeface="Cambria" panose="02040503050406030204" pitchFamily="18" charset="0"/>
              </a:rPr>
              <a:t>Cassava</a:t>
            </a:r>
          </a:p>
          <a:p>
            <a:pPr>
              <a:buFont typeface="Wingdings" panose="05000000000000000000" pitchFamily="2" charset="2"/>
              <a:buChar char="§"/>
            </a:pPr>
            <a:r>
              <a:rPr lang="en-US" sz="3600" dirty="0">
                <a:latin typeface="Cambria" panose="02040503050406030204" pitchFamily="18" charset="0"/>
              </a:rPr>
              <a:t>Beetroots</a:t>
            </a:r>
          </a:p>
          <a:p>
            <a:pPr>
              <a:buFont typeface="Wingdings" panose="05000000000000000000" pitchFamily="2" charset="2"/>
              <a:buChar char="§"/>
            </a:pPr>
            <a:r>
              <a:rPr lang="en-US" sz="3600" dirty="0">
                <a:latin typeface="Cambria" panose="02040503050406030204" pitchFamily="18" charset="0"/>
              </a:rPr>
              <a:t>Turnips</a:t>
            </a:r>
          </a:p>
          <a:p>
            <a:pPr>
              <a:buFont typeface="Wingdings" panose="05000000000000000000" pitchFamily="2" charset="2"/>
              <a:buChar char="§"/>
            </a:pPr>
            <a:r>
              <a:rPr lang="en-US" sz="3600" dirty="0">
                <a:latin typeface="Cambria" panose="02040503050406030204" pitchFamily="18" charset="0"/>
              </a:rPr>
              <a:t>Radishes</a:t>
            </a:r>
          </a:p>
          <a:p>
            <a:pPr>
              <a:buFont typeface="Wingdings" panose="05000000000000000000" pitchFamily="2" charset="2"/>
              <a:buChar char="§"/>
            </a:pPr>
            <a:r>
              <a:rPr lang="en-US" sz="3600" dirty="0">
                <a:latin typeface="Cambria" panose="02040503050406030204" pitchFamily="18" charset="0"/>
              </a:rPr>
              <a:t>Sweet potatoes</a:t>
            </a:r>
          </a:p>
          <a:p>
            <a:pPr>
              <a:buFont typeface="Wingdings" panose="05000000000000000000" pitchFamily="2" charset="2"/>
              <a:buChar char="§"/>
            </a:pPr>
            <a:r>
              <a:rPr lang="en-US" sz="3600" dirty="0">
                <a:latin typeface="Cambria" panose="02040503050406030204" pitchFamily="18" charset="0"/>
              </a:rPr>
              <a:t>Carrots</a:t>
            </a:r>
          </a:p>
          <a:p>
            <a:endParaRPr lang="en-US" sz="3600" dirty="0">
              <a:latin typeface="Cambria" panose="02040503050406030204" pitchFamily="18" charset="0"/>
            </a:endParaRPr>
          </a:p>
        </p:txBody>
      </p:sp>
      <p:pic>
        <p:nvPicPr>
          <p:cNvPr id="19458" name="Picture 2" descr="C:\Users\NASOKHO\Downloads\carro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635837"/>
            <a:ext cx="4114801" cy="321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65907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solidFill>
                  <a:srgbClr val="FF0000"/>
                </a:solidFill>
                <a:latin typeface="Cambria" panose="02040503050406030204" pitchFamily="18" charset="0"/>
              </a:rPr>
              <a:t>Others store food in the </a:t>
            </a:r>
            <a:r>
              <a:rPr lang="en-US" sz="4800" b="1" dirty="0">
                <a:solidFill>
                  <a:srgbClr val="FF0000"/>
                </a:solidFill>
                <a:latin typeface="Cambria" panose="02040503050406030204" pitchFamily="18" charset="0"/>
              </a:rPr>
              <a:t>stem.</a:t>
            </a:r>
          </a:p>
        </p:txBody>
      </p:sp>
      <p:sp>
        <p:nvSpPr>
          <p:cNvPr id="3" name="Content Placeholder 2"/>
          <p:cNvSpPr>
            <a:spLocks noGrp="1"/>
          </p:cNvSpPr>
          <p:nvPr>
            <p:ph idx="1"/>
          </p:nvPr>
        </p:nvSpPr>
        <p:spPr/>
        <p:txBody>
          <a:bodyPr>
            <a:noAutofit/>
          </a:bodyPr>
          <a:lstStyle/>
          <a:p>
            <a:pPr marL="0" indent="0">
              <a:buNone/>
            </a:pPr>
            <a:r>
              <a:rPr lang="en-US" sz="3600" dirty="0">
                <a:latin typeface="Cambria" panose="02040503050406030204" pitchFamily="18" charset="0"/>
              </a:rPr>
              <a:t>These are:</a:t>
            </a:r>
          </a:p>
          <a:p>
            <a:pPr>
              <a:buFont typeface="Wingdings" panose="05000000000000000000" pitchFamily="2" charset="2"/>
              <a:buChar char="§"/>
            </a:pPr>
            <a:r>
              <a:rPr lang="en-US" sz="3600" dirty="0">
                <a:latin typeface="Cambria" panose="02040503050406030204" pitchFamily="18" charset="0"/>
              </a:rPr>
              <a:t>Sugarcane</a:t>
            </a:r>
          </a:p>
          <a:p>
            <a:pPr>
              <a:buFont typeface="Wingdings" panose="05000000000000000000" pitchFamily="2" charset="2"/>
              <a:buChar char="§"/>
            </a:pPr>
            <a:r>
              <a:rPr lang="en-US" sz="3600" dirty="0">
                <a:latin typeface="Cambria" panose="02040503050406030204" pitchFamily="18" charset="0"/>
              </a:rPr>
              <a:t>Irish potatoes</a:t>
            </a:r>
          </a:p>
          <a:p>
            <a:pPr>
              <a:buFont typeface="Wingdings" panose="05000000000000000000" pitchFamily="2" charset="2"/>
              <a:buChar char="§"/>
            </a:pPr>
            <a:r>
              <a:rPr lang="en-US" sz="3600" dirty="0">
                <a:latin typeface="Cambria" panose="02040503050406030204" pitchFamily="18" charset="0"/>
              </a:rPr>
              <a:t>Rhizomes</a:t>
            </a:r>
          </a:p>
          <a:p>
            <a:pPr>
              <a:buFont typeface="Wingdings" panose="05000000000000000000" pitchFamily="2" charset="2"/>
              <a:buChar char="§"/>
            </a:pPr>
            <a:r>
              <a:rPr lang="en-US" sz="3600" dirty="0">
                <a:latin typeface="Cambria" panose="02040503050406030204" pitchFamily="18" charset="0"/>
              </a:rPr>
              <a:t>Yams</a:t>
            </a:r>
          </a:p>
          <a:p>
            <a:pPr>
              <a:buFont typeface="Wingdings" panose="05000000000000000000" pitchFamily="2" charset="2"/>
              <a:buChar char="§"/>
            </a:pPr>
            <a:r>
              <a:rPr lang="en-US" sz="3600" dirty="0">
                <a:latin typeface="Cambria" panose="02040503050406030204" pitchFamily="18" charset="0"/>
              </a:rPr>
              <a:t>Corms</a:t>
            </a:r>
          </a:p>
          <a:p>
            <a:pPr>
              <a:buFont typeface="Wingdings" panose="05000000000000000000" pitchFamily="2" charset="2"/>
              <a:buChar char="§"/>
            </a:pPr>
            <a:r>
              <a:rPr lang="en-US" sz="3600" dirty="0">
                <a:latin typeface="Cambria" panose="02040503050406030204" pitchFamily="18" charset="0"/>
              </a:rPr>
              <a:t>Ginger</a:t>
            </a:r>
          </a:p>
          <a:p>
            <a:endParaRPr lang="en-US" sz="3600" dirty="0">
              <a:latin typeface="Cambria" panose="02040503050406030204" pitchFamily="18" charset="0"/>
            </a:endParaRPr>
          </a:p>
        </p:txBody>
      </p:sp>
      <p:pic>
        <p:nvPicPr>
          <p:cNvPr id="20482" name="Picture 2" descr="C:\Users\NASOKHO\Downloads\sugar ca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447800"/>
            <a:ext cx="36576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5925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FF0000"/>
                </a:solidFill>
                <a:latin typeface="Cambria" panose="02040503050406030204" pitchFamily="18" charset="0"/>
              </a:rPr>
              <a:t>Experiment: </a:t>
            </a:r>
            <a:br>
              <a:rPr lang="en-US" sz="2800" b="1" dirty="0">
                <a:solidFill>
                  <a:srgbClr val="FF0000"/>
                </a:solidFill>
                <a:latin typeface="Cambria" panose="02040503050406030204" pitchFamily="18" charset="0"/>
              </a:rPr>
            </a:br>
            <a:r>
              <a:rPr lang="en-US" sz="2800" b="1" dirty="0">
                <a:solidFill>
                  <a:srgbClr val="FF0000"/>
                </a:solidFill>
                <a:latin typeface="Cambria" panose="02040503050406030204" pitchFamily="18" charset="0"/>
              </a:rPr>
              <a:t>To investigate transportation of water and mineral salts in plants</a:t>
            </a:r>
            <a:br>
              <a:rPr lang="en-US" sz="2800" b="1" dirty="0">
                <a:solidFill>
                  <a:srgbClr val="FF0000"/>
                </a:solidFill>
                <a:latin typeface="Cambria" panose="02040503050406030204" pitchFamily="18" charset="0"/>
              </a:rPr>
            </a:br>
            <a:endParaRPr lang="en-US" sz="2800" b="1" dirty="0"/>
          </a:p>
        </p:txBody>
      </p:sp>
      <p:sp>
        <p:nvSpPr>
          <p:cNvPr id="3" name="Content Placeholder 2"/>
          <p:cNvSpPr>
            <a:spLocks noGrp="1"/>
          </p:cNvSpPr>
          <p:nvPr>
            <p:ph idx="1"/>
          </p:nvPr>
        </p:nvSpPr>
        <p:spPr/>
        <p:txBody>
          <a:bodyPr/>
          <a:lstStyle/>
          <a:p>
            <a:pPr marL="0" indent="0">
              <a:buNone/>
            </a:pPr>
            <a:r>
              <a:rPr lang="en-US" b="1" dirty="0" smtClean="0">
                <a:latin typeface="Cambria" panose="02040503050406030204" pitchFamily="18" charset="0"/>
              </a:rPr>
              <a:t>Requirements:</a:t>
            </a:r>
          </a:p>
          <a:p>
            <a:pPr marL="0" indent="0">
              <a:buNone/>
            </a:pPr>
            <a:r>
              <a:rPr lang="en-US" dirty="0" smtClean="0">
                <a:latin typeface="Cambria" panose="02040503050406030204" pitchFamily="18" charset="0"/>
              </a:rPr>
              <a:t>Young plant, basin, water, ink</a:t>
            </a:r>
          </a:p>
          <a:p>
            <a:pPr marL="0" indent="0">
              <a:buNone/>
            </a:pPr>
            <a:r>
              <a:rPr lang="en-US" b="1" dirty="0" smtClean="0">
                <a:latin typeface="Cambria" panose="02040503050406030204" pitchFamily="18" charset="0"/>
              </a:rPr>
              <a:t>Procedure:</a:t>
            </a:r>
          </a:p>
          <a:p>
            <a:pPr>
              <a:buFont typeface="Wingdings" panose="05000000000000000000" pitchFamily="2" charset="2"/>
              <a:buChar char="§"/>
            </a:pPr>
            <a:r>
              <a:rPr lang="en-US" dirty="0" err="1" smtClean="0">
                <a:latin typeface="Cambria" panose="02040503050406030204" pitchFamily="18" charset="0"/>
              </a:rPr>
              <a:t>Colour</a:t>
            </a:r>
            <a:r>
              <a:rPr lang="en-US" dirty="0" smtClean="0">
                <a:latin typeface="Cambria" panose="02040503050406030204" pitchFamily="18" charset="0"/>
              </a:rPr>
              <a:t> the water using ink in a basin.</a:t>
            </a:r>
          </a:p>
          <a:p>
            <a:pPr>
              <a:buFont typeface="Wingdings" panose="05000000000000000000" pitchFamily="2" charset="2"/>
              <a:buChar char="§"/>
            </a:pPr>
            <a:r>
              <a:rPr lang="en-US" dirty="0" smtClean="0">
                <a:latin typeface="Cambria" panose="02040503050406030204" pitchFamily="18" charset="0"/>
              </a:rPr>
              <a:t>Put a young plant with all the roots immersed in water.</a:t>
            </a:r>
          </a:p>
          <a:p>
            <a:pPr>
              <a:buFont typeface="Wingdings" panose="05000000000000000000" pitchFamily="2" charset="2"/>
              <a:buChar char="§"/>
            </a:pPr>
            <a:r>
              <a:rPr lang="en-US" dirty="0" smtClean="0">
                <a:latin typeface="Cambria" panose="02040503050406030204" pitchFamily="18" charset="0"/>
              </a:rPr>
              <a:t>After half an hour, cut the stem of the plant and the leaf and observe the cut part.</a:t>
            </a:r>
          </a:p>
          <a:p>
            <a:pPr marL="0" indent="0">
              <a:buNone/>
            </a:pPr>
            <a:endParaRPr lang="en-US" dirty="0" smtClean="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185315660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solidFill>
                  <a:srgbClr val="FF0000"/>
                </a:solidFill>
              </a:rPr>
              <a:t>ABSORPTION OF WATER AND MINERAL SALTS</a:t>
            </a:r>
            <a:endParaRPr lang="en-US" u="sng" dirty="0">
              <a:solidFill>
                <a:srgbClr val="FF0000"/>
              </a:solidFill>
            </a:endParaRPr>
          </a:p>
        </p:txBody>
      </p:sp>
      <p:sp>
        <p:nvSpPr>
          <p:cNvPr id="3" name="Content Placeholder 2"/>
          <p:cNvSpPr>
            <a:spLocks noGrp="1"/>
          </p:cNvSpPr>
          <p:nvPr>
            <p:ph idx="1"/>
          </p:nvPr>
        </p:nvSpPr>
        <p:spPr/>
        <p:txBody>
          <a:bodyPr/>
          <a:lstStyle/>
          <a:p>
            <a:r>
              <a:rPr lang="en-US" dirty="0" smtClean="0"/>
              <a:t>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600200"/>
            <a:ext cx="64008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74370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57201"/>
            <a:ext cx="8229600" cy="5668963"/>
          </a:xfrm>
        </p:spPr>
        <p:txBody>
          <a:bodyPr/>
          <a:lstStyle/>
          <a:p>
            <a:pPr marL="0" indent="0">
              <a:buNone/>
            </a:pPr>
            <a:r>
              <a:rPr lang="en-US" b="1" u="sng" dirty="0" smtClean="0">
                <a:latin typeface="Cambria" panose="02040503050406030204" pitchFamily="18" charset="0"/>
              </a:rPr>
              <a:t>Observation:</a:t>
            </a:r>
          </a:p>
          <a:p>
            <a:pPr marL="0" indent="0">
              <a:buNone/>
            </a:pPr>
            <a:r>
              <a:rPr lang="en-US" dirty="0" smtClean="0">
                <a:latin typeface="Cambria" panose="02040503050406030204" pitchFamily="18" charset="0"/>
              </a:rPr>
              <a:t>Red </a:t>
            </a:r>
            <a:r>
              <a:rPr lang="en-US" dirty="0" err="1" smtClean="0">
                <a:latin typeface="Cambria" panose="02040503050406030204" pitchFamily="18" charset="0"/>
              </a:rPr>
              <a:t>colour</a:t>
            </a:r>
            <a:r>
              <a:rPr lang="en-US" dirty="0" smtClean="0">
                <a:latin typeface="Cambria" panose="02040503050406030204" pitchFamily="18" charset="0"/>
              </a:rPr>
              <a:t>  is seen  at the stem and the leaf of the plant after about an hour.</a:t>
            </a:r>
          </a:p>
          <a:p>
            <a:pPr marL="0" indent="0">
              <a:buNone/>
            </a:pPr>
            <a:endParaRPr lang="en-US" b="1" dirty="0" smtClean="0">
              <a:latin typeface="Cambria" panose="02040503050406030204" pitchFamily="18" charset="0"/>
            </a:endParaRPr>
          </a:p>
          <a:p>
            <a:pPr marL="0" indent="0">
              <a:buNone/>
            </a:pPr>
            <a:r>
              <a:rPr lang="en-US" b="1" u="sng" dirty="0" smtClean="0">
                <a:latin typeface="Cambria" panose="02040503050406030204" pitchFamily="18" charset="0"/>
              </a:rPr>
              <a:t>Conclusion:</a:t>
            </a:r>
          </a:p>
          <a:p>
            <a:pPr marL="0" indent="0">
              <a:buNone/>
            </a:pPr>
            <a:r>
              <a:rPr lang="en-US" dirty="0" smtClean="0">
                <a:latin typeface="Cambria" panose="02040503050406030204" pitchFamily="18" charset="0"/>
              </a:rPr>
              <a:t>Stems of plants transport water and mineral salts</a:t>
            </a:r>
          </a:p>
          <a:p>
            <a:pPr marL="0" indent="0">
              <a:buNone/>
            </a:pPr>
            <a:endParaRPr lang="en-US" dirty="0" smtClean="0">
              <a:latin typeface="Cambria" panose="02040503050406030204" pitchFamily="18" charset="0"/>
            </a:endParaRPr>
          </a:p>
          <a:p>
            <a:pPr marL="0" indent="0">
              <a:buNone/>
            </a:pPr>
            <a:r>
              <a:rPr lang="en-US" b="1" dirty="0" smtClean="0">
                <a:solidFill>
                  <a:srgbClr val="FF0000"/>
                </a:solidFill>
                <a:latin typeface="Cambria" panose="02040503050406030204" pitchFamily="18" charset="0"/>
              </a:rPr>
              <a:t>Note: </a:t>
            </a:r>
            <a:r>
              <a:rPr lang="en-US" dirty="0" smtClean="0">
                <a:solidFill>
                  <a:srgbClr val="FF0000"/>
                </a:solidFill>
                <a:latin typeface="Cambria" panose="02040503050406030204" pitchFamily="18" charset="0"/>
              </a:rPr>
              <a:t>Stems also store food in some plants.</a:t>
            </a:r>
            <a:endParaRPr lang="en-US"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2021484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u="sng" dirty="0">
                <a:solidFill>
                  <a:srgbClr val="FF0000"/>
                </a:solidFill>
                <a:latin typeface="Cambria" panose="02040503050406030204" pitchFamily="18" charset="0"/>
              </a:rPr>
              <a:t>Experiment: </a:t>
            </a:r>
            <a:br>
              <a:rPr lang="en-US" sz="3200" u="sng" dirty="0">
                <a:solidFill>
                  <a:srgbClr val="FF0000"/>
                </a:solidFill>
                <a:latin typeface="Cambria" panose="02040503050406030204" pitchFamily="18" charset="0"/>
              </a:rPr>
            </a:br>
            <a:r>
              <a:rPr lang="en-US" sz="3200" u="sng" dirty="0">
                <a:solidFill>
                  <a:srgbClr val="FF0000"/>
                </a:solidFill>
                <a:latin typeface="Cambria" panose="02040503050406030204" pitchFamily="18" charset="0"/>
              </a:rPr>
              <a:t>To investigate transportation of water and mineral salts in plants</a:t>
            </a:r>
            <a:r>
              <a:rPr lang="en-US" sz="2000" u="sng" dirty="0">
                <a:solidFill>
                  <a:srgbClr val="FF0000"/>
                </a:solidFill>
                <a:latin typeface="Cambria" panose="02040503050406030204" pitchFamily="18" charset="0"/>
              </a:rPr>
              <a:t/>
            </a:r>
            <a:br>
              <a:rPr lang="en-US" sz="2000" u="sng" dirty="0">
                <a:solidFill>
                  <a:srgbClr val="FF0000"/>
                </a:solidFill>
                <a:latin typeface="Cambria" panose="02040503050406030204" pitchFamily="18" charset="0"/>
              </a:rPr>
            </a:br>
            <a:endParaRPr lang="en-US" sz="2000"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lnSpc>
                <a:spcPct val="150000"/>
              </a:lnSpc>
              <a:buNone/>
            </a:pPr>
            <a:r>
              <a:rPr lang="en-US" b="1" dirty="0">
                <a:latin typeface="Cambria" panose="02040503050406030204" pitchFamily="18" charset="0"/>
              </a:rPr>
              <a:t>Note:</a:t>
            </a:r>
          </a:p>
          <a:p>
            <a:pPr>
              <a:lnSpc>
                <a:spcPct val="150000"/>
              </a:lnSpc>
              <a:buFont typeface="Wingdings" panose="05000000000000000000" pitchFamily="2" charset="2"/>
              <a:buChar char="Ø"/>
            </a:pPr>
            <a:r>
              <a:rPr lang="en-US" dirty="0">
                <a:latin typeface="Cambria" panose="02040503050406030204" pitchFamily="18" charset="0"/>
              </a:rPr>
              <a:t>When </a:t>
            </a:r>
            <a:r>
              <a:rPr lang="en-US" b="1" dirty="0">
                <a:latin typeface="Cambria" panose="02040503050406030204" pitchFamily="18" charset="0"/>
              </a:rPr>
              <a:t>only the stem is cut</a:t>
            </a:r>
            <a:r>
              <a:rPr lang="en-US" dirty="0">
                <a:latin typeface="Cambria" panose="02040503050406030204" pitchFamily="18" charset="0"/>
              </a:rPr>
              <a:t>, the conclusion will be roots absorb water and mineral salts.</a:t>
            </a:r>
          </a:p>
          <a:p>
            <a:pPr>
              <a:lnSpc>
                <a:spcPct val="150000"/>
              </a:lnSpc>
              <a:buFont typeface="Wingdings" panose="05000000000000000000" pitchFamily="2" charset="2"/>
              <a:buChar char="Ø"/>
            </a:pPr>
            <a:r>
              <a:rPr lang="en-US" dirty="0">
                <a:latin typeface="Cambria" panose="02040503050406030204" pitchFamily="18" charset="0"/>
              </a:rPr>
              <a:t>But if </a:t>
            </a:r>
            <a:r>
              <a:rPr lang="en-US" b="1" dirty="0">
                <a:latin typeface="Cambria" panose="02040503050406030204" pitchFamily="18" charset="0"/>
              </a:rPr>
              <a:t>both the stem and root are cut</a:t>
            </a:r>
            <a:r>
              <a:rPr lang="en-US" dirty="0">
                <a:latin typeface="Cambria" panose="02040503050406030204" pitchFamily="18" charset="0"/>
              </a:rPr>
              <a:t>, the conclusion will be transport of water and mineral salts</a:t>
            </a:r>
            <a:r>
              <a:rPr lang="en-US" dirty="0" smtClean="0">
                <a:latin typeface="Cambria" panose="02040503050406030204" pitchFamily="18" charset="0"/>
              </a:rPr>
              <a:t>.</a:t>
            </a:r>
          </a:p>
          <a:p>
            <a:pPr>
              <a:lnSpc>
                <a:spcPct val="150000"/>
              </a:lnSpc>
              <a:buFont typeface="Wingdings" panose="05000000000000000000" pitchFamily="2" charset="2"/>
              <a:buChar char="Ø"/>
            </a:pPr>
            <a:r>
              <a:rPr lang="en-US" dirty="0" smtClean="0">
                <a:latin typeface="Cambria" panose="02040503050406030204" pitchFamily="18" charset="0"/>
              </a:rPr>
              <a:t>Roots store food in some plants.</a:t>
            </a:r>
            <a:endParaRPr lang="en-US" dirty="0">
              <a:latin typeface="Cambria" panose="02040503050406030204" pitchFamily="18" charset="0"/>
            </a:endParaRPr>
          </a:p>
        </p:txBody>
      </p:sp>
    </p:spTree>
    <p:extLst>
      <p:ext uri="{BB962C8B-B14F-4D97-AF65-F5344CB8AC3E}">
        <p14:creationId xmlns:p14="http://schemas.microsoft.com/office/powerpoint/2010/main" val="197282684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latin typeface="Cambria" panose="02040503050406030204" pitchFamily="18" charset="0"/>
              </a:rPr>
              <a:t>Plants which store food in the stem</a:t>
            </a:r>
            <a:endParaRPr lang="en-US"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lstStyle/>
          <a:p>
            <a:pPr marL="3543300" lvl="8" indent="0">
              <a:buNone/>
            </a:pPr>
            <a:r>
              <a:rPr lang="en-US" dirty="0" smtClean="0">
                <a:latin typeface="Cambria" panose="02040503050406030204" pitchFamily="18" charset="0"/>
              </a:rPr>
              <a:t>		</a:t>
            </a:r>
            <a:r>
              <a:rPr lang="en-US" b="1" dirty="0" smtClean="0">
                <a:latin typeface="Cambria" panose="02040503050406030204" pitchFamily="18" charset="0"/>
              </a:rPr>
              <a:t>MNEMONIC</a:t>
            </a:r>
          </a:p>
          <a:p>
            <a:pPr marL="514350" indent="-514350">
              <a:buFont typeface="+mj-lt"/>
              <a:buAutoNum type="arabicPeriod"/>
            </a:pPr>
            <a:r>
              <a:rPr lang="en-US" dirty="0" smtClean="0">
                <a:latin typeface="Cambria" panose="02040503050406030204" pitchFamily="18" charset="0"/>
              </a:rPr>
              <a:t>Sugarcane			</a:t>
            </a:r>
            <a:r>
              <a:rPr lang="en-US" sz="2800" i="1" dirty="0">
                <a:solidFill>
                  <a:srgbClr val="FF0000"/>
                </a:solidFill>
                <a:latin typeface="Cambria" panose="02040503050406030204" pitchFamily="18" charset="0"/>
              </a:rPr>
              <a:t>Susan</a:t>
            </a:r>
            <a:r>
              <a:rPr lang="en-US" dirty="0" smtClean="0">
                <a:solidFill>
                  <a:srgbClr val="FF0000"/>
                </a:solidFill>
                <a:latin typeface="Cambria" panose="02040503050406030204" pitchFamily="18" charset="0"/>
              </a:rPr>
              <a:t> </a:t>
            </a:r>
          </a:p>
          <a:p>
            <a:pPr marL="514350" indent="-514350">
              <a:buFont typeface="+mj-lt"/>
              <a:buAutoNum type="arabicPeriod"/>
            </a:pPr>
            <a:r>
              <a:rPr lang="en-US" dirty="0" smtClean="0">
                <a:latin typeface="Cambria" panose="02040503050406030204" pitchFamily="18" charset="0"/>
              </a:rPr>
              <a:t>Irish potato			</a:t>
            </a:r>
            <a:r>
              <a:rPr lang="en-US" sz="2800" i="1" dirty="0" err="1">
                <a:solidFill>
                  <a:srgbClr val="FF0000"/>
                </a:solidFill>
                <a:latin typeface="Cambria" panose="02040503050406030204" pitchFamily="18" charset="0"/>
              </a:rPr>
              <a:t>Irungu</a:t>
            </a:r>
            <a:endParaRPr lang="en-US" sz="2800" i="1" dirty="0">
              <a:solidFill>
                <a:srgbClr val="FF0000"/>
              </a:solidFill>
              <a:latin typeface="Cambria" panose="02040503050406030204" pitchFamily="18" charset="0"/>
            </a:endParaRPr>
          </a:p>
          <a:p>
            <a:pPr marL="514350" indent="-514350">
              <a:buFont typeface="+mj-lt"/>
              <a:buAutoNum type="arabicPeriod"/>
            </a:pPr>
            <a:r>
              <a:rPr lang="en-US" dirty="0" err="1" smtClean="0">
                <a:latin typeface="Cambria" panose="02040503050406030204" pitchFamily="18" charset="0"/>
              </a:rPr>
              <a:t>Rhyzome</a:t>
            </a:r>
            <a:r>
              <a:rPr lang="en-US" dirty="0" smtClean="0">
                <a:latin typeface="Cambria" panose="02040503050406030204" pitchFamily="18" charset="0"/>
              </a:rPr>
              <a:t>			</a:t>
            </a:r>
            <a:r>
              <a:rPr lang="en-US" sz="2800" i="1" dirty="0">
                <a:solidFill>
                  <a:srgbClr val="FF0000"/>
                </a:solidFill>
                <a:latin typeface="Cambria" panose="02040503050406030204" pitchFamily="18" charset="0"/>
              </a:rPr>
              <a:t>Rode </a:t>
            </a:r>
          </a:p>
          <a:p>
            <a:pPr marL="514350" indent="-514350">
              <a:buFont typeface="+mj-lt"/>
              <a:buAutoNum type="arabicPeriod"/>
            </a:pPr>
            <a:r>
              <a:rPr lang="en-US" dirty="0" smtClean="0">
                <a:latin typeface="Cambria" panose="02040503050406030204" pitchFamily="18" charset="0"/>
              </a:rPr>
              <a:t>Yams				</a:t>
            </a:r>
            <a:r>
              <a:rPr lang="en-US" sz="2800" i="1" dirty="0">
                <a:solidFill>
                  <a:srgbClr val="FF0000"/>
                </a:solidFill>
                <a:latin typeface="Cambria" panose="02040503050406030204" pitchFamily="18" charset="0"/>
              </a:rPr>
              <a:t>Your</a:t>
            </a:r>
          </a:p>
          <a:p>
            <a:pPr marL="514350" indent="-514350">
              <a:buFont typeface="+mj-lt"/>
              <a:buAutoNum type="arabicPeriod"/>
            </a:pPr>
            <a:r>
              <a:rPr lang="en-US" dirty="0" smtClean="0">
                <a:latin typeface="Cambria" panose="02040503050406030204" pitchFamily="18" charset="0"/>
              </a:rPr>
              <a:t>Corms				</a:t>
            </a:r>
            <a:r>
              <a:rPr lang="en-US" sz="2800" i="1" dirty="0">
                <a:solidFill>
                  <a:srgbClr val="FF0000"/>
                </a:solidFill>
                <a:latin typeface="Cambria" panose="02040503050406030204" pitchFamily="18" charset="0"/>
              </a:rPr>
              <a:t>Car</a:t>
            </a:r>
          </a:p>
          <a:p>
            <a:pPr marL="514350" indent="-514350">
              <a:buFont typeface="+mj-lt"/>
              <a:buAutoNum type="arabicPeriod"/>
            </a:pPr>
            <a:r>
              <a:rPr lang="en-US" dirty="0" smtClean="0">
                <a:latin typeface="Cambria" panose="02040503050406030204" pitchFamily="18" charset="0"/>
              </a:rPr>
              <a:t>Ginger				</a:t>
            </a:r>
            <a:r>
              <a:rPr lang="en-US" sz="2800" i="1" dirty="0">
                <a:solidFill>
                  <a:srgbClr val="FF0000"/>
                </a:solidFill>
                <a:latin typeface="Cambria" panose="02040503050406030204" pitchFamily="18" charset="0"/>
              </a:rPr>
              <a:t>Gently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13530317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Diagrams of plants that store food in the stems </a:t>
            </a:r>
            <a:endParaRPr lang="en-US" dirty="0">
              <a:solidFill>
                <a:srgbClr val="FF0000"/>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1" y="1371600"/>
            <a:ext cx="28956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990299" y="1784865"/>
            <a:ext cx="12192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FF0000"/>
                </a:solidFill>
              </a:rPr>
              <a:t>sugarcane</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299" y="4234219"/>
            <a:ext cx="2514600" cy="1976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990299" y="3364511"/>
            <a:ext cx="2353102" cy="523220"/>
          </a:xfrm>
          <a:prstGeom prst="rect">
            <a:avLst/>
          </a:prstGeom>
          <a:noFill/>
        </p:spPr>
        <p:txBody>
          <a:bodyPr wrap="square" rtlCol="0">
            <a:spAutoFit/>
          </a:bodyPr>
          <a:lstStyle/>
          <a:p>
            <a:r>
              <a:rPr lang="en-US" sz="2800" dirty="0">
                <a:solidFill>
                  <a:srgbClr val="FF0000"/>
                </a:solidFill>
              </a:rPr>
              <a:t>Irish potato</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366665"/>
            <a:ext cx="203835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819" y="1603049"/>
            <a:ext cx="2286000" cy="19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8534400" y="3429001"/>
            <a:ext cx="1200650" cy="461665"/>
          </a:xfrm>
          <a:prstGeom prst="rect">
            <a:avLst/>
          </a:prstGeom>
          <a:noFill/>
        </p:spPr>
        <p:txBody>
          <a:bodyPr wrap="none" rtlCol="0">
            <a:spAutoFit/>
          </a:bodyPr>
          <a:lstStyle/>
          <a:p>
            <a:r>
              <a:rPr lang="en-US" sz="2400" dirty="0">
                <a:solidFill>
                  <a:srgbClr val="FF0000"/>
                </a:solidFill>
              </a:rPr>
              <a:t>rhizome</a:t>
            </a:r>
          </a:p>
        </p:txBody>
      </p:sp>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6741" y="4267200"/>
            <a:ext cx="2681644" cy="2012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894452" y="5045333"/>
            <a:ext cx="799578" cy="523220"/>
          </a:xfrm>
          <a:prstGeom prst="rect">
            <a:avLst/>
          </a:prstGeom>
          <a:noFill/>
        </p:spPr>
        <p:txBody>
          <a:bodyPr wrap="none" rtlCol="0">
            <a:spAutoFit/>
          </a:bodyPr>
          <a:lstStyle/>
          <a:p>
            <a:r>
              <a:rPr lang="en-US" sz="2800" dirty="0">
                <a:solidFill>
                  <a:srgbClr val="FF0000"/>
                </a:solidFill>
              </a:rPr>
              <a:t>yam</a:t>
            </a:r>
          </a:p>
        </p:txBody>
      </p:sp>
    </p:spTree>
    <p:extLst>
      <p:ext uri="{BB962C8B-B14F-4D97-AF65-F5344CB8AC3E}">
        <p14:creationId xmlns:p14="http://schemas.microsoft.com/office/powerpoint/2010/main" val="214385384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rgbClr val="FF0000"/>
                </a:solidFill>
                <a:latin typeface="Cambria" panose="02040503050406030204" pitchFamily="18" charset="0"/>
              </a:rPr>
              <a:t>Plants whose roots store food.</a:t>
            </a:r>
            <a:endParaRPr lang="en-US"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1371600" lvl="3" indent="0">
              <a:buNone/>
            </a:pPr>
            <a:r>
              <a:rPr lang="en-US" dirty="0" smtClean="0"/>
              <a:t>				MNEMONIC</a:t>
            </a:r>
          </a:p>
          <a:p>
            <a:pPr>
              <a:buFont typeface="Wingdings" panose="05000000000000000000" pitchFamily="2" charset="2"/>
              <a:buChar char="§"/>
            </a:pPr>
            <a:r>
              <a:rPr lang="en-US" dirty="0" smtClean="0"/>
              <a:t>Arrowroots			Are</a:t>
            </a:r>
          </a:p>
          <a:p>
            <a:pPr>
              <a:buFont typeface="Wingdings" panose="05000000000000000000" pitchFamily="2" charset="2"/>
              <a:buChar char="§"/>
            </a:pPr>
            <a:endParaRPr lang="en-US" dirty="0" smtClean="0"/>
          </a:p>
          <a:p>
            <a:pPr>
              <a:buFont typeface="Wingdings" panose="05000000000000000000" pitchFamily="2" charset="2"/>
              <a:buChar char="§"/>
            </a:pPr>
            <a:r>
              <a:rPr lang="en-US" dirty="0" smtClean="0"/>
              <a:t>Cassava				Cassava</a:t>
            </a:r>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r>
              <a:rPr lang="en-US" dirty="0" smtClean="0"/>
              <a:t>Beetroots				Better</a:t>
            </a:r>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r>
              <a:rPr lang="en-US" dirty="0" smtClean="0"/>
              <a:t>Turnips								</a:t>
            </a:r>
            <a:endParaRPr lang="en-US" dirty="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2590800"/>
            <a:ext cx="16764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856" y="3500317"/>
            <a:ext cx="2089484" cy="180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129" y="1295400"/>
            <a:ext cx="1828800" cy="1549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6796" y="4657300"/>
            <a:ext cx="2286000" cy="131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391556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Functions of leaves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3600" dirty="0">
                <a:latin typeface="Cambria" panose="02040503050406030204" pitchFamily="18" charset="0"/>
              </a:rPr>
              <a:t>Make food for the plants i.e. in green plants</a:t>
            </a:r>
          </a:p>
          <a:p>
            <a:pPr marL="742950" indent="-742950">
              <a:buFont typeface="+mj-lt"/>
              <a:buAutoNum type="arabicPeriod"/>
            </a:pPr>
            <a:r>
              <a:rPr lang="en-US" sz="3600" dirty="0">
                <a:latin typeface="Cambria" panose="02040503050406030204" pitchFamily="18" charset="0"/>
              </a:rPr>
              <a:t>Exchange of gases takes place in the leaves</a:t>
            </a:r>
          </a:p>
          <a:p>
            <a:pPr marL="742950" indent="-742950">
              <a:buFont typeface="+mj-lt"/>
              <a:buAutoNum type="arabicPeriod"/>
            </a:pPr>
            <a:r>
              <a:rPr lang="en-US" sz="3600" dirty="0">
                <a:latin typeface="Cambria" panose="02040503050406030204" pitchFamily="18" charset="0"/>
              </a:rPr>
              <a:t>Some plants store food in the leaves for example kales and spinach</a:t>
            </a:r>
          </a:p>
          <a:p>
            <a:pPr marL="742950" indent="-742950">
              <a:buFont typeface="+mj-lt"/>
              <a:buAutoNum type="arabicPeriod"/>
            </a:pPr>
            <a:r>
              <a:rPr lang="en-US" sz="3600" dirty="0">
                <a:latin typeface="Cambria" panose="02040503050406030204" pitchFamily="18" charset="0"/>
              </a:rPr>
              <a:t>Plants get rid of excess water through the stomata found on the leaves</a:t>
            </a:r>
          </a:p>
          <a:p>
            <a:endParaRPr lang="en-US" sz="3600" dirty="0">
              <a:latin typeface="Cambria" panose="02040503050406030204" pitchFamily="18" charset="0"/>
            </a:endParaRPr>
          </a:p>
        </p:txBody>
      </p:sp>
      <p:pic>
        <p:nvPicPr>
          <p:cNvPr id="21506" name="Picture 2" descr="C:\Users\NASOKHO\Downloads\leav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1676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NASOKHO\Downloads\leav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152400"/>
            <a:ext cx="1676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0181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of </a:t>
            </a:r>
            <a:r>
              <a:rPr lang="en-US" dirty="0" smtClean="0"/>
              <a:t>plants</a:t>
            </a:r>
            <a:endParaRPr lang="en-US" dirty="0"/>
          </a:p>
        </p:txBody>
      </p:sp>
      <p:sp>
        <p:nvSpPr>
          <p:cNvPr id="3" name="Text Placeholder 2"/>
          <p:cNvSpPr>
            <a:spLocks noGrp="1"/>
          </p:cNvSpPr>
          <p:nvPr>
            <p:ph type="body" idx="1"/>
          </p:nvPr>
        </p:nvSpPr>
        <p:spPr/>
        <p:txBody>
          <a:bodyPr/>
          <a:lstStyle/>
          <a:p>
            <a:r>
              <a:rPr lang="en-US" dirty="0"/>
              <a:t>Green Plants</a:t>
            </a:r>
          </a:p>
        </p:txBody>
      </p:sp>
      <p:sp>
        <p:nvSpPr>
          <p:cNvPr id="4" name="Text Placeholder 3"/>
          <p:cNvSpPr>
            <a:spLocks noGrp="1"/>
          </p:cNvSpPr>
          <p:nvPr>
            <p:ph type="body" sz="quarter" idx="3"/>
          </p:nvPr>
        </p:nvSpPr>
        <p:spPr/>
        <p:txBody>
          <a:bodyPr/>
          <a:lstStyle/>
          <a:p>
            <a:r>
              <a:rPr lang="en-US" dirty="0"/>
              <a:t>Non-green Plants</a:t>
            </a:r>
          </a:p>
        </p:txBody>
      </p:sp>
      <p:sp>
        <p:nvSpPr>
          <p:cNvPr id="5" name="Content Placeholder 4"/>
          <p:cNvSpPr>
            <a:spLocks noGrp="1"/>
          </p:cNvSpPr>
          <p:nvPr>
            <p:ph sz="quarter" idx="4"/>
          </p:nvPr>
        </p:nvSpPr>
        <p:spPr/>
        <p:txBody>
          <a:bodyPr/>
          <a:lstStyle/>
          <a:p>
            <a:r>
              <a:rPr lang="en-US" dirty="0" err="1" smtClean="0">
                <a:latin typeface="Cambria" panose="02040503050406030204" pitchFamily="18" charset="0"/>
              </a:rPr>
              <a:t>Mould</a:t>
            </a:r>
            <a:endParaRPr lang="en-US" dirty="0" smtClean="0">
              <a:latin typeface="Cambria" panose="02040503050406030204" pitchFamily="18" charset="0"/>
            </a:endParaRPr>
          </a:p>
          <a:p>
            <a:r>
              <a:rPr lang="en-US" dirty="0" smtClean="0">
                <a:latin typeface="Cambria" panose="02040503050406030204" pitchFamily="18" charset="0"/>
              </a:rPr>
              <a:t>Toadstool</a:t>
            </a:r>
          </a:p>
          <a:p>
            <a:r>
              <a:rPr lang="en-US" dirty="0" smtClean="0">
                <a:latin typeface="Cambria" panose="02040503050406030204" pitchFamily="18" charset="0"/>
              </a:rPr>
              <a:t>Mushroom</a:t>
            </a:r>
          </a:p>
          <a:p>
            <a:r>
              <a:rPr lang="en-US" dirty="0">
                <a:latin typeface="Cambria" panose="02040503050406030204" pitchFamily="18" charset="0"/>
              </a:rPr>
              <a:t>Yeast</a:t>
            </a:r>
            <a:endParaRPr lang="en-US" dirty="0"/>
          </a:p>
        </p:txBody>
      </p:sp>
      <p:sp>
        <p:nvSpPr>
          <p:cNvPr id="6" name="Content Placeholder 5"/>
          <p:cNvSpPr>
            <a:spLocks noGrp="1"/>
          </p:cNvSpPr>
          <p:nvPr>
            <p:ph sz="half" idx="2"/>
          </p:nvPr>
        </p:nvSpPr>
        <p:spPr/>
        <p:txBody>
          <a:bodyPr/>
          <a:lstStyle/>
          <a:p>
            <a:r>
              <a:rPr lang="en-US" dirty="0" smtClean="0"/>
              <a:t>Beans</a:t>
            </a:r>
          </a:p>
          <a:p>
            <a:r>
              <a:rPr lang="en-US" dirty="0" smtClean="0">
                <a:latin typeface="Cambria" panose="02040503050406030204" pitchFamily="18" charset="0"/>
              </a:rPr>
              <a:t>Maize</a:t>
            </a:r>
          </a:p>
          <a:p>
            <a:r>
              <a:rPr lang="en-US" dirty="0" smtClean="0">
                <a:latin typeface="Cambria" panose="02040503050406030204" pitchFamily="18" charset="0"/>
              </a:rPr>
              <a:t>Mango</a:t>
            </a:r>
          </a:p>
          <a:p>
            <a:r>
              <a:rPr lang="en-US" dirty="0" smtClean="0">
                <a:latin typeface="Cambria" panose="02040503050406030204" pitchFamily="18" charset="0"/>
              </a:rPr>
              <a:t>Wheat</a:t>
            </a:r>
          </a:p>
          <a:p>
            <a:r>
              <a:rPr lang="en-US" dirty="0">
                <a:latin typeface="Cambria" panose="02040503050406030204" pitchFamily="18" charset="0"/>
              </a:rPr>
              <a:t>Grasses</a:t>
            </a:r>
            <a:endParaRPr lang="en-US" dirty="0"/>
          </a:p>
        </p:txBody>
      </p:sp>
    </p:spTree>
    <p:extLst>
      <p:ext uri="{BB962C8B-B14F-4D97-AF65-F5344CB8AC3E}">
        <p14:creationId xmlns:p14="http://schemas.microsoft.com/office/powerpoint/2010/main" val="341504672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513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58976"/>
            <a:ext cx="9144000" cy="6799025"/>
          </a:xfrm>
          <a:prstGeom prst="rect">
            <a:avLst/>
          </a:prstGeom>
        </p:spPr>
      </p:pic>
    </p:spTree>
    <p:extLst>
      <p:ext uri="{BB962C8B-B14F-4D97-AF65-F5344CB8AC3E}">
        <p14:creationId xmlns:p14="http://schemas.microsoft.com/office/powerpoint/2010/main" val="221458934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Transpiration in plants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0"/>
            <a:ext cx="8229600" cy="5029200"/>
          </a:xfrm>
        </p:spPr>
        <p:txBody>
          <a:bodyPr>
            <a:noAutofit/>
          </a:bodyPr>
          <a:lstStyle/>
          <a:p>
            <a:pPr marL="0" indent="0">
              <a:buNone/>
            </a:pPr>
            <a:r>
              <a:rPr lang="en-US" dirty="0" smtClean="0">
                <a:latin typeface="Cambria" panose="02040503050406030204" pitchFamily="18" charset="0"/>
              </a:rPr>
              <a:t>Is </a:t>
            </a:r>
            <a:r>
              <a:rPr lang="en-US" dirty="0">
                <a:latin typeface="Cambria" panose="02040503050406030204" pitchFamily="18" charset="0"/>
              </a:rPr>
              <a:t>where plants lose water to the </a:t>
            </a:r>
            <a:r>
              <a:rPr lang="en-US" dirty="0" smtClean="0">
                <a:latin typeface="Cambria" panose="02040503050406030204" pitchFamily="18" charset="0"/>
              </a:rPr>
              <a:t>atmosphere.</a:t>
            </a:r>
            <a:endParaRPr lang="en-US" dirty="0">
              <a:latin typeface="Cambria" panose="02040503050406030204" pitchFamily="18" charset="0"/>
            </a:endParaRPr>
          </a:p>
          <a:p>
            <a:pPr marL="0" indent="0">
              <a:buNone/>
            </a:pPr>
            <a:r>
              <a:rPr lang="en-US" dirty="0" smtClean="0">
                <a:latin typeface="Cambria" panose="02040503050406030204" pitchFamily="18" charset="0"/>
              </a:rPr>
              <a:t>Experiment: To </a:t>
            </a:r>
            <a:r>
              <a:rPr lang="en-US" dirty="0">
                <a:latin typeface="Cambria" panose="02040503050406030204" pitchFamily="18" charset="0"/>
              </a:rPr>
              <a:t>investigate transpiration in plants</a:t>
            </a:r>
          </a:p>
          <a:p>
            <a:pPr marL="0" indent="0">
              <a:buNone/>
            </a:pPr>
            <a:r>
              <a:rPr lang="en-US" b="1" u="sng" dirty="0">
                <a:latin typeface="Cambria" panose="02040503050406030204" pitchFamily="18" charset="0"/>
              </a:rPr>
              <a:t>Requirements</a:t>
            </a:r>
            <a:r>
              <a:rPr lang="en-US" b="1" u="sng" dirty="0" smtClean="0">
                <a:latin typeface="Cambria" panose="02040503050406030204" pitchFamily="18" charset="0"/>
              </a:rPr>
              <a:t>:</a:t>
            </a:r>
          </a:p>
          <a:p>
            <a:pPr marL="0" indent="0">
              <a:buNone/>
            </a:pPr>
            <a:r>
              <a:rPr lang="en-US" dirty="0">
                <a:latin typeface="Cambria" panose="02040503050406030204" pitchFamily="18" charset="0"/>
              </a:rPr>
              <a:t>T</a:t>
            </a:r>
            <a:r>
              <a:rPr lang="en-US" dirty="0" smtClean="0">
                <a:latin typeface="Cambria" panose="02040503050406030204" pitchFamily="18" charset="0"/>
              </a:rPr>
              <a:t>ransparent </a:t>
            </a:r>
            <a:r>
              <a:rPr lang="en-US" dirty="0">
                <a:latin typeface="Cambria" panose="02040503050406030204" pitchFamily="18" charset="0"/>
              </a:rPr>
              <a:t>plastic bag, growing </a:t>
            </a:r>
            <a:r>
              <a:rPr lang="en-US" dirty="0" smtClean="0">
                <a:latin typeface="Cambria" panose="02040503050406030204" pitchFamily="18" charset="0"/>
              </a:rPr>
              <a:t>plant </a:t>
            </a:r>
            <a:r>
              <a:rPr lang="en-US" dirty="0">
                <a:latin typeface="Cambria" panose="02040503050406030204" pitchFamily="18" charset="0"/>
              </a:rPr>
              <a:t>and string</a:t>
            </a:r>
          </a:p>
          <a:p>
            <a:pPr marL="0" indent="0">
              <a:buNone/>
            </a:pPr>
            <a:r>
              <a:rPr lang="en-US" b="1" u="sng" dirty="0">
                <a:latin typeface="Cambria" panose="02040503050406030204" pitchFamily="18" charset="0"/>
              </a:rPr>
              <a:t>Procedure:</a:t>
            </a:r>
            <a:r>
              <a:rPr lang="en-US" dirty="0">
                <a:latin typeface="Cambria" panose="02040503050406030204" pitchFamily="18" charset="0"/>
              </a:rPr>
              <a:t>	</a:t>
            </a:r>
            <a:endParaRPr lang="en-US" dirty="0" smtClean="0">
              <a:latin typeface="Cambria" panose="02040503050406030204" pitchFamily="18" charset="0"/>
            </a:endParaRPr>
          </a:p>
          <a:p>
            <a:pPr marL="0" indent="0">
              <a:buNone/>
            </a:pPr>
            <a:r>
              <a:rPr lang="en-US" dirty="0" smtClean="0">
                <a:latin typeface="Cambria" panose="02040503050406030204" pitchFamily="18" charset="0"/>
              </a:rPr>
              <a:t>Tie a </a:t>
            </a:r>
            <a:r>
              <a:rPr lang="en-US" dirty="0">
                <a:latin typeface="Cambria" panose="02040503050406030204" pitchFamily="18" charset="0"/>
              </a:rPr>
              <a:t>leaf of growing plant in </a:t>
            </a:r>
            <a:r>
              <a:rPr lang="en-US" dirty="0" smtClean="0">
                <a:latin typeface="Cambria" panose="02040503050406030204" pitchFamily="18" charset="0"/>
              </a:rPr>
              <a:t>a transparent </a:t>
            </a:r>
            <a:r>
              <a:rPr lang="en-US" dirty="0">
                <a:latin typeface="Cambria" panose="02040503050406030204" pitchFamily="18" charset="0"/>
              </a:rPr>
              <a:t>plastic </a:t>
            </a:r>
            <a:r>
              <a:rPr lang="en-US" dirty="0" smtClean="0">
                <a:latin typeface="Cambria" panose="02040503050406030204" pitchFamily="18" charset="0"/>
              </a:rPr>
              <a:t>bag </a:t>
            </a:r>
            <a:r>
              <a:rPr lang="en-US" dirty="0">
                <a:latin typeface="Cambria" panose="02040503050406030204" pitchFamily="18" charset="0"/>
              </a:rPr>
              <a:t>using a string as </a:t>
            </a:r>
            <a:r>
              <a:rPr lang="en-US" dirty="0">
                <a:solidFill>
                  <a:srgbClr val="FF0000"/>
                </a:solidFill>
                <a:latin typeface="Cambria" panose="02040503050406030204" pitchFamily="18" charset="0"/>
              </a:rPr>
              <a:t>shown below</a:t>
            </a:r>
          </a:p>
          <a:p>
            <a:pPr marL="0" indent="0">
              <a:buNone/>
            </a:pPr>
            <a:r>
              <a:rPr lang="en-US" dirty="0">
                <a:latin typeface="Cambria" panose="02040503050406030204" pitchFamily="18" charset="0"/>
              </a:rPr>
              <a:t> </a:t>
            </a:r>
          </a:p>
          <a:p>
            <a:endParaRPr lang="en-US" dirty="0">
              <a:latin typeface="Cambria" panose="02040503050406030204" pitchFamily="18" charset="0"/>
            </a:endParaRPr>
          </a:p>
        </p:txBody>
      </p:sp>
    </p:spTree>
    <p:extLst>
      <p:ext uri="{BB962C8B-B14F-4D97-AF65-F5344CB8AC3E}">
        <p14:creationId xmlns:p14="http://schemas.microsoft.com/office/powerpoint/2010/main" val="232105252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354"/>
            <a:ext cx="9144000" cy="6373446"/>
          </a:xfrm>
          <a:prstGeom prst="rect">
            <a:avLst/>
          </a:prstGeom>
          <a:solidFill>
            <a:srgbClr val="92D050"/>
          </a:solidFill>
          <a:ln>
            <a:noFill/>
          </a:ln>
          <a:effectLst/>
          <a:extLst/>
        </p:spPr>
      </p:pic>
    </p:spTree>
    <p:extLst>
      <p:ext uri="{BB962C8B-B14F-4D97-AF65-F5344CB8AC3E}">
        <p14:creationId xmlns:p14="http://schemas.microsoft.com/office/powerpoint/2010/main" val="31806657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rPr>
              <a:t>To investigate transpiration in plants.</a:t>
            </a:r>
            <a:endParaRPr lang="en-US" b="1" u="sng" dirty="0">
              <a:solidFill>
                <a:srgbClr val="FF0000"/>
              </a:solidFill>
            </a:endParaRPr>
          </a:p>
        </p:txBody>
      </p:sp>
      <p:sp>
        <p:nvSpPr>
          <p:cNvPr id="3" name="Content Placeholder 2"/>
          <p:cNvSpPr>
            <a:spLocks noGrp="1"/>
          </p:cNvSpPr>
          <p:nvPr>
            <p:ph idx="1"/>
          </p:nvPr>
        </p:nvSpPr>
        <p:spPr/>
        <p:txBody>
          <a:bodyPr/>
          <a:lstStyle/>
          <a:p>
            <a:pPr marL="0" indent="0">
              <a:buNone/>
            </a:pPr>
            <a:r>
              <a:rPr lang="en-US" b="1" dirty="0">
                <a:solidFill>
                  <a:srgbClr val="FF0000"/>
                </a:solidFill>
                <a:latin typeface="Cambria" panose="02040503050406030204" pitchFamily="18" charset="0"/>
              </a:rPr>
              <a:t>Observation:</a:t>
            </a:r>
            <a:r>
              <a:rPr lang="en-US" dirty="0">
                <a:latin typeface="Cambria" panose="02040503050406030204" pitchFamily="18" charset="0"/>
              </a:rPr>
              <a:t>	</a:t>
            </a:r>
            <a:endParaRPr lang="en-US" dirty="0" smtClean="0">
              <a:latin typeface="Cambria" panose="02040503050406030204" pitchFamily="18" charset="0"/>
            </a:endParaRPr>
          </a:p>
          <a:p>
            <a:pPr marL="0" indent="0">
              <a:buNone/>
            </a:pPr>
            <a:r>
              <a:rPr lang="en-US" dirty="0" smtClean="0">
                <a:latin typeface="Cambria" panose="02040503050406030204" pitchFamily="18" charset="0"/>
              </a:rPr>
              <a:t>After </a:t>
            </a:r>
            <a:r>
              <a:rPr lang="en-US" dirty="0">
                <a:latin typeface="Cambria" panose="02040503050406030204" pitchFamily="18" charset="0"/>
              </a:rPr>
              <a:t>sometime </a:t>
            </a:r>
            <a:r>
              <a:rPr lang="en-US" dirty="0" smtClean="0">
                <a:latin typeface="Cambria" panose="02040503050406030204" pitchFamily="18" charset="0"/>
              </a:rPr>
              <a:t>moisture or water droplets </a:t>
            </a:r>
            <a:r>
              <a:rPr lang="en-US" dirty="0">
                <a:latin typeface="Cambria" panose="02040503050406030204" pitchFamily="18" charset="0"/>
              </a:rPr>
              <a:t>will be </a:t>
            </a:r>
            <a:r>
              <a:rPr lang="en-US" dirty="0" smtClean="0">
                <a:latin typeface="Cambria" panose="02040503050406030204" pitchFamily="18" charset="0"/>
              </a:rPr>
              <a:t>observed </a:t>
            </a:r>
            <a:r>
              <a:rPr lang="en-US" dirty="0">
                <a:latin typeface="Cambria" panose="02040503050406030204" pitchFamily="18" charset="0"/>
              </a:rPr>
              <a:t>in the plastic bag</a:t>
            </a:r>
          </a:p>
          <a:p>
            <a:pPr marL="0" indent="0">
              <a:buNone/>
            </a:pPr>
            <a:r>
              <a:rPr lang="en-US" b="1" dirty="0">
                <a:solidFill>
                  <a:srgbClr val="FF0000"/>
                </a:solidFill>
                <a:latin typeface="Cambria" panose="02040503050406030204" pitchFamily="18" charset="0"/>
              </a:rPr>
              <a:t>Conclusion:</a:t>
            </a:r>
            <a:r>
              <a:rPr lang="en-US" dirty="0">
                <a:latin typeface="Cambria" panose="02040503050406030204" pitchFamily="18" charset="0"/>
              </a:rPr>
              <a:t>	</a:t>
            </a:r>
            <a:endParaRPr lang="en-US" dirty="0" smtClean="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Plants </a:t>
            </a:r>
            <a:r>
              <a:rPr lang="en-US" dirty="0">
                <a:latin typeface="Cambria" panose="02040503050406030204" pitchFamily="18" charset="0"/>
              </a:rPr>
              <a:t>give out excess water in the </a:t>
            </a:r>
            <a:r>
              <a:rPr lang="en-US" dirty="0" smtClean="0">
                <a:latin typeface="Cambria" panose="02040503050406030204" pitchFamily="18" charset="0"/>
              </a:rPr>
              <a:t>atmosphere</a:t>
            </a:r>
          </a:p>
          <a:p>
            <a:pPr>
              <a:buFont typeface="Wingdings" panose="05000000000000000000" pitchFamily="2" charset="2"/>
              <a:buChar char="§"/>
            </a:pPr>
            <a:r>
              <a:rPr lang="en-US" dirty="0" smtClean="0">
                <a:latin typeface="Cambria" panose="02040503050406030204" pitchFamily="18" charset="0"/>
              </a:rPr>
              <a:t>The process by which plant loose water in the atmosphere is called transpiration</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202078964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endParaRPr lang="en-US" sz="3600" b="1" dirty="0">
              <a:latin typeface="Cambria" panose="02040503050406030204" pitchFamily="18" charset="0"/>
            </a:endParaRPr>
          </a:p>
          <a:p>
            <a:pPr marL="0" indent="0">
              <a:buNone/>
            </a:pPr>
            <a:endParaRPr lang="en-US" sz="3600" b="1" dirty="0">
              <a:latin typeface="Cambria" panose="02040503050406030204" pitchFamily="18" charset="0"/>
            </a:endParaRPr>
          </a:p>
          <a:p>
            <a:pPr marL="0" indent="0">
              <a:buNone/>
            </a:pPr>
            <a:r>
              <a:rPr lang="en-US" sz="3600" b="1" dirty="0">
                <a:latin typeface="Cambria" panose="02040503050406030204" pitchFamily="18" charset="0"/>
              </a:rPr>
              <a:t>Function of flowers</a:t>
            </a:r>
          </a:p>
          <a:p>
            <a:pPr marL="0" indent="0">
              <a:buNone/>
            </a:pPr>
            <a:r>
              <a:rPr lang="en-US" sz="3600" dirty="0">
                <a:latin typeface="Cambria" panose="02040503050406030204" pitchFamily="18" charset="0"/>
              </a:rPr>
              <a:t>Flowers develop into fruits and seeds.</a:t>
            </a:r>
          </a:p>
          <a:p>
            <a:pPr marL="0" indent="0">
              <a:buNone/>
            </a:pPr>
            <a:r>
              <a:rPr lang="en-US" sz="3600" dirty="0">
                <a:latin typeface="Cambria" panose="02040503050406030204" pitchFamily="18" charset="0"/>
              </a:rPr>
              <a:t> F</a:t>
            </a:r>
            <a:r>
              <a:rPr lang="en-US" sz="3600" b="1" dirty="0">
                <a:latin typeface="Cambria" panose="02040503050406030204" pitchFamily="18" charset="0"/>
              </a:rPr>
              <a:t>unctions of fruits</a:t>
            </a:r>
          </a:p>
          <a:p>
            <a:pPr marL="0" indent="0">
              <a:buNone/>
            </a:pPr>
            <a:r>
              <a:rPr lang="en-US" sz="3600" dirty="0">
                <a:latin typeface="Cambria" panose="02040503050406030204" pitchFamily="18" charset="0"/>
              </a:rPr>
              <a:t>Fruits protect  the seeds as they develop</a:t>
            </a:r>
          </a:p>
          <a:p>
            <a:pPr marL="0" indent="0">
              <a:buNone/>
            </a:pPr>
            <a:r>
              <a:rPr lang="en-US" sz="3600" dirty="0">
                <a:latin typeface="Cambria" panose="02040503050406030204" pitchFamily="18" charset="0"/>
              </a:rPr>
              <a:t>Fruits help in dispersal of seeds.</a:t>
            </a:r>
          </a:p>
          <a:p>
            <a:pPr marL="0" indent="0">
              <a:buNone/>
            </a:pPr>
            <a:r>
              <a:rPr lang="en-US" sz="3600" dirty="0">
                <a:latin typeface="Cambria" panose="02040503050406030204" pitchFamily="18" charset="0"/>
              </a:rPr>
              <a:t> </a:t>
            </a:r>
          </a:p>
          <a:p>
            <a:endParaRPr lang="en-US" sz="3600" dirty="0">
              <a:latin typeface="Cambria" panose="02040503050406030204" pitchFamily="18" charset="0"/>
            </a:endParaRPr>
          </a:p>
        </p:txBody>
      </p:sp>
      <p:pic>
        <p:nvPicPr>
          <p:cNvPr id="22531" name="Picture 3" descr="C:\Users\NASOKHO\Downloads\aid37464-728px-Plant-Flowers-Step-6-preview-Versio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457200"/>
            <a:ext cx="4013015" cy="208469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Users\NASOKHO\Downloads\blackber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1" y="457200"/>
            <a:ext cx="3879945" cy="208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44588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Types of roots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rmAutofit/>
          </a:bodyPr>
          <a:lstStyle/>
          <a:p>
            <a:r>
              <a:rPr lang="en-US" dirty="0" smtClean="0">
                <a:latin typeface="Cambria" panose="02040503050406030204" pitchFamily="18" charset="0"/>
              </a:rPr>
              <a:t>Fibrous </a:t>
            </a:r>
            <a:r>
              <a:rPr lang="en-US" dirty="0">
                <a:latin typeface="Cambria" panose="02040503050406030204" pitchFamily="18" charset="0"/>
              </a:rPr>
              <a:t>roots</a:t>
            </a:r>
          </a:p>
          <a:p>
            <a:r>
              <a:rPr lang="en-US" dirty="0" smtClean="0">
                <a:latin typeface="Cambria" panose="02040503050406030204" pitchFamily="18" charset="0"/>
              </a:rPr>
              <a:t>Tap </a:t>
            </a:r>
            <a:r>
              <a:rPr lang="en-US" dirty="0">
                <a:latin typeface="Cambria" panose="02040503050406030204" pitchFamily="18" charset="0"/>
              </a:rPr>
              <a:t>roots</a:t>
            </a:r>
            <a:r>
              <a:rPr lang="en-US" dirty="0" smtClean="0">
                <a:latin typeface="Cambria" panose="02040503050406030204" pitchFamily="18" charset="0"/>
              </a:rPr>
              <a:t>.</a:t>
            </a:r>
          </a:p>
          <a:p>
            <a:pPr marL="0" indent="0">
              <a:buNone/>
            </a:pPr>
            <a:r>
              <a:rPr lang="en-US" b="1" u="sng" dirty="0">
                <a:solidFill>
                  <a:srgbClr val="FF0000"/>
                </a:solidFill>
                <a:latin typeface="Cambria" panose="02040503050406030204" pitchFamily="18" charset="0"/>
              </a:rPr>
              <a:t>Tap </a:t>
            </a:r>
            <a:r>
              <a:rPr lang="en-US" b="1" u="sng" dirty="0" smtClean="0">
                <a:solidFill>
                  <a:srgbClr val="FF0000"/>
                </a:solidFill>
                <a:latin typeface="Cambria" panose="02040503050406030204" pitchFamily="18" charset="0"/>
              </a:rPr>
              <a:t>root</a:t>
            </a:r>
            <a:endParaRPr lang="en-US" b="1" u="sng" dirty="0">
              <a:solidFill>
                <a:srgbClr val="FF0000"/>
              </a:solidFill>
              <a:latin typeface="Cambria" panose="02040503050406030204" pitchFamily="18" charset="0"/>
            </a:endParaRPr>
          </a:p>
          <a:p>
            <a:pPr marL="0" indent="0">
              <a:buNone/>
            </a:pPr>
            <a:r>
              <a:rPr lang="en-US" dirty="0">
                <a:latin typeface="Cambria" panose="02040503050406030204" pitchFamily="18" charset="0"/>
              </a:rPr>
              <a:t>A tap root is one main root from </a:t>
            </a:r>
            <a:endParaRPr lang="en-US" dirty="0" smtClean="0">
              <a:latin typeface="Cambria" panose="02040503050406030204" pitchFamily="18" charset="0"/>
            </a:endParaRPr>
          </a:p>
          <a:p>
            <a:pPr marL="0" indent="0">
              <a:buNone/>
            </a:pPr>
            <a:r>
              <a:rPr lang="en-US" dirty="0" smtClean="0">
                <a:latin typeface="Cambria" panose="02040503050406030204" pitchFamily="18" charset="0"/>
              </a:rPr>
              <a:t>which </a:t>
            </a:r>
            <a:r>
              <a:rPr lang="en-US" dirty="0">
                <a:latin typeface="Cambria" panose="02040503050406030204" pitchFamily="18" charset="0"/>
              </a:rPr>
              <a:t>side roots and root hairs grow.</a:t>
            </a:r>
          </a:p>
          <a:p>
            <a:pPr marL="0" indent="0">
              <a:buNone/>
            </a:pPr>
            <a:r>
              <a:rPr lang="en-US" dirty="0" smtClean="0">
                <a:latin typeface="Cambria" panose="02040503050406030204" pitchFamily="18" charset="0"/>
              </a:rPr>
              <a:t>Examples </a:t>
            </a:r>
            <a:r>
              <a:rPr lang="en-US" dirty="0">
                <a:latin typeface="Cambria" panose="02040503050406030204" pitchFamily="18" charset="0"/>
              </a:rPr>
              <a:t>of plants with tap roots</a:t>
            </a:r>
          </a:p>
          <a:p>
            <a:pPr marL="0" indent="0">
              <a:buNone/>
            </a:pPr>
            <a:r>
              <a:rPr lang="en-US" dirty="0" smtClean="0">
                <a:latin typeface="Cambria" panose="02040503050406030204" pitchFamily="18" charset="0"/>
              </a:rPr>
              <a:t>Bean</a:t>
            </a:r>
            <a:endParaRPr lang="en-US" dirty="0">
              <a:latin typeface="Cambria" panose="02040503050406030204" pitchFamily="18" charset="0"/>
            </a:endParaRPr>
          </a:p>
          <a:p>
            <a:pPr marL="0" indent="0">
              <a:buNone/>
            </a:pPr>
            <a:r>
              <a:rPr lang="en-US" dirty="0" smtClean="0">
                <a:latin typeface="Cambria" panose="02040503050406030204" pitchFamily="18" charset="0"/>
              </a:rPr>
              <a:t>Mango</a:t>
            </a:r>
            <a:endParaRPr lang="en-US" dirty="0">
              <a:latin typeface="Cambria" panose="02040503050406030204" pitchFamily="18" charset="0"/>
            </a:endParaRPr>
          </a:p>
          <a:p>
            <a:pPr marL="0" indent="0">
              <a:buNone/>
            </a:pPr>
            <a:r>
              <a:rPr lang="en-US" dirty="0" smtClean="0">
                <a:latin typeface="Cambria" panose="02040503050406030204" pitchFamily="18" charset="0"/>
              </a:rPr>
              <a:t>Acacia</a:t>
            </a:r>
            <a:endParaRPr lang="en-US" b="1" dirty="0">
              <a:latin typeface="Cambria" panose="02040503050406030204" pitchFamily="18" charset="0"/>
            </a:endParaRPr>
          </a:p>
          <a:p>
            <a:endParaRPr lang="en-US" dirty="0">
              <a:latin typeface="Cambria" panose="02040503050406030204" pitchFamily="18" charset="0"/>
            </a:endParaRPr>
          </a:p>
        </p:txBody>
      </p:sp>
      <p:pic>
        <p:nvPicPr>
          <p:cNvPr id="23554" name="Picture 2" descr="C:\Users\NASOKHO\Downloads\t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1057276"/>
            <a:ext cx="22860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298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Fibrous roots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0"/>
            <a:ext cx="8229600" cy="5105400"/>
          </a:xfrm>
        </p:spPr>
        <p:txBody>
          <a:bodyPr>
            <a:noAutofit/>
          </a:bodyPr>
          <a:lstStyle/>
          <a:p>
            <a:pPr marL="0" indent="0">
              <a:buNone/>
            </a:pPr>
            <a:r>
              <a:rPr lang="en-US" sz="3600" dirty="0">
                <a:latin typeface="Cambria" panose="02040503050406030204" pitchFamily="18" charset="0"/>
              </a:rPr>
              <a:t>Fibrous roots have no main root. Roots are many, small and similar.</a:t>
            </a:r>
          </a:p>
          <a:p>
            <a:pPr marL="0" indent="0">
              <a:buNone/>
            </a:pPr>
            <a:r>
              <a:rPr lang="en-US" sz="3600" dirty="0">
                <a:latin typeface="Cambria" panose="02040503050406030204" pitchFamily="18" charset="0"/>
              </a:rPr>
              <a:t> </a:t>
            </a:r>
          </a:p>
          <a:p>
            <a:pPr marL="0" indent="0">
              <a:buNone/>
            </a:pPr>
            <a:r>
              <a:rPr lang="en-US" sz="3600" dirty="0">
                <a:latin typeface="Cambria" panose="02040503050406030204" pitchFamily="18" charset="0"/>
              </a:rPr>
              <a:t>Examples of plants with fibrous roots</a:t>
            </a:r>
          </a:p>
          <a:p>
            <a:pPr marL="0" indent="0">
              <a:buNone/>
            </a:pPr>
            <a:r>
              <a:rPr lang="en-US" sz="3600" dirty="0">
                <a:latin typeface="Cambria" panose="02040503050406030204" pitchFamily="18" charset="0"/>
              </a:rPr>
              <a:t>maize</a:t>
            </a:r>
          </a:p>
          <a:p>
            <a:pPr marL="0" indent="0">
              <a:buNone/>
            </a:pPr>
            <a:r>
              <a:rPr lang="en-US" sz="3600" dirty="0">
                <a:latin typeface="Cambria" panose="02040503050406030204" pitchFamily="18" charset="0"/>
              </a:rPr>
              <a:t>onion			</a:t>
            </a:r>
          </a:p>
          <a:p>
            <a:pPr marL="0" indent="0">
              <a:buNone/>
            </a:pPr>
            <a:r>
              <a:rPr lang="en-US" sz="3600" dirty="0">
                <a:latin typeface="Cambria" panose="02040503050406030204" pitchFamily="18" charset="0"/>
              </a:rPr>
              <a:t>coconut plant</a:t>
            </a:r>
          </a:p>
          <a:p>
            <a:pPr marL="0" indent="0">
              <a:buNone/>
            </a:pPr>
            <a:r>
              <a:rPr lang="en-US" sz="3600" dirty="0">
                <a:latin typeface="Cambria" panose="02040503050406030204" pitchFamily="18" charset="0"/>
              </a:rPr>
              <a:t>grasses</a:t>
            </a:r>
          </a:p>
          <a:p>
            <a:endParaRPr lang="en-US" sz="3600" dirty="0">
              <a:latin typeface="Cambria" panose="02040503050406030204" pitchFamily="18" charset="0"/>
            </a:endParaRPr>
          </a:p>
        </p:txBody>
      </p:sp>
      <p:pic>
        <p:nvPicPr>
          <p:cNvPr id="24578" name="Picture 2" descr="C:\Users\NASOKHO\Downloads\fib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733800"/>
            <a:ext cx="4114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42111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Parts of a flower and their functions</a:t>
            </a:r>
            <a:br>
              <a:rPr lang="en-US" sz="3600" b="1" u="sng" dirty="0">
                <a:solidFill>
                  <a:srgbClr val="FF0000"/>
                </a:solidFill>
                <a:latin typeface="Cambria" panose="02040503050406030204" pitchFamily="18" charset="0"/>
              </a:rPr>
            </a:br>
            <a:r>
              <a:rPr lang="en-US" sz="3600" b="1" u="sng" dirty="0">
                <a:solidFill>
                  <a:srgbClr val="FF0000"/>
                </a:solidFill>
                <a:latin typeface="Cambria" panose="02040503050406030204" pitchFamily="18" charset="0"/>
              </a:rPr>
              <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838201"/>
            <a:ext cx="8229600" cy="5287963"/>
          </a:xfrm>
        </p:spPr>
        <p:txBody>
          <a:bodyPr>
            <a:normAutofit/>
          </a:bodyPr>
          <a:lstStyle/>
          <a:p>
            <a:pPr marL="0" indent="0">
              <a:buNone/>
            </a:pPr>
            <a:r>
              <a:rPr lang="en-US" dirty="0">
                <a:latin typeface="Cambria" panose="02040503050406030204" pitchFamily="18" charset="0"/>
              </a:rPr>
              <a:t>Pistil- </a:t>
            </a:r>
            <a:r>
              <a:rPr lang="en-US" dirty="0" smtClean="0">
                <a:latin typeface="Cambria" panose="02040503050406030204" pitchFamily="18" charset="0"/>
              </a:rPr>
              <a:t>the </a:t>
            </a:r>
            <a:r>
              <a:rPr lang="en-US" dirty="0">
                <a:latin typeface="Cambria" panose="02040503050406030204" pitchFamily="18" charset="0"/>
              </a:rPr>
              <a:t>female parts of a flower. M</a:t>
            </a:r>
            <a:r>
              <a:rPr lang="en-US" dirty="0" smtClean="0">
                <a:latin typeface="Cambria" panose="02040503050406030204" pitchFamily="18" charset="0"/>
              </a:rPr>
              <a:t>ade </a:t>
            </a:r>
            <a:r>
              <a:rPr lang="en-US" dirty="0">
                <a:latin typeface="Cambria" panose="02040503050406030204" pitchFamily="18" charset="0"/>
              </a:rPr>
              <a:t>up of </a:t>
            </a:r>
          </a:p>
          <a:p>
            <a:pPr marL="0" indent="0">
              <a:buNone/>
            </a:pPr>
            <a:r>
              <a:rPr lang="en-US" dirty="0" smtClean="0">
                <a:latin typeface="Cambria" panose="02040503050406030204" pitchFamily="18" charset="0"/>
              </a:rPr>
              <a:t>           the </a:t>
            </a:r>
            <a:r>
              <a:rPr lang="en-US" dirty="0">
                <a:latin typeface="Cambria" panose="02040503050406030204" pitchFamily="18" charset="0"/>
              </a:rPr>
              <a:t>stigma, style, ovary and the </a:t>
            </a:r>
            <a:r>
              <a:rPr lang="en-US" dirty="0" smtClean="0">
                <a:latin typeface="Cambria" panose="02040503050406030204" pitchFamily="18" charset="0"/>
              </a:rPr>
              <a:t>ovules.</a:t>
            </a:r>
            <a:endParaRPr lang="en-US" dirty="0">
              <a:latin typeface="Cambria" panose="02040503050406030204" pitchFamily="18" charset="0"/>
            </a:endParaRPr>
          </a:p>
          <a:p>
            <a:pPr marL="0" indent="0">
              <a:buNone/>
            </a:pPr>
            <a:r>
              <a:rPr lang="en-US" dirty="0">
                <a:latin typeface="Cambria" panose="02040503050406030204" pitchFamily="18" charset="0"/>
              </a:rPr>
              <a:t>Stigma </a:t>
            </a:r>
            <a:r>
              <a:rPr lang="en-US" dirty="0" smtClean="0">
                <a:latin typeface="Cambria" panose="02040503050406030204" pitchFamily="18" charset="0"/>
              </a:rPr>
              <a:t>-receives </a:t>
            </a:r>
            <a:r>
              <a:rPr lang="en-US" dirty="0">
                <a:latin typeface="Cambria" panose="02040503050406030204" pitchFamily="18" charset="0"/>
              </a:rPr>
              <a:t>pollen grains from the </a:t>
            </a:r>
            <a:r>
              <a:rPr lang="en-US" dirty="0" smtClean="0">
                <a:latin typeface="Cambria" panose="02040503050406030204" pitchFamily="18" charset="0"/>
              </a:rPr>
              <a:t>	anthers</a:t>
            </a:r>
            <a:r>
              <a:rPr lang="en-US" dirty="0">
                <a:latin typeface="Cambria" panose="02040503050406030204" pitchFamily="18" charset="0"/>
              </a:rPr>
              <a:t>. </a:t>
            </a:r>
          </a:p>
          <a:p>
            <a:pPr marL="0" indent="0">
              <a:buNone/>
            </a:pPr>
            <a:r>
              <a:rPr lang="en-US" dirty="0">
                <a:latin typeface="Cambria" panose="02040503050406030204" pitchFamily="18" charset="0"/>
              </a:rPr>
              <a:t>Style - </a:t>
            </a:r>
            <a:r>
              <a:rPr lang="en-US" dirty="0" smtClean="0">
                <a:latin typeface="Cambria" panose="02040503050406030204" pitchFamily="18" charset="0"/>
              </a:rPr>
              <a:t>holds </a:t>
            </a:r>
            <a:r>
              <a:rPr lang="en-US" dirty="0">
                <a:latin typeface="Cambria" panose="02040503050406030204" pitchFamily="18" charset="0"/>
              </a:rPr>
              <a:t>the stigma</a:t>
            </a:r>
          </a:p>
          <a:p>
            <a:pPr marL="0" indent="0">
              <a:buNone/>
            </a:pPr>
            <a:r>
              <a:rPr lang="en-US" dirty="0">
                <a:latin typeface="Cambria" panose="02040503050406030204" pitchFamily="18" charset="0"/>
              </a:rPr>
              <a:t>Ovary - </a:t>
            </a:r>
            <a:r>
              <a:rPr lang="en-US" dirty="0" smtClean="0">
                <a:latin typeface="Cambria" panose="02040503050406030204" pitchFamily="18" charset="0"/>
              </a:rPr>
              <a:t>ovary </a:t>
            </a:r>
            <a:r>
              <a:rPr lang="en-US" dirty="0">
                <a:latin typeface="Cambria" panose="02040503050406030204" pitchFamily="18" charset="0"/>
              </a:rPr>
              <a:t>encloses and protects the </a:t>
            </a:r>
            <a:r>
              <a:rPr lang="en-US" dirty="0" smtClean="0">
                <a:latin typeface="Cambria" panose="02040503050406030204" pitchFamily="18" charset="0"/>
              </a:rPr>
              <a:t>	ovules</a:t>
            </a:r>
            <a:r>
              <a:rPr lang="en-US" dirty="0">
                <a:latin typeface="Cambria" panose="02040503050406030204" pitchFamily="18" charset="0"/>
              </a:rPr>
              <a:t>. </a:t>
            </a:r>
          </a:p>
          <a:p>
            <a:pPr marL="0" indent="0">
              <a:buNone/>
            </a:pPr>
            <a:r>
              <a:rPr lang="en-US" dirty="0" smtClean="0">
                <a:latin typeface="Cambria" panose="02040503050406030204" pitchFamily="18" charset="0"/>
              </a:rPr>
              <a:t>              </a:t>
            </a:r>
            <a:r>
              <a:rPr lang="en-US" dirty="0">
                <a:latin typeface="Cambria" panose="02040503050406030204" pitchFamily="18" charset="0"/>
              </a:rPr>
              <a:t>It later develops into a fruit</a:t>
            </a:r>
          </a:p>
          <a:p>
            <a:pPr marL="0" indent="0">
              <a:buNone/>
            </a:pPr>
            <a:r>
              <a:rPr lang="en-US" dirty="0">
                <a:latin typeface="Cambria" panose="02040503050406030204" pitchFamily="18" charset="0"/>
              </a:rPr>
              <a:t>Ovule - </a:t>
            </a:r>
            <a:r>
              <a:rPr lang="en-US" dirty="0" smtClean="0">
                <a:latin typeface="Cambria" panose="02040503050406030204" pitchFamily="18" charset="0"/>
              </a:rPr>
              <a:t>develops </a:t>
            </a:r>
            <a:r>
              <a:rPr lang="en-US" dirty="0">
                <a:latin typeface="Cambria" panose="02040503050406030204" pitchFamily="18" charset="0"/>
              </a:rPr>
              <a:t>into seeds</a:t>
            </a:r>
          </a:p>
          <a:p>
            <a:pPr marL="0" indent="0">
              <a:buNone/>
            </a:pPr>
            <a:r>
              <a:rPr lang="en-US" dirty="0" smtClean="0">
                <a:latin typeface="Cambria" panose="02040503050406030204" pitchFamily="18" charset="0"/>
              </a:rPr>
              <a:t>Petals </a:t>
            </a:r>
            <a:r>
              <a:rPr lang="en-US" dirty="0">
                <a:latin typeface="Cambria" panose="02040503050406030204" pitchFamily="18" charset="0"/>
              </a:rPr>
              <a:t>- </a:t>
            </a:r>
            <a:r>
              <a:rPr lang="en-US" dirty="0" smtClean="0">
                <a:latin typeface="Cambria" panose="02040503050406030204" pitchFamily="18" charset="0"/>
              </a:rPr>
              <a:t>attracts insect.</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239813984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Parts of a flower and their functions</a:t>
            </a:r>
            <a:br>
              <a:rPr lang="en-US" sz="3600" b="1" u="sng" dirty="0">
                <a:solidFill>
                  <a:srgbClr val="FF0000"/>
                </a:solidFill>
                <a:latin typeface="Cambria" panose="02040503050406030204" pitchFamily="18" charset="0"/>
              </a:rPr>
            </a:br>
            <a:r>
              <a:rPr lang="en-US" sz="3600" b="1" u="sng" dirty="0">
                <a:solidFill>
                  <a:srgbClr val="FF0000"/>
                </a:solidFill>
                <a:latin typeface="Cambria" panose="02040503050406030204" pitchFamily="18" charset="0"/>
              </a:rPr>
              <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533401"/>
            <a:ext cx="8229600" cy="5287963"/>
          </a:xfrm>
        </p:spPr>
        <p:txBody>
          <a:bodyPr>
            <a:noAutofit/>
          </a:bodyPr>
          <a:lstStyle/>
          <a:p>
            <a:r>
              <a:rPr lang="en-US" dirty="0" smtClean="0">
                <a:latin typeface="Cambria" panose="02040503050406030204" pitchFamily="18" charset="0"/>
              </a:rPr>
              <a:t>Stalk</a:t>
            </a:r>
            <a:r>
              <a:rPr lang="en-US" dirty="0">
                <a:latin typeface="Cambria" panose="02040503050406030204" pitchFamily="18" charset="0"/>
              </a:rPr>
              <a:t>	</a:t>
            </a:r>
            <a:r>
              <a:rPr lang="en-US" dirty="0" smtClean="0">
                <a:latin typeface="Cambria" panose="02040503050406030204" pitchFamily="18" charset="0"/>
              </a:rPr>
              <a:t>- joins </a:t>
            </a:r>
            <a:r>
              <a:rPr lang="en-US" dirty="0">
                <a:latin typeface="Cambria" panose="02040503050406030204" pitchFamily="18" charset="0"/>
              </a:rPr>
              <a:t>the flower to the plant</a:t>
            </a:r>
          </a:p>
          <a:p>
            <a:r>
              <a:rPr lang="en-US" dirty="0" smtClean="0">
                <a:latin typeface="Cambria" panose="02040503050406030204" pitchFamily="18" charset="0"/>
              </a:rPr>
              <a:t>Sepals	- protect </a:t>
            </a:r>
            <a:r>
              <a:rPr lang="en-US" dirty="0">
                <a:latin typeface="Cambria" panose="02040503050406030204" pitchFamily="18" charset="0"/>
              </a:rPr>
              <a:t>the inner parts of the </a:t>
            </a:r>
            <a:endParaRPr lang="en-US" dirty="0" smtClean="0">
              <a:latin typeface="Cambria" panose="02040503050406030204" pitchFamily="18" charset="0"/>
            </a:endParaRPr>
          </a:p>
          <a:p>
            <a:pPr marL="0" indent="0">
              <a:buNone/>
            </a:pPr>
            <a:r>
              <a:rPr lang="en-US" dirty="0" smtClean="0">
                <a:latin typeface="Cambria" panose="02040503050406030204" pitchFamily="18" charset="0"/>
              </a:rPr>
              <a:t>		  flower</a:t>
            </a:r>
            <a:endParaRPr lang="en-US" dirty="0">
              <a:latin typeface="Cambria" panose="02040503050406030204" pitchFamily="18" charset="0"/>
            </a:endParaRPr>
          </a:p>
          <a:p>
            <a:r>
              <a:rPr lang="en-US" dirty="0">
                <a:latin typeface="Cambria" panose="02040503050406030204" pitchFamily="18" charset="0"/>
              </a:rPr>
              <a:t>Petals </a:t>
            </a:r>
            <a:r>
              <a:rPr lang="en-US" dirty="0" smtClean="0">
                <a:latin typeface="Cambria" panose="02040503050406030204" pitchFamily="18" charset="0"/>
              </a:rPr>
              <a:t>	- brightly </a:t>
            </a:r>
            <a:r>
              <a:rPr lang="en-US" dirty="0" err="1">
                <a:latin typeface="Cambria" panose="02040503050406030204" pitchFamily="18" charset="0"/>
              </a:rPr>
              <a:t>coloured</a:t>
            </a:r>
            <a:r>
              <a:rPr lang="en-US" dirty="0">
                <a:latin typeface="Cambria" panose="02040503050406030204" pitchFamily="18" charset="0"/>
              </a:rPr>
              <a:t> to </a:t>
            </a:r>
            <a:r>
              <a:rPr lang="en-US" dirty="0" smtClean="0">
                <a:latin typeface="Cambria" panose="02040503050406030204" pitchFamily="18" charset="0"/>
              </a:rPr>
              <a:t>attract</a:t>
            </a:r>
          </a:p>
          <a:p>
            <a:pPr marL="0" indent="0">
              <a:buNone/>
            </a:pPr>
            <a:r>
              <a:rPr lang="en-US" dirty="0">
                <a:latin typeface="Cambria" panose="02040503050406030204" pitchFamily="18" charset="0"/>
              </a:rPr>
              <a:t>	</a:t>
            </a:r>
            <a:r>
              <a:rPr lang="en-US" dirty="0" smtClean="0">
                <a:latin typeface="Cambria" panose="02040503050406030204" pitchFamily="18" charset="0"/>
              </a:rPr>
              <a:t>	  pollinators </a:t>
            </a:r>
            <a:r>
              <a:rPr lang="en-US" dirty="0">
                <a:latin typeface="Cambria" panose="02040503050406030204" pitchFamily="18" charset="0"/>
              </a:rPr>
              <a:t>– </a:t>
            </a:r>
            <a:r>
              <a:rPr lang="en-US" dirty="0" smtClean="0">
                <a:latin typeface="Cambria" panose="02040503050406030204" pitchFamily="18" charset="0"/>
              </a:rPr>
              <a:t> </a:t>
            </a:r>
            <a:r>
              <a:rPr lang="en-US" dirty="0">
                <a:latin typeface="Cambria" panose="02040503050406030204" pitchFamily="18" charset="0"/>
              </a:rPr>
              <a:t>insects </a:t>
            </a:r>
          </a:p>
          <a:p>
            <a:r>
              <a:rPr lang="en-US" dirty="0">
                <a:latin typeface="Cambria" panose="02040503050406030204" pitchFamily="18" charset="0"/>
              </a:rPr>
              <a:t>Stamen- </a:t>
            </a:r>
            <a:r>
              <a:rPr lang="en-US" dirty="0" smtClean="0">
                <a:latin typeface="Cambria" panose="02040503050406030204" pitchFamily="18" charset="0"/>
              </a:rPr>
              <a:t>male </a:t>
            </a:r>
            <a:r>
              <a:rPr lang="en-US" dirty="0">
                <a:latin typeface="Cambria" panose="02040503050406030204" pitchFamily="18" charset="0"/>
              </a:rPr>
              <a:t>parts of a flower. Made up of </a:t>
            </a:r>
            <a:r>
              <a:rPr lang="en-US" dirty="0" smtClean="0">
                <a:latin typeface="Cambria" panose="02040503050406030204" pitchFamily="18" charset="0"/>
              </a:rPr>
              <a:t>	            anther  </a:t>
            </a:r>
            <a:r>
              <a:rPr lang="en-US" dirty="0">
                <a:latin typeface="Cambria" panose="02040503050406030204" pitchFamily="18" charset="0"/>
              </a:rPr>
              <a:t>and filament</a:t>
            </a:r>
          </a:p>
          <a:p>
            <a:r>
              <a:rPr lang="en-US" dirty="0">
                <a:latin typeface="Cambria" panose="02040503050406030204" pitchFamily="18" charset="0"/>
              </a:rPr>
              <a:t>Anthers - </a:t>
            </a:r>
            <a:r>
              <a:rPr lang="en-US" dirty="0" smtClean="0">
                <a:latin typeface="Cambria" panose="02040503050406030204" pitchFamily="18" charset="0"/>
              </a:rPr>
              <a:t>produce </a:t>
            </a:r>
            <a:r>
              <a:rPr lang="en-US" dirty="0">
                <a:latin typeface="Cambria" panose="02040503050406030204" pitchFamily="18" charset="0"/>
              </a:rPr>
              <a:t>male sex cells </a:t>
            </a:r>
            <a:r>
              <a:rPr lang="en-US" dirty="0" smtClean="0">
                <a:latin typeface="Cambria" panose="02040503050406030204" pitchFamily="18" charset="0"/>
              </a:rPr>
              <a:t>called	       </a:t>
            </a:r>
          </a:p>
          <a:p>
            <a:pPr marL="0" indent="0">
              <a:buNone/>
            </a:pPr>
            <a:r>
              <a:rPr lang="en-US" dirty="0">
                <a:latin typeface="Cambria" panose="02040503050406030204" pitchFamily="18" charset="0"/>
              </a:rPr>
              <a:t> </a:t>
            </a:r>
            <a:r>
              <a:rPr lang="en-US" dirty="0" smtClean="0">
                <a:latin typeface="Cambria" panose="02040503050406030204" pitchFamily="18" charset="0"/>
              </a:rPr>
              <a:t>                      pollen grains </a:t>
            </a:r>
          </a:p>
          <a:p>
            <a:pPr marL="0" indent="0">
              <a:buNone/>
            </a:pPr>
            <a:r>
              <a:rPr lang="en-US" dirty="0" smtClean="0">
                <a:latin typeface="Cambria" panose="02040503050406030204" pitchFamily="18" charset="0"/>
              </a:rPr>
              <a:t>Filament </a:t>
            </a:r>
            <a:r>
              <a:rPr lang="en-US" dirty="0">
                <a:latin typeface="Cambria" panose="02040503050406030204" pitchFamily="18" charset="0"/>
              </a:rPr>
              <a:t>- </a:t>
            </a:r>
            <a:r>
              <a:rPr lang="en-US" dirty="0" smtClean="0">
                <a:latin typeface="Cambria" panose="02040503050406030204" pitchFamily="18" charset="0"/>
              </a:rPr>
              <a:t>support </a:t>
            </a:r>
            <a:r>
              <a:rPr lang="en-US" dirty="0">
                <a:latin typeface="Cambria" panose="02040503050406030204" pitchFamily="18" charset="0"/>
              </a:rPr>
              <a:t>the anthers</a:t>
            </a:r>
          </a:p>
          <a:p>
            <a:pPr marL="0" indent="0">
              <a:buNone/>
            </a:pP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290171008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Flowering and non-flowering </a:t>
            </a:r>
            <a:r>
              <a:rPr lang="en-US" dirty="0" smtClean="0"/>
              <a:t>plants</a:t>
            </a:r>
            <a:endParaRPr lang="en-US" dirty="0"/>
          </a:p>
        </p:txBody>
      </p:sp>
      <p:sp>
        <p:nvSpPr>
          <p:cNvPr id="3" name="Text Placeholder 2"/>
          <p:cNvSpPr>
            <a:spLocks noGrp="1"/>
          </p:cNvSpPr>
          <p:nvPr>
            <p:ph type="body" idx="1"/>
          </p:nvPr>
        </p:nvSpPr>
        <p:spPr/>
        <p:txBody>
          <a:bodyPr/>
          <a:lstStyle/>
          <a:p>
            <a:r>
              <a:rPr lang="en-US" dirty="0"/>
              <a:t>Flowering</a:t>
            </a:r>
          </a:p>
        </p:txBody>
      </p:sp>
      <p:sp>
        <p:nvSpPr>
          <p:cNvPr id="4" name="Text Placeholder 3"/>
          <p:cNvSpPr>
            <a:spLocks noGrp="1"/>
          </p:cNvSpPr>
          <p:nvPr>
            <p:ph type="body" sz="quarter" idx="3"/>
          </p:nvPr>
        </p:nvSpPr>
        <p:spPr/>
        <p:txBody>
          <a:bodyPr/>
          <a:lstStyle/>
          <a:p>
            <a:r>
              <a:rPr lang="en-US" dirty="0"/>
              <a:t>Non-flowering</a:t>
            </a:r>
          </a:p>
        </p:txBody>
      </p:sp>
      <p:sp>
        <p:nvSpPr>
          <p:cNvPr id="5" name="Content Placeholder 4"/>
          <p:cNvSpPr>
            <a:spLocks noGrp="1"/>
          </p:cNvSpPr>
          <p:nvPr>
            <p:ph sz="quarter" idx="4"/>
          </p:nvPr>
        </p:nvSpPr>
        <p:spPr/>
        <p:txBody>
          <a:bodyPr/>
          <a:lstStyle/>
          <a:p>
            <a:r>
              <a:rPr lang="en-US" dirty="0" smtClean="0">
                <a:latin typeface="Cambria" panose="02040503050406030204" pitchFamily="18" charset="0"/>
              </a:rPr>
              <a:t>Ferns </a:t>
            </a:r>
          </a:p>
          <a:p>
            <a:r>
              <a:rPr lang="en-US" dirty="0" smtClean="0">
                <a:latin typeface="Cambria" panose="02040503050406030204" pitchFamily="18" charset="0"/>
              </a:rPr>
              <a:t>Algae </a:t>
            </a:r>
          </a:p>
          <a:p>
            <a:r>
              <a:rPr lang="en-US" dirty="0" smtClean="0">
                <a:latin typeface="Cambria" panose="02040503050406030204" pitchFamily="18" charset="0"/>
              </a:rPr>
              <a:t>Mosses </a:t>
            </a:r>
          </a:p>
          <a:p>
            <a:r>
              <a:rPr lang="en-US" dirty="0" smtClean="0">
                <a:latin typeface="Cambria" panose="02040503050406030204" pitchFamily="18" charset="0"/>
              </a:rPr>
              <a:t>Pine </a:t>
            </a:r>
          </a:p>
          <a:p>
            <a:r>
              <a:rPr lang="en-US" dirty="0" smtClean="0">
                <a:latin typeface="Cambria" panose="02040503050406030204" pitchFamily="18" charset="0"/>
              </a:rPr>
              <a:t>Cedar </a:t>
            </a:r>
          </a:p>
          <a:p>
            <a:r>
              <a:rPr lang="en-US" dirty="0" smtClean="0">
                <a:latin typeface="Cambria" panose="02040503050406030204" pitchFamily="18" charset="0"/>
              </a:rPr>
              <a:t>Cypress </a:t>
            </a:r>
            <a:endParaRPr lang="en-US" dirty="0"/>
          </a:p>
        </p:txBody>
      </p:sp>
      <p:sp>
        <p:nvSpPr>
          <p:cNvPr id="6" name="Content Placeholder 5"/>
          <p:cNvSpPr>
            <a:spLocks noGrp="1"/>
          </p:cNvSpPr>
          <p:nvPr>
            <p:ph sz="half" idx="2"/>
          </p:nvPr>
        </p:nvSpPr>
        <p:spPr/>
        <p:txBody>
          <a:bodyPr/>
          <a:lstStyle/>
          <a:p>
            <a:r>
              <a:rPr lang="en-US" dirty="0" smtClean="0">
                <a:latin typeface="Cambria" panose="02040503050406030204" pitchFamily="18" charset="0"/>
              </a:rPr>
              <a:t>Orange</a:t>
            </a:r>
          </a:p>
          <a:p>
            <a:r>
              <a:rPr lang="en-US" dirty="0" smtClean="0">
                <a:latin typeface="Cambria" panose="02040503050406030204" pitchFamily="18" charset="0"/>
              </a:rPr>
              <a:t>Mango</a:t>
            </a:r>
          </a:p>
          <a:p>
            <a:r>
              <a:rPr lang="en-US" dirty="0" smtClean="0">
                <a:latin typeface="Cambria" panose="02040503050406030204" pitchFamily="18" charset="0"/>
              </a:rPr>
              <a:t>Maize</a:t>
            </a:r>
          </a:p>
          <a:p>
            <a:r>
              <a:rPr lang="en-US" dirty="0" smtClean="0">
                <a:latin typeface="Cambria" panose="02040503050406030204" pitchFamily="18" charset="0"/>
              </a:rPr>
              <a:t>Beans</a:t>
            </a:r>
          </a:p>
          <a:p>
            <a:r>
              <a:rPr lang="en-US" dirty="0" smtClean="0">
                <a:latin typeface="Cambria" panose="02040503050406030204" pitchFamily="18" charset="0"/>
              </a:rPr>
              <a:t>Tomato</a:t>
            </a:r>
          </a:p>
          <a:p>
            <a:r>
              <a:rPr lang="en-US" dirty="0" smtClean="0">
                <a:latin typeface="Cambria" panose="02040503050406030204" pitchFamily="18" charset="0"/>
              </a:rPr>
              <a:t>Coconut </a:t>
            </a:r>
          </a:p>
          <a:p>
            <a:r>
              <a:rPr lang="en-US" dirty="0" smtClean="0">
                <a:latin typeface="Cambria" panose="02040503050406030204" pitchFamily="18" charset="0"/>
              </a:rPr>
              <a:t>Pumpkin </a:t>
            </a:r>
            <a:endParaRPr lang="en-US" dirty="0"/>
          </a:p>
        </p:txBody>
      </p:sp>
    </p:spTree>
    <p:extLst>
      <p:ext uri="{BB962C8B-B14F-4D97-AF65-F5344CB8AC3E}">
        <p14:creationId xmlns:p14="http://schemas.microsoft.com/office/powerpoint/2010/main" val="11642253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Growth and reproduction in plants</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lstStyle/>
          <a:p>
            <a:pPr marL="0" indent="0">
              <a:buNone/>
            </a:pPr>
            <a:r>
              <a:rPr lang="en-US" dirty="0">
                <a:latin typeface="Cambria" panose="02040503050406030204" pitchFamily="18" charset="0"/>
              </a:rPr>
              <a:t>A flower is a reproductive part of a plant</a:t>
            </a:r>
            <a:r>
              <a:rPr lang="en-US" dirty="0" smtClean="0">
                <a:latin typeface="Cambria" panose="02040503050406030204" pitchFamily="18" charset="0"/>
              </a:rPr>
              <a:t>.</a:t>
            </a:r>
          </a:p>
          <a:p>
            <a:pPr marL="0" indent="0">
              <a:buNone/>
            </a:pPr>
            <a:endParaRPr lang="en-US" dirty="0">
              <a:latin typeface="Cambria" panose="02040503050406030204" pitchFamily="18" charset="0"/>
            </a:endParaRPr>
          </a:p>
          <a:p>
            <a:endParaRPr lang="en-US" dirty="0">
              <a:latin typeface="Cambria" panose="02040503050406030204" pitchFamily="18" charset="0"/>
            </a:endParaRPr>
          </a:p>
        </p:txBody>
      </p:sp>
      <p:pic>
        <p:nvPicPr>
          <p:cNvPr id="2050" name="Picture 2" descr="C:\Users\NASOKHO\Desktop\PICTURES\flowe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264" y="2209801"/>
            <a:ext cx="6043337" cy="438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4038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effectLst>
                  <a:outerShdw blurRad="38100" dist="38100" dir="2700000" algn="tl">
                    <a:srgbClr val="000000">
                      <a:alpha val="43137"/>
                    </a:srgbClr>
                  </a:outerShdw>
                </a:effectLst>
                <a:latin typeface="Cambria" panose="02040503050406030204" pitchFamily="18" charset="0"/>
              </a:rPr>
              <a:t>Pollination</a:t>
            </a:r>
            <a:br>
              <a:rPr lang="en-US" b="1" u="sng" dirty="0">
                <a:solidFill>
                  <a:srgbClr val="FF0000"/>
                </a:solidFill>
                <a:effectLst>
                  <a:outerShdw blurRad="38100" dist="38100" dir="2700000" algn="tl">
                    <a:srgbClr val="000000">
                      <a:alpha val="43137"/>
                    </a:srgbClr>
                  </a:outerShdw>
                </a:effectLst>
                <a:latin typeface="Cambria" panose="02040503050406030204" pitchFamily="18" charset="0"/>
              </a:rPr>
            </a:br>
            <a:endParaRPr lang="en-US" b="1" u="sng" dirty="0">
              <a:solidFill>
                <a:srgbClr val="FF0000"/>
              </a:solidFill>
              <a:effectLst>
                <a:outerShdw blurRad="38100" dist="38100" dir="2700000" algn="tl">
                  <a:srgbClr val="000000">
                    <a:alpha val="43137"/>
                  </a:srgbClr>
                </a:outerShdw>
              </a:effectLst>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sz="3600" dirty="0">
                <a:latin typeface="Cambria" panose="02040503050406030204" pitchFamily="18" charset="0"/>
              </a:rPr>
              <a:t>Pollination is the transfer of pollen grains from the anthers to the stigma of a flower.</a:t>
            </a:r>
          </a:p>
          <a:p>
            <a:pPr marL="0" indent="0" algn="ctr">
              <a:buNone/>
            </a:pPr>
            <a:r>
              <a:rPr lang="en-US" sz="3600" dirty="0">
                <a:latin typeface="Cambria" panose="02040503050406030204" pitchFamily="18" charset="0"/>
              </a:rPr>
              <a:t> </a:t>
            </a:r>
            <a:r>
              <a:rPr lang="en-US" sz="3600" b="1" u="sng" dirty="0">
                <a:latin typeface="Cambria" panose="02040503050406030204" pitchFamily="18" charset="0"/>
              </a:rPr>
              <a:t>Types of pollination</a:t>
            </a:r>
          </a:p>
          <a:p>
            <a:pPr>
              <a:buFont typeface="Wingdings" panose="05000000000000000000" pitchFamily="2" charset="2"/>
              <a:buChar char="§"/>
            </a:pPr>
            <a:r>
              <a:rPr lang="en-US" sz="3600" dirty="0">
                <a:latin typeface="Cambria" panose="02040503050406030204" pitchFamily="18" charset="0"/>
              </a:rPr>
              <a:t>Self-pollination</a:t>
            </a:r>
          </a:p>
          <a:p>
            <a:pPr>
              <a:buFont typeface="Wingdings" panose="05000000000000000000" pitchFamily="2" charset="2"/>
              <a:buChar char="§"/>
            </a:pPr>
            <a:r>
              <a:rPr lang="en-US" sz="3600" dirty="0">
                <a:latin typeface="Cambria" panose="02040503050406030204" pitchFamily="18" charset="0"/>
              </a:rPr>
              <a:t>Cross-pollination</a:t>
            </a:r>
          </a:p>
          <a:p>
            <a:endParaRPr lang="en-US" sz="3600" dirty="0">
              <a:latin typeface="Cambria" panose="02040503050406030204" pitchFamily="18" charset="0"/>
            </a:endParaRPr>
          </a:p>
        </p:txBody>
      </p:sp>
    </p:spTree>
    <p:extLst>
      <p:ext uri="{BB962C8B-B14F-4D97-AF65-F5344CB8AC3E}">
        <p14:creationId xmlns:p14="http://schemas.microsoft.com/office/powerpoint/2010/main" val="160617435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Types of pollination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95401"/>
            <a:ext cx="8229600" cy="4830763"/>
          </a:xfrm>
        </p:spPr>
        <p:txBody>
          <a:bodyPr>
            <a:normAutofit fontScale="92500" lnSpcReduction="10000"/>
          </a:bodyPr>
          <a:lstStyle/>
          <a:p>
            <a:pPr marL="0" indent="0">
              <a:buNone/>
            </a:pPr>
            <a:r>
              <a:rPr lang="en-US" b="1" u="sng" dirty="0" smtClean="0">
                <a:solidFill>
                  <a:srgbClr val="FF0000"/>
                </a:solidFill>
                <a:latin typeface="Cambria" panose="02040503050406030204" pitchFamily="18" charset="0"/>
              </a:rPr>
              <a:t>Self-pollination</a:t>
            </a:r>
          </a:p>
          <a:p>
            <a:pPr marL="0" indent="0">
              <a:lnSpc>
                <a:spcPct val="170000"/>
              </a:lnSpc>
              <a:buNone/>
            </a:pPr>
            <a:r>
              <a:rPr lang="en-US" dirty="0" smtClean="0">
                <a:latin typeface="Cambria" panose="02040503050406030204" pitchFamily="18" charset="0"/>
              </a:rPr>
              <a:t>The </a:t>
            </a:r>
            <a:r>
              <a:rPr lang="en-US" dirty="0">
                <a:latin typeface="Cambria" panose="02040503050406030204" pitchFamily="18" charset="0"/>
              </a:rPr>
              <a:t>pollen grains are transferred from the anthers to the stigma of the same flower or to the stigma of another flower on the same plant. Example: maize plant</a:t>
            </a:r>
          </a:p>
          <a:p>
            <a:pPr marL="0" indent="0">
              <a:buNone/>
            </a:pPr>
            <a:r>
              <a:rPr lang="en-US" dirty="0">
                <a:latin typeface="Cambria" panose="02040503050406030204" pitchFamily="18" charset="0"/>
              </a:rPr>
              <a:t> </a:t>
            </a:r>
          </a:p>
          <a:p>
            <a:pPr marL="0" indent="0">
              <a:buNone/>
            </a:pPr>
            <a:r>
              <a:rPr lang="en-US" b="1" u="sng" dirty="0">
                <a:solidFill>
                  <a:srgbClr val="FF0000"/>
                </a:solidFill>
                <a:latin typeface="Cambria" panose="02040503050406030204" pitchFamily="18" charset="0"/>
              </a:rPr>
              <a:t>Cross </a:t>
            </a:r>
            <a:r>
              <a:rPr lang="en-US" b="1" u="sng" dirty="0" smtClean="0">
                <a:solidFill>
                  <a:srgbClr val="FF0000"/>
                </a:solidFill>
                <a:latin typeface="Cambria" panose="02040503050406030204" pitchFamily="18" charset="0"/>
              </a:rPr>
              <a:t>pollination</a:t>
            </a:r>
          </a:p>
          <a:p>
            <a:pPr marL="0" indent="0">
              <a:lnSpc>
                <a:spcPct val="170000"/>
              </a:lnSpc>
              <a:buNone/>
            </a:pPr>
            <a:r>
              <a:rPr lang="en-US" dirty="0" smtClean="0">
                <a:latin typeface="Cambria" panose="02040503050406030204" pitchFamily="18" charset="0"/>
              </a:rPr>
              <a:t>Pollen </a:t>
            </a:r>
            <a:r>
              <a:rPr lang="en-US" dirty="0">
                <a:latin typeface="Cambria" panose="02040503050406030204" pitchFamily="18" charset="0"/>
              </a:rPr>
              <a:t>grains from the anthers of one flower are transferred to the stigma of another flower on a different plant but of the same type. Example: pumpkin plant</a:t>
            </a:r>
          </a:p>
          <a:p>
            <a:endParaRPr lang="en-US" dirty="0">
              <a:latin typeface="Cambria" panose="02040503050406030204" pitchFamily="18" charset="0"/>
            </a:endParaRPr>
          </a:p>
        </p:txBody>
      </p:sp>
    </p:spTree>
    <p:extLst>
      <p:ext uri="{BB962C8B-B14F-4D97-AF65-F5344CB8AC3E}">
        <p14:creationId xmlns:p14="http://schemas.microsoft.com/office/powerpoint/2010/main" val="406384715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990601"/>
            <a:ext cx="9143999" cy="526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16375" y="228601"/>
            <a:ext cx="5146625" cy="584775"/>
          </a:xfrm>
          <a:prstGeom prst="rect">
            <a:avLst/>
          </a:prstGeom>
          <a:noFill/>
        </p:spPr>
        <p:txBody>
          <a:bodyPr wrap="square" rtlCol="0">
            <a:spAutoFit/>
          </a:bodyPr>
          <a:lstStyle/>
          <a:p>
            <a:pPr algn="ctr"/>
            <a:r>
              <a:rPr lang="en-US" sz="3200" b="1" u="sng" dirty="0">
                <a:solidFill>
                  <a:srgbClr val="FF0000"/>
                </a:solidFill>
              </a:rPr>
              <a:t>Cross and self pollination</a:t>
            </a:r>
          </a:p>
        </p:txBody>
      </p:sp>
    </p:spTree>
    <p:extLst>
      <p:ext uri="{BB962C8B-B14F-4D97-AF65-F5344CB8AC3E}">
        <p14:creationId xmlns:p14="http://schemas.microsoft.com/office/powerpoint/2010/main" val="74738049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Agents of pollination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200000"/>
              </a:lnSpc>
            </a:pPr>
            <a:r>
              <a:rPr lang="en-US" dirty="0" smtClean="0">
                <a:latin typeface="Cambria" panose="02040503050406030204" pitchFamily="18" charset="0"/>
              </a:rPr>
              <a:t>Animals : For </a:t>
            </a:r>
            <a:r>
              <a:rPr lang="en-US" dirty="0">
                <a:latin typeface="Cambria" panose="02040503050406030204" pitchFamily="18" charset="0"/>
              </a:rPr>
              <a:t>example insects like bees and </a:t>
            </a:r>
            <a:r>
              <a:rPr lang="en-US" dirty="0" smtClean="0">
                <a:latin typeface="Cambria" panose="02040503050406030204" pitchFamily="18" charset="0"/>
              </a:rPr>
              <a:t>		butterflies</a:t>
            </a:r>
            <a:endParaRPr lang="en-US" dirty="0">
              <a:latin typeface="Cambria" panose="02040503050406030204" pitchFamily="18" charset="0"/>
            </a:endParaRPr>
          </a:p>
          <a:p>
            <a:pPr>
              <a:lnSpc>
                <a:spcPct val="200000"/>
              </a:lnSpc>
            </a:pPr>
            <a:r>
              <a:rPr lang="en-US" dirty="0" smtClean="0">
                <a:latin typeface="Cambria" panose="02040503050406030204" pitchFamily="18" charset="0"/>
              </a:rPr>
              <a:t>Birds </a:t>
            </a:r>
            <a:r>
              <a:rPr lang="en-US" dirty="0">
                <a:latin typeface="Cambria" panose="02040503050406030204" pitchFamily="18" charset="0"/>
              </a:rPr>
              <a:t>e.g. sunbird</a:t>
            </a:r>
          </a:p>
          <a:p>
            <a:pPr>
              <a:lnSpc>
                <a:spcPct val="200000"/>
              </a:lnSpc>
            </a:pPr>
            <a:r>
              <a:rPr lang="en-US" dirty="0" smtClean="0">
                <a:latin typeface="Cambria" panose="02040503050406030204" pitchFamily="18" charset="0"/>
              </a:rPr>
              <a:t>Wind</a:t>
            </a:r>
            <a:endParaRPr lang="en-US" dirty="0">
              <a:latin typeface="Cambria" panose="02040503050406030204" pitchFamily="18" charset="0"/>
            </a:endParaRPr>
          </a:p>
          <a:p>
            <a:pPr>
              <a:lnSpc>
                <a:spcPct val="200000"/>
              </a:lnSpc>
            </a:pPr>
            <a:r>
              <a:rPr lang="en-US" dirty="0" smtClean="0">
                <a:latin typeface="Cambria" panose="02040503050406030204" pitchFamily="18" charset="0"/>
              </a:rPr>
              <a:t>Water</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311418223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u="sng" dirty="0">
                <a:solidFill>
                  <a:srgbClr val="FF0000"/>
                </a:solidFill>
                <a:latin typeface="Cambria" panose="02040503050406030204" pitchFamily="18" charset="0"/>
              </a:rPr>
              <a:t>Characteristics of insect pollinated flowers</a:t>
            </a:r>
            <a:br>
              <a:rPr lang="en-US" sz="3200" b="1" u="sng" dirty="0">
                <a:solidFill>
                  <a:srgbClr val="FF0000"/>
                </a:solidFill>
                <a:latin typeface="Cambria" panose="02040503050406030204" pitchFamily="18" charset="0"/>
              </a:rPr>
            </a:br>
            <a:endParaRPr lang="en-US" sz="32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fontScale="85000" lnSpcReduction="20000"/>
          </a:bodyPr>
          <a:lstStyle/>
          <a:p>
            <a:pPr>
              <a:lnSpc>
                <a:spcPct val="150000"/>
              </a:lnSpc>
            </a:pPr>
            <a:r>
              <a:rPr lang="en-US" sz="3600" dirty="0">
                <a:latin typeface="Cambria" panose="02040503050406030204" pitchFamily="18" charset="0"/>
              </a:rPr>
              <a:t>Brightly </a:t>
            </a:r>
            <a:r>
              <a:rPr lang="en-US" sz="3600" dirty="0" err="1">
                <a:latin typeface="Cambria" panose="02040503050406030204" pitchFamily="18" charset="0"/>
              </a:rPr>
              <a:t>coloured</a:t>
            </a:r>
            <a:r>
              <a:rPr lang="en-US" sz="3600" dirty="0">
                <a:latin typeface="Cambria" panose="02040503050406030204" pitchFamily="18" charset="0"/>
              </a:rPr>
              <a:t> petals</a:t>
            </a:r>
          </a:p>
          <a:p>
            <a:pPr>
              <a:lnSpc>
                <a:spcPct val="150000"/>
              </a:lnSpc>
            </a:pPr>
            <a:r>
              <a:rPr lang="en-US" sz="3600" dirty="0">
                <a:latin typeface="Cambria" panose="02040503050406030204" pitchFamily="18" charset="0"/>
              </a:rPr>
              <a:t>Have an attractive smell or scent</a:t>
            </a:r>
          </a:p>
          <a:p>
            <a:pPr>
              <a:lnSpc>
                <a:spcPct val="150000"/>
              </a:lnSpc>
            </a:pPr>
            <a:r>
              <a:rPr lang="en-US" sz="3600" dirty="0">
                <a:latin typeface="Cambria" panose="02040503050406030204" pitchFamily="18" charset="0"/>
              </a:rPr>
              <a:t>The stigma is flat and sticky</a:t>
            </a:r>
          </a:p>
          <a:p>
            <a:pPr>
              <a:lnSpc>
                <a:spcPct val="150000"/>
              </a:lnSpc>
            </a:pPr>
            <a:r>
              <a:rPr lang="en-US" sz="3600" dirty="0">
                <a:latin typeface="Cambria" panose="02040503050406030204" pitchFamily="18" charset="0"/>
              </a:rPr>
              <a:t>Sticky pollen grains</a:t>
            </a:r>
          </a:p>
          <a:p>
            <a:pPr>
              <a:lnSpc>
                <a:spcPct val="150000"/>
              </a:lnSpc>
            </a:pPr>
            <a:r>
              <a:rPr lang="en-US" sz="3600" dirty="0">
                <a:latin typeface="Cambria" panose="02040503050406030204" pitchFamily="18" charset="0"/>
              </a:rPr>
              <a:t>Produce nectar</a:t>
            </a:r>
          </a:p>
          <a:p>
            <a:pPr>
              <a:lnSpc>
                <a:spcPct val="150000"/>
              </a:lnSpc>
            </a:pPr>
            <a:r>
              <a:rPr lang="en-US" sz="3600" dirty="0">
                <a:latin typeface="Cambria" panose="02040503050406030204" pitchFamily="18" charset="0"/>
              </a:rPr>
              <a:t>Are large in size</a:t>
            </a:r>
          </a:p>
          <a:p>
            <a:pPr>
              <a:lnSpc>
                <a:spcPct val="150000"/>
              </a:lnSpc>
            </a:pPr>
            <a:endParaRPr lang="en-US" sz="3600" dirty="0">
              <a:latin typeface="Cambria" panose="02040503050406030204" pitchFamily="18" charset="0"/>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5201" y="3810000"/>
            <a:ext cx="4226951" cy="263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81508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u="sng" dirty="0">
                <a:solidFill>
                  <a:srgbClr val="FF0000"/>
                </a:solidFill>
                <a:latin typeface="Cambria" panose="02040503050406030204" pitchFamily="18" charset="0"/>
              </a:rPr>
              <a:t>Characteristics of wind pollinated flowers</a:t>
            </a:r>
            <a:br>
              <a:rPr lang="en-US" sz="3200" b="1" u="sng" dirty="0">
                <a:solidFill>
                  <a:srgbClr val="FF0000"/>
                </a:solidFill>
                <a:latin typeface="Cambria" panose="02040503050406030204" pitchFamily="18" charset="0"/>
              </a:rPr>
            </a:br>
            <a:endParaRPr lang="en-US" sz="32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r>
              <a:rPr lang="en-US" sz="3600" dirty="0">
                <a:latin typeface="Cambria" panose="02040503050406030204" pitchFamily="18" charset="0"/>
              </a:rPr>
              <a:t>Are small</a:t>
            </a:r>
          </a:p>
          <a:p>
            <a:r>
              <a:rPr lang="en-US" sz="3600" dirty="0">
                <a:latin typeface="Cambria" panose="02040503050406030204" pitchFamily="18" charset="0"/>
              </a:rPr>
              <a:t>Are dull-</a:t>
            </a:r>
            <a:r>
              <a:rPr lang="en-US" sz="3600" dirty="0" err="1">
                <a:latin typeface="Cambria" panose="02040503050406030204" pitchFamily="18" charset="0"/>
              </a:rPr>
              <a:t>coloured</a:t>
            </a:r>
            <a:endParaRPr lang="en-US" sz="3600" dirty="0">
              <a:latin typeface="Cambria" panose="02040503050406030204" pitchFamily="18" charset="0"/>
            </a:endParaRPr>
          </a:p>
          <a:p>
            <a:r>
              <a:rPr lang="en-US" sz="3600" dirty="0">
                <a:latin typeface="Cambria" panose="02040503050406030204" pitchFamily="18" charset="0"/>
              </a:rPr>
              <a:t>Have no scent and nectar</a:t>
            </a:r>
          </a:p>
          <a:p>
            <a:r>
              <a:rPr lang="en-US" sz="3600" dirty="0">
                <a:latin typeface="Cambria" panose="02040503050406030204" pitchFamily="18" charset="0"/>
              </a:rPr>
              <a:t>Have large anthers which hang outside the flower</a:t>
            </a:r>
          </a:p>
          <a:p>
            <a:r>
              <a:rPr lang="en-US" sz="3600" dirty="0">
                <a:latin typeface="Cambria" panose="02040503050406030204" pitchFamily="18" charset="0"/>
              </a:rPr>
              <a:t>Powdery and light pollen grains</a:t>
            </a:r>
          </a:p>
          <a:p>
            <a:r>
              <a:rPr lang="en-US" sz="3600" dirty="0">
                <a:latin typeface="Cambria" panose="02040503050406030204" pitchFamily="18" charset="0"/>
              </a:rPr>
              <a:t>Have feathery stigma</a:t>
            </a:r>
          </a:p>
          <a:p>
            <a:endParaRPr lang="en-US" sz="3600" dirty="0">
              <a:latin typeface="Cambria" panose="02040503050406030204" pitchFamily="18" charset="0"/>
            </a:endParaRPr>
          </a:p>
        </p:txBody>
      </p:sp>
    </p:spTree>
    <p:extLst>
      <p:ext uri="{BB962C8B-B14F-4D97-AF65-F5344CB8AC3E}">
        <p14:creationId xmlns:p14="http://schemas.microsoft.com/office/powerpoint/2010/main" val="417657297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199" y="685799"/>
            <a:ext cx="8083806" cy="6016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463332" y="149164"/>
            <a:ext cx="5119543" cy="646331"/>
          </a:xfrm>
          <a:prstGeom prst="rect">
            <a:avLst/>
          </a:prstGeom>
          <a:noFill/>
        </p:spPr>
        <p:txBody>
          <a:bodyPr wrap="none" rtlCol="0">
            <a:spAutoFit/>
          </a:bodyPr>
          <a:lstStyle/>
          <a:p>
            <a:pPr algn="ctr"/>
            <a:r>
              <a:rPr lang="en-US" sz="3600" b="1" dirty="0">
                <a:solidFill>
                  <a:srgbClr val="FF0000"/>
                </a:solidFill>
              </a:rPr>
              <a:t>A bee pollinating a flower</a:t>
            </a:r>
          </a:p>
        </p:txBody>
      </p:sp>
    </p:spTree>
    <p:extLst>
      <p:ext uri="{BB962C8B-B14F-4D97-AF65-F5344CB8AC3E}">
        <p14:creationId xmlns:p14="http://schemas.microsoft.com/office/powerpoint/2010/main" val="111154607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i="1" dirty="0">
                <a:solidFill>
                  <a:srgbClr val="FF0000"/>
                </a:solidFill>
                <a:effectLst>
                  <a:outerShdw blurRad="38100" dist="38100" dir="2700000" algn="tl">
                    <a:srgbClr val="000000">
                      <a:alpha val="43137"/>
                    </a:srgbClr>
                  </a:outerShdw>
                </a:effectLst>
              </a:rPr>
              <a:t>SONG ON INSECT POLLINATED FLOWERS</a:t>
            </a:r>
          </a:p>
        </p:txBody>
      </p:sp>
      <p:sp>
        <p:nvSpPr>
          <p:cNvPr id="3" name="Content Placeholder 2"/>
          <p:cNvSpPr>
            <a:spLocks noGrp="1"/>
          </p:cNvSpPr>
          <p:nvPr>
            <p:ph idx="1"/>
          </p:nvPr>
        </p:nvSpPr>
        <p:spPr/>
        <p:txBody>
          <a:bodyPr>
            <a:noAutofit/>
          </a:bodyPr>
          <a:lstStyle/>
          <a:p>
            <a:pPr marL="0" indent="0">
              <a:buNone/>
            </a:pPr>
            <a:r>
              <a:rPr lang="en-US" sz="3600" b="1" i="1" dirty="0">
                <a:effectLst>
                  <a:outerShdw blurRad="38100" dist="38100" dir="2700000" algn="tl">
                    <a:srgbClr val="000000">
                      <a:alpha val="43137"/>
                    </a:srgbClr>
                  </a:outerShdw>
                </a:effectLst>
              </a:rPr>
              <a:t>Brightly </a:t>
            </a:r>
            <a:r>
              <a:rPr lang="en-US" sz="3600" b="1" i="1" dirty="0" err="1">
                <a:effectLst>
                  <a:outerShdw blurRad="38100" dist="38100" dir="2700000" algn="tl">
                    <a:srgbClr val="000000">
                      <a:alpha val="43137"/>
                    </a:srgbClr>
                  </a:outerShdw>
                </a:effectLst>
              </a:rPr>
              <a:t>coloured</a:t>
            </a:r>
            <a:endParaRPr lang="en-US" sz="3600" b="1" i="1" dirty="0">
              <a:effectLst>
                <a:outerShdw blurRad="38100" dist="38100" dir="2700000" algn="tl">
                  <a:srgbClr val="000000">
                    <a:alpha val="43137"/>
                  </a:srgbClr>
                </a:outerShdw>
              </a:effectLst>
            </a:endParaRPr>
          </a:p>
          <a:p>
            <a:pPr marL="0" indent="0">
              <a:buNone/>
            </a:pPr>
            <a:r>
              <a:rPr lang="en-US" sz="3600" b="1" i="1" dirty="0">
                <a:effectLst>
                  <a:outerShdw blurRad="38100" dist="38100" dir="2700000" algn="tl">
                    <a:srgbClr val="000000">
                      <a:alpha val="43137"/>
                    </a:srgbClr>
                  </a:outerShdw>
                </a:effectLst>
              </a:rPr>
              <a:t>Large in size</a:t>
            </a:r>
          </a:p>
          <a:p>
            <a:pPr marL="0" indent="0">
              <a:buNone/>
            </a:pPr>
            <a:r>
              <a:rPr lang="en-US" sz="3600" b="1" i="1" dirty="0">
                <a:effectLst>
                  <a:outerShdw blurRad="38100" dist="38100" dir="2700000" algn="tl">
                    <a:srgbClr val="000000">
                      <a:alpha val="43137"/>
                    </a:srgbClr>
                  </a:outerShdw>
                </a:effectLst>
              </a:rPr>
              <a:t>Produce nectar</a:t>
            </a:r>
          </a:p>
          <a:p>
            <a:pPr marL="0" indent="0">
              <a:buNone/>
            </a:pPr>
            <a:r>
              <a:rPr lang="en-US" sz="3600" b="1" i="1" dirty="0">
                <a:effectLst>
                  <a:outerShdw blurRad="38100" dist="38100" dir="2700000" algn="tl">
                    <a:srgbClr val="000000">
                      <a:alpha val="43137"/>
                    </a:srgbClr>
                  </a:outerShdw>
                </a:effectLst>
              </a:rPr>
              <a:t>They are scented</a:t>
            </a:r>
          </a:p>
          <a:p>
            <a:pPr marL="0" indent="0">
              <a:buNone/>
            </a:pPr>
            <a:r>
              <a:rPr lang="en-US" sz="3600" b="1" i="1" dirty="0">
                <a:effectLst>
                  <a:outerShdw blurRad="38100" dist="38100" dir="2700000" algn="tl">
                    <a:srgbClr val="000000">
                      <a:alpha val="43137"/>
                    </a:srgbClr>
                  </a:outerShdw>
                </a:effectLst>
              </a:rPr>
              <a:t>Small anthers firmly attached</a:t>
            </a:r>
          </a:p>
          <a:p>
            <a:pPr marL="0" indent="0">
              <a:buNone/>
            </a:pPr>
            <a:r>
              <a:rPr lang="en-US" sz="3600" b="1" i="1" dirty="0">
                <a:effectLst>
                  <a:outerShdw blurRad="38100" dist="38100" dir="2700000" algn="tl">
                    <a:srgbClr val="000000">
                      <a:alpha val="43137"/>
                    </a:srgbClr>
                  </a:outerShdw>
                </a:effectLst>
              </a:rPr>
              <a:t>Produce sticky pollen grains</a:t>
            </a:r>
          </a:p>
          <a:p>
            <a:pPr marL="0" indent="0">
              <a:buNone/>
            </a:pPr>
            <a:r>
              <a:rPr lang="en-US" sz="3600" b="1" i="1" dirty="0">
                <a:effectLst>
                  <a:outerShdw blurRad="38100" dist="38100" dir="2700000" algn="tl">
                    <a:srgbClr val="000000">
                      <a:alpha val="43137"/>
                    </a:srgbClr>
                  </a:outerShdw>
                </a:effectLst>
              </a:rPr>
              <a:t>Stigma found inside the flowers</a:t>
            </a:r>
          </a:p>
        </p:txBody>
      </p:sp>
    </p:spTree>
    <p:extLst>
      <p:ext uri="{BB962C8B-B14F-4D97-AF65-F5344CB8AC3E}">
        <p14:creationId xmlns:p14="http://schemas.microsoft.com/office/powerpoint/2010/main" val="15168391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b="1" i="1" dirty="0">
                <a:solidFill>
                  <a:srgbClr val="FF0000"/>
                </a:solidFill>
                <a:effectLst>
                  <a:outerShdw blurRad="38100" dist="38100" dir="2700000" algn="tl">
                    <a:srgbClr val="000000">
                      <a:alpha val="43137"/>
                    </a:srgbClr>
                  </a:outerShdw>
                </a:effectLst>
              </a:rPr>
              <a:t>WIND POLLINATED FLOWERS</a:t>
            </a:r>
          </a:p>
        </p:txBody>
      </p:sp>
      <p:sp>
        <p:nvSpPr>
          <p:cNvPr id="3" name="Content Placeholder 2"/>
          <p:cNvSpPr>
            <a:spLocks noGrp="1"/>
          </p:cNvSpPr>
          <p:nvPr>
            <p:ph idx="1"/>
          </p:nvPr>
        </p:nvSpPr>
        <p:spPr>
          <a:xfrm>
            <a:off x="1828800" y="1295401"/>
            <a:ext cx="8382000" cy="4830763"/>
          </a:xfrm>
        </p:spPr>
        <p:txBody>
          <a:bodyPr>
            <a:normAutofit/>
          </a:bodyPr>
          <a:lstStyle/>
          <a:p>
            <a:pPr marL="0" indent="0">
              <a:buNone/>
            </a:pPr>
            <a:r>
              <a:rPr lang="en-US" b="1" i="1" dirty="0" smtClean="0">
                <a:effectLst>
                  <a:outerShdw blurRad="38100" dist="38100" dir="2700000" algn="tl">
                    <a:srgbClr val="000000">
                      <a:alpha val="43137"/>
                    </a:srgbClr>
                  </a:outerShdw>
                </a:effectLst>
              </a:rPr>
              <a:t>Dull in </a:t>
            </a:r>
            <a:r>
              <a:rPr lang="en-US" b="1" i="1" dirty="0" err="1" smtClean="0">
                <a:effectLst>
                  <a:outerShdw blurRad="38100" dist="38100" dir="2700000" algn="tl">
                    <a:srgbClr val="000000">
                      <a:alpha val="43137"/>
                    </a:srgbClr>
                  </a:outerShdw>
                </a:effectLst>
              </a:rPr>
              <a:t>colour</a:t>
            </a:r>
            <a:endParaRPr lang="en-US" b="1" i="1" dirty="0" smtClean="0">
              <a:effectLst>
                <a:outerShdw blurRad="38100" dist="38100" dir="2700000" algn="tl">
                  <a:srgbClr val="000000">
                    <a:alpha val="43137"/>
                  </a:srgbClr>
                </a:outerShdw>
              </a:effectLst>
            </a:endParaRPr>
          </a:p>
          <a:p>
            <a:pPr marL="0" indent="0">
              <a:buNone/>
            </a:pPr>
            <a:r>
              <a:rPr lang="en-US" b="1" i="1" dirty="0" smtClean="0">
                <a:effectLst>
                  <a:outerShdw blurRad="38100" dist="38100" dir="2700000" algn="tl">
                    <a:srgbClr val="000000">
                      <a:alpha val="43137"/>
                    </a:srgbClr>
                  </a:outerShdw>
                </a:effectLst>
              </a:rPr>
              <a:t>Small in size</a:t>
            </a:r>
          </a:p>
          <a:p>
            <a:pPr marL="0" indent="0">
              <a:buNone/>
            </a:pPr>
            <a:r>
              <a:rPr lang="en-US" b="1" i="1" dirty="0" smtClean="0">
                <a:effectLst>
                  <a:outerShdw blurRad="38100" dist="38100" dir="2700000" algn="tl">
                    <a:srgbClr val="000000">
                      <a:alpha val="43137"/>
                    </a:srgbClr>
                  </a:outerShdw>
                </a:effectLst>
              </a:rPr>
              <a:t>Have No nectar</a:t>
            </a:r>
          </a:p>
          <a:p>
            <a:pPr marL="0" indent="0">
              <a:buNone/>
            </a:pPr>
            <a:r>
              <a:rPr lang="en-US" b="1" i="1" dirty="0" smtClean="0">
                <a:effectLst>
                  <a:outerShdw blurRad="38100" dist="38100" dir="2700000" algn="tl">
                    <a:srgbClr val="000000">
                      <a:alpha val="43137"/>
                    </a:srgbClr>
                  </a:outerShdw>
                </a:effectLst>
              </a:rPr>
              <a:t>They are Not scented</a:t>
            </a:r>
          </a:p>
          <a:p>
            <a:pPr marL="0" indent="0">
              <a:buNone/>
            </a:pPr>
            <a:r>
              <a:rPr lang="en-US" b="1" i="1" dirty="0" smtClean="0">
                <a:effectLst>
                  <a:outerShdw blurRad="38100" dist="38100" dir="2700000" algn="tl">
                    <a:srgbClr val="000000">
                      <a:alpha val="43137"/>
                    </a:srgbClr>
                  </a:outerShdw>
                </a:effectLst>
              </a:rPr>
              <a:t>Large anthers loosely attached</a:t>
            </a:r>
          </a:p>
          <a:p>
            <a:pPr marL="0" indent="0">
              <a:buNone/>
            </a:pPr>
            <a:r>
              <a:rPr lang="en-US" b="1" i="1" dirty="0" smtClean="0">
                <a:effectLst>
                  <a:outerShdw blurRad="38100" dist="38100" dir="2700000" algn="tl">
                    <a:srgbClr val="000000">
                      <a:alpha val="43137"/>
                    </a:srgbClr>
                  </a:outerShdw>
                </a:effectLst>
              </a:rPr>
              <a:t>Produce powdery pollen grains</a:t>
            </a:r>
          </a:p>
          <a:p>
            <a:pPr marL="0" indent="0">
              <a:buNone/>
            </a:pPr>
            <a:r>
              <a:rPr lang="en-US" b="1" i="1" dirty="0" smtClean="0">
                <a:effectLst>
                  <a:outerShdw blurRad="38100" dist="38100" dir="2700000" algn="tl">
                    <a:srgbClr val="000000">
                      <a:alpha val="43137"/>
                    </a:srgbClr>
                  </a:outerShdw>
                </a:effectLst>
              </a:rPr>
              <a:t>Stigma hangs outside the flower</a:t>
            </a:r>
          </a:p>
          <a:p>
            <a:pPr marL="0" indent="0">
              <a:buNone/>
            </a:pPr>
            <a:r>
              <a:rPr lang="en-US" b="1" i="1" dirty="0" smtClean="0">
                <a:effectLst>
                  <a:outerShdw blurRad="38100" dist="38100" dir="2700000" algn="tl">
                    <a:srgbClr val="000000">
                      <a:alpha val="43137"/>
                    </a:srgbClr>
                  </a:outerShdw>
                </a:effectLst>
              </a:rPr>
              <a:t>Have large feathery stigma</a:t>
            </a:r>
          </a:p>
          <a:p>
            <a:pPr marL="0" indent="0">
              <a:buNone/>
            </a:pPr>
            <a:r>
              <a:rPr lang="en-US" b="1" i="1" dirty="0" smtClean="0">
                <a:effectLst>
                  <a:outerShdw blurRad="38100" dist="38100" dir="2700000" algn="tl">
                    <a:srgbClr val="000000">
                      <a:alpha val="43137"/>
                    </a:srgbClr>
                  </a:outerShdw>
                </a:effectLst>
              </a:rPr>
              <a:t>Their petals Small </a:t>
            </a:r>
            <a:r>
              <a:rPr lang="en-US" b="1" i="1" smtClean="0">
                <a:effectLst>
                  <a:outerShdw blurRad="38100" dist="38100" dir="2700000" algn="tl">
                    <a:srgbClr val="000000">
                      <a:alpha val="43137"/>
                    </a:srgbClr>
                  </a:outerShdw>
                </a:effectLst>
              </a:rPr>
              <a:t>in size</a:t>
            </a:r>
            <a:endParaRPr lang="en-US"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73478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CLASSIFICATION OF </a:t>
            </a:r>
            <a:r>
              <a:rPr lang="en-US" dirty="0" smtClean="0"/>
              <a:t>PLANTS</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063" y="963056"/>
            <a:ext cx="10768243" cy="518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9346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u="sng" dirty="0">
                <a:solidFill>
                  <a:srgbClr val="FF0000"/>
                </a:solidFill>
                <a:latin typeface="Cambria" panose="02040503050406030204" pitchFamily="18" charset="0"/>
              </a:rPr>
              <a:t>Fertilization</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lnSpc>
                <a:spcPct val="150000"/>
              </a:lnSpc>
              <a:buNone/>
            </a:pPr>
            <a:r>
              <a:rPr lang="en-US" dirty="0" smtClean="0">
                <a:latin typeface="Cambria" panose="02040503050406030204" pitchFamily="18" charset="0"/>
              </a:rPr>
              <a:t>Fertilization </a:t>
            </a:r>
            <a:r>
              <a:rPr lang="en-US" dirty="0">
                <a:latin typeface="Cambria" panose="02040503050406030204" pitchFamily="18" charset="0"/>
              </a:rPr>
              <a:t>is joining together of the male and female sex cells to form a </a:t>
            </a:r>
            <a:r>
              <a:rPr lang="en-US" dirty="0" smtClean="0">
                <a:latin typeface="Cambria" panose="02040503050406030204" pitchFamily="18" charset="0"/>
              </a:rPr>
              <a:t>zygote.</a:t>
            </a:r>
            <a:endParaRPr lang="en-US" dirty="0">
              <a:latin typeface="Cambria" panose="02040503050406030204" pitchFamily="18" charset="0"/>
            </a:endParaRPr>
          </a:p>
          <a:p>
            <a:pPr>
              <a:lnSpc>
                <a:spcPct val="150000"/>
              </a:lnSpc>
            </a:pPr>
            <a:r>
              <a:rPr lang="en-US" dirty="0" smtClean="0">
                <a:latin typeface="Cambria" panose="02040503050406030204" pitchFamily="18" charset="0"/>
              </a:rPr>
              <a:t>Fertilization </a:t>
            </a:r>
            <a:r>
              <a:rPr lang="en-US" dirty="0">
                <a:latin typeface="Cambria" panose="02040503050406030204" pitchFamily="18" charset="0"/>
              </a:rPr>
              <a:t>follows pollination</a:t>
            </a:r>
          </a:p>
          <a:p>
            <a:pPr>
              <a:lnSpc>
                <a:spcPct val="150000"/>
              </a:lnSpc>
            </a:pPr>
            <a:r>
              <a:rPr lang="en-US" dirty="0" smtClean="0">
                <a:latin typeface="Cambria" panose="02040503050406030204" pitchFamily="18" charset="0"/>
              </a:rPr>
              <a:t>It </a:t>
            </a:r>
            <a:r>
              <a:rPr lang="en-US" dirty="0">
                <a:latin typeface="Cambria" panose="02040503050406030204" pitchFamily="18" charset="0"/>
              </a:rPr>
              <a:t>involves the male cells and the female cells which leads to formation of a pollen tube in which pollen </a:t>
            </a:r>
            <a:r>
              <a:rPr lang="en-US" dirty="0" smtClean="0">
                <a:latin typeface="Cambria" panose="02040503050406030204" pitchFamily="18" charset="0"/>
              </a:rPr>
              <a:t>is </a:t>
            </a:r>
            <a:r>
              <a:rPr lang="en-US" dirty="0">
                <a:latin typeface="Cambria" panose="02040503050406030204" pitchFamily="18" charset="0"/>
              </a:rPr>
              <a:t>carried.</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122981652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u="sng" dirty="0">
                <a:solidFill>
                  <a:srgbClr val="FF0000"/>
                </a:solidFill>
                <a:latin typeface="Cambria" panose="02040503050406030204" pitchFamily="18" charset="0"/>
              </a:rPr>
              <a:t>Summary of the stages of formation of the zygote</a:t>
            </a:r>
            <a:br>
              <a:rPr lang="en-US" sz="2800" b="1" u="sng" dirty="0">
                <a:solidFill>
                  <a:srgbClr val="FF0000"/>
                </a:solidFill>
                <a:latin typeface="Cambria" panose="02040503050406030204" pitchFamily="18" charset="0"/>
              </a:rPr>
            </a:br>
            <a:endParaRPr lang="en-US" sz="28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95401"/>
            <a:ext cx="8229600" cy="4830763"/>
          </a:xfrm>
        </p:spPr>
        <p:txBody>
          <a:bodyPr>
            <a:normAutofit/>
          </a:bodyPr>
          <a:lstStyle/>
          <a:p>
            <a:pPr marL="0" indent="0" algn="ctr">
              <a:buNone/>
            </a:pPr>
            <a:r>
              <a:rPr lang="en-US" dirty="0" smtClean="0">
                <a:latin typeface="Cambria" panose="02040503050406030204" pitchFamily="18" charset="0"/>
              </a:rPr>
              <a:t>Pollination</a:t>
            </a:r>
          </a:p>
          <a:p>
            <a:pPr marL="0" indent="0" algn="ctr">
              <a:buNone/>
            </a:pPr>
            <a:endParaRPr lang="en-US" dirty="0">
              <a:latin typeface="Cambria" panose="02040503050406030204" pitchFamily="18" charset="0"/>
            </a:endParaRPr>
          </a:p>
          <a:p>
            <a:pPr marL="0" indent="0" algn="ctr">
              <a:buNone/>
            </a:pPr>
            <a:r>
              <a:rPr lang="en-US" dirty="0" smtClean="0">
                <a:latin typeface="Cambria" panose="02040503050406030204" pitchFamily="18" charset="0"/>
              </a:rPr>
              <a:t>Growth </a:t>
            </a:r>
            <a:r>
              <a:rPr lang="en-US" dirty="0">
                <a:latin typeface="Cambria" panose="02040503050406030204" pitchFamily="18" charset="0"/>
              </a:rPr>
              <a:t>of pollen </a:t>
            </a:r>
            <a:r>
              <a:rPr lang="en-US" dirty="0" smtClean="0">
                <a:latin typeface="Cambria" panose="02040503050406030204" pitchFamily="18" charset="0"/>
              </a:rPr>
              <a:t>tube</a:t>
            </a:r>
          </a:p>
          <a:p>
            <a:pPr marL="0" indent="0" algn="ctr">
              <a:buNone/>
            </a:pPr>
            <a:endParaRPr lang="en-US" dirty="0">
              <a:latin typeface="Cambria" panose="02040503050406030204" pitchFamily="18" charset="0"/>
            </a:endParaRPr>
          </a:p>
          <a:p>
            <a:pPr marL="0" indent="0" algn="ctr">
              <a:buNone/>
            </a:pPr>
            <a:r>
              <a:rPr lang="en-US" dirty="0" smtClean="0">
                <a:latin typeface="Cambria" panose="02040503050406030204" pitchFamily="18" charset="0"/>
              </a:rPr>
              <a:t>Pollen </a:t>
            </a:r>
            <a:r>
              <a:rPr lang="en-US" dirty="0">
                <a:latin typeface="Cambria" panose="02040503050406030204" pitchFamily="18" charset="0"/>
              </a:rPr>
              <a:t>tube </a:t>
            </a:r>
            <a:r>
              <a:rPr lang="en-US" dirty="0" smtClean="0">
                <a:latin typeface="Cambria" panose="02040503050406030204" pitchFamily="18" charset="0"/>
              </a:rPr>
              <a:t>breaks</a:t>
            </a:r>
          </a:p>
          <a:p>
            <a:pPr marL="0" indent="0" algn="ctr">
              <a:buNone/>
            </a:pPr>
            <a:endParaRPr lang="en-US" dirty="0">
              <a:latin typeface="Cambria" panose="02040503050406030204" pitchFamily="18" charset="0"/>
            </a:endParaRPr>
          </a:p>
          <a:p>
            <a:pPr marL="0" indent="0" algn="ctr">
              <a:buNone/>
            </a:pPr>
            <a:r>
              <a:rPr lang="en-US" dirty="0" smtClean="0">
                <a:latin typeface="Cambria" panose="02040503050406030204" pitchFamily="18" charset="0"/>
              </a:rPr>
              <a:t>Fusion</a:t>
            </a:r>
          </a:p>
          <a:p>
            <a:pPr marL="0" indent="0" algn="ctr">
              <a:buNone/>
            </a:pPr>
            <a:endParaRPr lang="en-US" dirty="0">
              <a:latin typeface="Cambria" panose="02040503050406030204" pitchFamily="18" charset="0"/>
            </a:endParaRPr>
          </a:p>
          <a:p>
            <a:pPr marL="0" indent="0">
              <a:buNone/>
            </a:pPr>
            <a:r>
              <a:rPr lang="en-US" b="1" dirty="0" smtClean="0">
                <a:latin typeface="Cambria" panose="02040503050406030204" pitchFamily="18" charset="0"/>
              </a:rPr>
              <a:t>NOTE</a:t>
            </a:r>
            <a:r>
              <a:rPr lang="en-US" b="1" dirty="0">
                <a:latin typeface="Cambria" panose="02040503050406030204" pitchFamily="18" charset="0"/>
              </a:rPr>
              <a:t>: </a:t>
            </a:r>
            <a:r>
              <a:rPr lang="en-US" dirty="0">
                <a:latin typeface="Cambria" panose="02040503050406030204" pitchFamily="18" charset="0"/>
              </a:rPr>
              <a:t>Fusion is the joining of the nucleus of the male sex cell and the nucleus of the female sex cell.</a:t>
            </a:r>
          </a:p>
          <a:p>
            <a:endParaRPr lang="en-US" dirty="0">
              <a:latin typeface="Cambria" panose="02040503050406030204" pitchFamily="18" charset="0"/>
            </a:endParaRPr>
          </a:p>
        </p:txBody>
      </p:sp>
      <p:sp>
        <p:nvSpPr>
          <p:cNvPr id="7" name="Down Arrow 6"/>
          <p:cNvSpPr/>
          <p:nvPr/>
        </p:nvSpPr>
        <p:spPr>
          <a:xfrm>
            <a:off x="5715000" y="1676400"/>
            <a:ext cx="533400" cy="60960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Down Arrow 7"/>
          <p:cNvSpPr/>
          <p:nvPr/>
        </p:nvSpPr>
        <p:spPr>
          <a:xfrm>
            <a:off x="5715000" y="2590800"/>
            <a:ext cx="533400" cy="60960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5715000" y="3505200"/>
            <a:ext cx="533400" cy="533400"/>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10942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990600"/>
            <a:ext cx="357187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585858" y="986972"/>
            <a:ext cx="3648075" cy="5299529"/>
          </a:xfrm>
          <a:prstGeom prst="rect">
            <a:avLst/>
          </a:prstGeom>
          <a:solidFill>
            <a:srgbClr val="92D050"/>
          </a:solidFill>
          <a:ln>
            <a:noFill/>
          </a:ln>
          <a:extLst/>
        </p:spPr>
      </p:pic>
      <p:sp>
        <p:nvSpPr>
          <p:cNvPr id="9" name="TextBox 8"/>
          <p:cNvSpPr txBox="1"/>
          <p:nvPr/>
        </p:nvSpPr>
        <p:spPr>
          <a:xfrm>
            <a:off x="2590801" y="152402"/>
            <a:ext cx="6725211" cy="646331"/>
          </a:xfrm>
          <a:prstGeom prst="rect">
            <a:avLst/>
          </a:prstGeom>
          <a:noFill/>
        </p:spPr>
        <p:txBody>
          <a:bodyPr wrap="square" rtlCol="0">
            <a:spAutoFit/>
          </a:bodyPr>
          <a:lstStyle/>
          <a:p>
            <a:pPr algn="ctr"/>
            <a:r>
              <a:rPr lang="en-US" sz="3600" b="1" u="sng" dirty="0">
                <a:solidFill>
                  <a:srgbClr val="FF0000"/>
                </a:solidFill>
              </a:rPr>
              <a:t>A dicot and monocot germination</a:t>
            </a:r>
          </a:p>
        </p:txBody>
      </p:sp>
    </p:spTree>
    <p:extLst>
      <p:ext uri="{BB962C8B-B14F-4D97-AF65-F5344CB8AC3E}">
        <p14:creationId xmlns:p14="http://schemas.microsoft.com/office/powerpoint/2010/main" val="155922569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Parts of a seed</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95401"/>
            <a:ext cx="8229600" cy="4830763"/>
          </a:xfrm>
        </p:spPr>
        <p:txBody>
          <a:bodyPr>
            <a:noAutofit/>
          </a:bodyPr>
          <a:lstStyle/>
          <a:p>
            <a:pPr marL="0" indent="0">
              <a:lnSpc>
                <a:spcPct val="120000"/>
              </a:lnSpc>
              <a:buNone/>
            </a:pPr>
            <a:r>
              <a:rPr lang="en-US" sz="2400" dirty="0">
                <a:latin typeface="Cambria" panose="02040503050406030204" pitchFamily="18" charset="0"/>
              </a:rPr>
              <a:t>A seed is a mature ovule.</a:t>
            </a:r>
          </a:p>
          <a:p>
            <a:pPr marL="0" indent="0">
              <a:lnSpc>
                <a:spcPct val="120000"/>
              </a:lnSpc>
              <a:buNone/>
            </a:pPr>
            <a:r>
              <a:rPr lang="en-US" sz="2400" dirty="0">
                <a:latin typeface="Cambria" panose="02040503050406030204" pitchFamily="18" charset="0"/>
              </a:rPr>
              <a:t>A seed has the following parts.</a:t>
            </a:r>
          </a:p>
          <a:p>
            <a:pPr marL="0" indent="0">
              <a:lnSpc>
                <a:spcPct val="120000"/>
              </a:lnSpc>
              <a:buNone/>
            </a:pPr>
            <a:r>
              <a:rPr lang="en-US" sz="2400" b="1" dirty="0" err="1">
                <a:latin typeface="Cambria" panose="02040503050406030204" pitchFamily="18" charset="0"/>
              </a:rPr>
              <a:t>Testa</a:t>
            </a:r>
            <a:r>
              <a:rPr lang="en-US" sz="2400" b="1" dirty="0">
                <a:latin typeface="Cambria" panose="02040503050406030204" pitchFamily="18" charset="0"/>
              </a:rPr>
              <a:t>:</a:t>
            </a:r>
          </a:p>
          <a:p>
            <a:pPr marL="0" indent="0">
              <a:lnSpc>
                <a:spcPct val="120000"/>
              </a:lnSpc>
              <a:buNone/>
            </a:pPr>
            <a:r>
              <a:rPr lang="en-US" sz="2400" dirty="0">
                <a:latin typeface="Cambria" panose="02040503050406030204" pitchFamily="18" charset="0"/>
              </a:rPr>
              <a:t>Outer covering of the seed that protects the inner parts of a seed from physical damage, bacteria and insects. </a:t>
            </a:r>
          </a:p>
          <a:p>
            <a:pPr marL="0" indent="0">
              <a:lnSpc>
                <a:spcPct val="120000"/>
              </a:lnSpc>
              <a:buNone/>
            </a:pPr>
            <a:r>
              <a:rPr lang="en-US" sz="2400" dirty="0">
                <a:latin typeface="Cambria" panose="02040503050406030204" pitchFamily="18" charset="0"/>
              </a:rPr>
              <a:t>Also known as seed coat.</a:t>
            </a:r>
          </a:p>
          <a:p>
            <a:pPr marL="0" indent="0">
              <a:lnSpc>
                <a:spcPct val="120000"/>
              </a:lnSpc>
              <a:buNone/>
            </a:pPr>
            <a:r>
              <a:rPr lang="en-US" sz="2400" b="1" dirty="0" err="1">
                <a:latin typeface="Cambria" panose="02040503050406030204" pitchFamily="18" charset="0"/>
              </a:rPr>
              <a:t>Plumule</a:t>
            </a:r>
            <a:r>
              <a:rPr lang="en-US" sz="2400" b="1" dirty="0">
                <a:latin typeface="Cambria" panose="02040503050406030204" pitchFamily="18" charset="0"/>
              </a:rPr>
              <a:t>: </a:t>
            </a:r>
            <a:r>
              <a:rPr lang="en-US" sz="2400" dirty="0">
                <a:latin typeface="Cambria" panose="02040503050406030204" pitchFamily="18" charset="0"/>
              </a:rPr>
              <a:t>It develops into a shoot of a plant.</a:t>
            </a:r>
          </a:p>
          <a:p>
            <a:pPr marL="0" indent="0">
              <a:lnSpc>
                <a:spcPct val="120000"/>
              </a:lnSpc>
              <a:buNone/>
            </a:pPr>
            <a:r>
              <a:rPr lang="en-US" sz="2400" b="1" dirty="0">
                <a:latin typeface="Cambria" panose="02040503050406030204" pitchFamily="18" charset="0"/>
              </a:rPr>
              <a:t>Radicle: </a:t>
            </a:r>
            <a:r>
              <a:rPr lang="en-US" sz="2400" dirty="0">
                <a:latin typeface="Cambria" panose="02040503050406030204" pitchFamily="18" charset="0"/>
              </a:rPr>
              <a:t>It develops into a root.</a:t>
            </a:r>
          </a:p>
          <a:p>
            <a:pPr marL="0" indent="0">
              <a:lnSpc>
                <a:spcPct val="120000"/>
              </a:lnSpc>
              <a:buNone/>
            </a:pPr>
            <a:r>
              <a:rPr lang="en-US" sz="2400" b="1" dirty="0">
                <a:latin typeface="Cambria" panose="02040503050406030204" pitchFamily="18" charset="0"/>
              </a:rPr>
              <a:t>Cotyledon: </a:t>
            </a:r>
            <a:r>
              <a:rPr lang="en-US" sz="2400" dirty="0">
                <a:latin typeface="Cambria" panose="02040503050406030204" pitchFamily="18" charset="0"/>
              </a:rPr>
              <a:t>The food store.</a:t>
            </a:r>
          </a:p>
          <a:p>
            <a:pPr>
              <a:lnSpc>
                <a:spcPct val="120000"/>
              </a:lnSpc>
            </a:pPr>
            <a:endParaRPr lang="en-US" sz="2400" dirty="0">
              <a:latin typeface="Cambria" panose="02040503050406030204" pitchFamily="18" charset="0"/>
            </a:endParaRPr>
          </a:p>
          <a:p>
            <a:pPr marL="0" indent="0">
              <a:lnSpc>
                <a:spcPct val="120000"/>
              </a:lnSpc>
              <a:buNone/>
            </a:pPr>
            <a:r>
              <a:rPr lang="en-US" sz="2400" dirty="0">
                <a:latin typeface="Cambria" panose="02040503050406030204" pitchFamily="18" charset="0"/>
              </a:rPr>
              <a:t> </a:t>
            </a:r>
          </a:p>
          <a:p>
            <a:pPr>
              <a:lnSpc>
                <a:spcPct val="12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197867082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fontScale="90000"/>
          </a:bodyPr>
          <a:lstStyle/>
          <a:p>
            <a:r>
              <a:rPr lang="en-US" sz="6000" b="1" u="sng" dirty="0">
                <a:solidFill>
                  <a:srgbClr val="FF0000"/>
                </a:solidFill>
                <a:latin typeface="Cambria" panose="02040503050406030204" pitchFamily="18" charset="0"/>
              </a:rPr>
              <a:t>Seeds</a:t>
            </a:r>
          </a:p>
        </p:txBody>
      </p:sp>
      <p:sp>
        <p:nvSpPr>
          <p:cNvPr id="3" name="Content Placeholder 2"/>
          <p:cNvSpPr>
            <a:spLocks noGrp="1"/>
          </p:cNvSpPr>
          <p:nvPr>
            <p:ph idx="1"/>
          </p:nvPr>
        </p:nvSpPr>
        <p:spPr>
          <a:xfrm>
            <a:off x="1981200" y="1066800"/>
            <a:ext cx="8229600" cy="5257800"/>
          </a:xfrm>
          <a:noFill/>
        </p:spPr>
        <p:txBody>
          <a:bodyPr>
            <a:noAutofit/>
          </a:bodyPr>
          <a:lstStyle/>
          <a:p>
            <a:pPr marL="0" indent="0">
              <a:buNone/>
            </a:pPr>
            <a:r>
              <a:rPr lang="en-US" sz="2400" b="1" dirty="0">
                <a:solidFill>
                  <a:schemeClr val="tx2"/>
                </a:solidFill>
                <a:latin typeface="Cambria" panose="02040503050406030204" pitchFamily="18" charset="0"/>
              </a:rPr>
              <a:t>Monocotyledons:</a:t>
            </a:r>
          </a:p>
          <a:p>
            <a:pPr marL="0" indent="0">
              <a:buNone/>
            </a:pPr>
            <a:r>
              <a:rPr lang="en-US" sz="2400" dirty="0">
                <a:latin typeface="Cambria" panose="02040503050406030204" pitchFamily="18" charset="0"/>
              </a:rPr>
              <a:t>Seeds with one cotyledon		</a:t>
            </a:r>
          </a:p>
          <a:p>
            <a:pPr marL="0" indent="0">
              <a:buNone/>
            </a:pPr>
            <a:r>
              <a:rPr lang="en-US" sz="2400" dirty="0">
                <a:latin typeface="Cambria" panose="02040503050406030204" pitchFamily="18" charset="0"/>
              </a:rPr>
              <a:t>Examples of monocotyledons</a:t>
            </a:r>
          </a:p>
          <a:p>
            <a:pPr marL="457200" indent="-457200">
              <a:buFont typeface="+mj-lt"/>
              <a:buAutoNum type="arabicPeriod"/>
            </a:pPr>
            <a:r>
              <a:rPr lang="en-US" sz="2400" dirty="0">
                <a:latin typeface="Cambria" panose="02040503050406030204" pitchFamily="18" charset="0"/>
              </a:rPr>
              <a:t>Maize</a:t>
            </a:r>
          </a:p>
          <a:p>
            <a:pPr marL="457200" indent="-457200">
              <a:buFont typeface="+mj-lt"/>
              <a:buAutoNum type="arabicPeriod"/>
            </a:pPr>
            <a:r>
              <a:rPr lang="en-US" sz="2400" dirty="0">
                <a:latin typeface="Cambria" panose="02040503050406030204" pitchFamily="18" charset="0"/>
              </a:rPr>
              <a:t>Rice</a:t>
            </a:r>
          </a:p>
          <a:p>
            <a:pPr marL="457200" indent="-457200">
              <a:buFont typeface="+mj-lt"/>
              <a:buAutoNum type="arabicPeriod"/>
            </a:pPr>
            <a:r>
              <a:rPr lang="en-US" sz="2400" dirty="0">
                <a:latin typeface="Cambria" panose="02040503050406030204" pitchFamily="18" charset="0"/>
              </a:rPr>
              <a:t>Wheat</a:t>
            </a:r>
          </a:p>
          <a:p>
            <a:pPr marL="0" indent="0">
              <a:buNone/>
            </a:pPr>
            <a:r>
              <a:rPr lang="en-US" sz="2400" dirty="0">
                <a:latin typeface="Cambria" panose="02040503050406030204" pitchFamily="18" charset="0"/>
              </a:rPr>
              <a:t> </a:t>
            </a:r>
            <a:r>
              <a:rPr lang="en-US" sz="2400" b="1" dirty="0" err="1">
                <a:solidFill>
                  <a:srgbClr val="FF0000"/>
                </a:solidFill>
                <a:latin typeface="Cambria" panose="02040503050406030204" pitchFamily="18" charset="0"/>
              </a:rPr>
              <a:t>Dicotyledons</a:t>
            </a:r>
            <a:r>
              <a:rPr lang="en-US" sz="2400" b="1" dirty="0">
                <a:solidFill>
                  <a:schemeClr val="tx2"/>
                </a:solidFill>
                <a:latin typeface="Cambria" panose="02040503050406030204" pitchFamily="18" charset="0"/>
              </a:rPr>
              <a:t>:</a:t>
            </a:r>
          </a:p>
          <a:p>
            <a:pPr marL="0" indent="0">
              <a:buNone/>
            </a:pPr>
            <a:r>
              <a:rPr lang="en-US" sz="2400" dirty="0">
                <a:latin typeface="Cambria" panose="02040503050406030204" pitchFamily="18" charset="0"/>
              </a:rPr>
              <a:t>Seeds with two cotyledons</a:t>
            </a:r>
          </a:p>
          <a:p>
            <a:pPr marL="0" indent="0">
              <a:buNone/>
            </a:pPr>
            <a:r>
              <a:rPr lang="en-US" sz="2400" dirty="0">
                <a:latin typeface="Cambria" panose="02040503050406030204" pitchFamily="18" charset="0"/>
              </a:rPr>
              <a:t>Examples of </a:t>
            </a:r>
            <a:r>
              <a:rPr lang="en-US" sz="2400" dirty="0" err="1">
                <a:latin typeface="Cambria" panose="02040503050406030204" pitchFamily="18" charset="0"/>
              </a:rPr>
              <a:t>dicotyledons</a:t>
            </a:r>
            <a:endParaRPr lang="en-US" sz="2400" dirty="0">
              <a:latin typeface="Cambria" panose="02040503050406030204" pitchFamily="18" charset="0"/>
            </a:endParaRPr>
          </a:p>
          <a:p>
            <a:pPr marL="457200" indent="-457200">
              <a:buFont typeface="+mj-lt"/>
              <a:buAutoNum type="arabicPeriod"/>
            </a:pPr>
            <a:r>
              <a:rPr lang="en-US" sz="2400" dirty="0">
                <a:latin typeface="Cambria" panose="02040503050406030204" pitchFamily="18" charset="0"/>
              </a:rPr>
              <a:t>Beans</a:t>
            </a:r>
          </a:p>
          <a:p>
            <a:pPr marL="457200" indent="-457200">
              <a:buFont typeface="+mj-lt"/>
              <a:buAutoNum type="arabicPeriod"/>
            </a:pPr>
            <a:r>
              <a:rPr lang="en-US" sz="2400" dirty="0">
                <a:latin typeface="Cambria" panose="02040503050406030204" pitchFamily="18" charset="0"/>
              </a:rPr>
              <a:t>Peas</a:t>
            </a:r>
          </a:p>
          <a:p>
            <a:endParaRPr lang="en-US" sz="2400" dirty="0">
              <a:latin typeface="Cambria" panose="02040503050406030204" pitchFamily="18" charset="0"/>
            </a:endParaRPr>
          </a:p>
        </p:txBody>
      </p:sp>
      <p:pic>
        <p:nvPicPr>
          <p:cNvPr id="26626" name="Picture 2" descr="C:\Users\NASOKHO\Downloads\whe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3716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descr="C:\Users\NASOKHO\Downloads\p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114801"/>
            <a:ext cx="2286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12102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FF0000"/>
                </a:solidFill>
                <a:latin typeface="Cambria" panose="02040503050406030204" pitchFamily="18" charset="0"/>
              </a:rPr>
              <a:t>Seeds</a:t>
            </a:r>
            <a:endParaRPr lang="en-US" dirty="0"/>
          </a:p>
        </p:txBody>
      </p:sp>
      <p:sp>
        <p:nvSpPr>
          <p:cNvPr id="3" name="Content Placeholder 2"/>
          <p:cNvSpPr>
            <a:spLocks noGrp="1"/>
          </p:cNvSpPr>
          <p:nvPr>
            <p:ph idx="1"/>
          </p:nvPr>
        </p:nvSpPr>
        <p:spPr/>
        <p:txBody>
          <a:bodyPr>
            <a:noAutofit/>
          </a:bodyPr>
          <a:lstStyle/>
          <a:p>
            <a:pPr marL="0" indent="0">
              <a:lnSpc>
                <a:spcPct val="150000"/>
              </a:lnSpc>
              <a:buNone/>
            </a:pPr>
            <a:r>
              <a:rPr lang="en-US" sz="3600" b="1" dirty="0">
                <a:latin typeface="Cambria" panose="02040503050406030204" pitchFamily="18" charset="0"/>
              </a:rPr>
              <a:t>Endosperm: </a:t>
            </a:r>
            <a:r>
              <a:rPr lang="en-US" sz="3600" dirty="0">
                <a:latin typeface="Cambria" panose="02040503050406030204" pitchFamily="18" charset="0"/>
              </a:rPr>
              <a:t>Stores food</a:t>
            </a:r>
          </a:p>
          <a:p>
            <a:pPr marL="0" indent="0">
              <a:lnSpc>
                <a:spcPct val="150000"/>
              </a:lnSpc>
              <a:buNone/>
            </a:pPr>
            <a:r>
              <a:rPr lang="en-US" sz="3600" b="1" dirty="0">
                <a:latin typeface="Cambria" panose="02040503050406030204" pitchFamily="18" charset="0"/>
              </a:rPr>
              <a:t>Hilum: </a:t>
            </a:r>
            <a:r>
              <a:rPr lang="en-US" sz="3600" dirty="0">
                <a:latin typeface="Cambria" panose="02040503050406030204" pitchFamily="18" charset="0"/>
              </a:rPr>
              <a:t>It is found at a position where the seed was attached to the fruit.</a:t>
            </a:r>
          </a:p>
          <a:p>
            <a:pPr marL="0" indent="0">
              <a:lnSpc>
                <a:spcPct val="150000"/>
              </a:lnSpc>
              <a:buNone/>
            </a:pPr>
            <a:r>
              <a:rPr lang="en-US" sz="3600" b="1" dirty="0" err="1">
                <a:latin typeface="Cambria" panose="02040503050406030204" pitchFamily="18" charset="0"/>
              </a:rPr>
              <a:t>Micropyle:</a:t>
            </a:r>
            <a:r>
              <a:rPr lang="en-US" sz="3600" dirty="0" err="1">
                <a:latin typeface="Cambria" panose="02040503050406030204" pitchFamily="18" charset="0"/>
              </a:rPr>
              <a:t>A</a:t>
            </a:r>
            <a:r>
              <a:rPr lang="en-US" sz="3600" dirty="0">
                <a:latin typeface="Cambria" panose="02040503050406030204" pitchFamily="18" charset="0"/>
              </a:rPr>
              <a:t> hole through which water gets into the seed during germination</a:t>
            </a:r>
          </a:p>
          <a:p>
            <a:pPr>
              <a:lnSpc>
                <a:spcPct val="150000"/>
              </a:lnSpc>
            </a:pPr>
            <a:r>
              <a:rPr lang="en-US" sz="3600" dirty="0">
                <a:latin typeface="Cambria" panose="02040503050406030204" pitchFamily="18" charset="0"/>
              </a:rPr>
              <a:t> </a:t>
            </a:r>
          </a:p>
          <a:p>
            <a:pPr>
              <a:lnSpc>
                <a:spcPct val="150000"/>
              </a:lnSpc>
            </a:pPr>
            <a:endParaRPr lang="en-US" sz="3600" dirty="0">
              <a:latin typeface="Cambria" panose="02040503050406030204" pitchFamily="18" charset="0"/>
            </a:endParaRPr>
          </a:p>
        </p:txBody>
      </p:sp>
      <p:pic>
        <p:nvPicPr>
          <p:cNvPr id="27650" name="Picture 2" descr="C:\Users\NASOKHO\Downloads\se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426" y="457200"/>
            <a:ext cx="200977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28402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81001"/>
            <a:ext cx="8229600" cy="5745163"/>
          </a:xfrm>
        </p:spPr>
        <p:txBody>
          <a:bodyPr>
            <a:normAutofit/>
          </a:bodyPr>
          <a:lstStyle/>
          <a:p>
            <a:pPr marL="1371600" lvl="3" indent="0" algn="ctr">
              <a:buNone/>
            </a:pPr>
            <a:r>
              <a:rPr lang="en-US" sz="4400" dirty="0"/>
              <a:t> </a:t>
            </a:r>
          </a:p>
          <a:p>
            <a:pPr marL="0" indent="0" algn="ctr">
              <a:buNone/>
            </a:pPr>
            <a:endParaRPr lang="en-US" sz="4400" dirty="0"/>
          </a:p>
          <a:p>
            <a:pPr algn="ctr"/>
            <a:endParaRPr lang="en-US" sz="4400" dirty="0"/>
          </a:p>
        </p:txBody>
      </p:sp>
      <p:pic>
        <p:nvPicPr>
          <p:cNvPr id="717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133601" y="1600201"/>
            <a:ext cx="3533775" cy="3657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895870" y="1600199"/>
            <a:ext cx="4428673"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505201" y="1219200"/>
            <a:ext cx="184731" cy="369332"/>
          </a:xfrm>
          <a:prstGeom prst="rect">
            <a:avLst/>
          </a:prstGeom>
          <a:noFill/>
        </p:spPr>
        <p:txBody>
          <a:bodyPr wrap="none" rtlCol="0">
            <a:spAutoFit/>
          </a:bodyPr>
          <a:lstStyle/>
          <a:p>
            <a:endParaRPr lang="en-US" dirty="0"/>
          </a:p>
        </p:txBody>
      </p:sp>
      <p:sp>
        <p:nvSpPr>
          <p:cNvPr id="8" name="TextBox 7"/>
          <p:cNvSpPr txBox="1"/>
          <p:nvPr/>
        </p:nvSpPr>
        <p:spPr>
          <a:xfrm>
            <a:off x="1828800" y="423083"/>
            <a:ext cx="3657600" cy="954107"/>
          </a:xfrm>
          <a:prstGeom prst="rect">
            <a:avLst/>
          </a:prstGeom>
          <a:noFill/>
        </p:spPr>
        <p:txBody>
          <a:bodyPr wrap="square" rtlCol="0">
            <a:spAutoFit/>
          </a:bodyPr>
          <a:lstStyle/>
          <a:p>
            <a:pPr algn="ctr"/>
            <a:r>
              <a:rPr lang="en-US" sz="2800" b="1" dirty="0"/>
              <a:t>Monocot seed</a:t>
            </a:r>
          </a:p>
          <a:p>
            <a:pPr algn="ctr"/>
            <a:r>
              <a:rPr lang="en-US" sz="2800" b="1" dirty="0"/>
              <a:t>(maize)</a:t>
            </a:r>
          </a:p>
        </p:txBody>
      </p:sp>
      <p:sp>
        <p:nvSpPr>
          <p:cNvPr id="9" name="TextBox 8"/>
          <p:cNvSpPr txBox="1"/>
          <p:nvPr/>
        </p:nvSpPr>
        <p:spPr>
          <a:xfrm>
            <a:off x="6934201" y="609601"/>
            <a:ext cx="2514600" cy="954107"/>
          </a:xfrm>
          <a:prstGeom prst="rect">
            <a:avLst/>
          </a:prstGeom>
          <a:noFill/>
        </p:spPr>
        <p:txBody>
          <a:bodyPr wrap="square" rtlCol="0">
            <a:spAutoFit/>
          </a:bodyPr>
          <a:lstStyle/>
          <a:p>
            <a:pPr algn="ctr"/>
            <a:r>
              <a:rPr lang="en-US" sz="2800" b="1" dirty="0"/>
              <a:t>Dicot seed</a:t>
            </a:r>
          </a:p>
          <a:p>
            <a:pPr algn="ctr"/>
            <a:r>
              <a:rPr lang="en-US" sz="2800" b="1" dirty="0"/>
              <a:t>(bean seed)</a:t>
            </a:r>
          </a:p>
        </p:txBody>
      </p:sp>
    </p:spTree>
    <p:extLst>
      <p:ext uri="{BB962C8B-B14F-4D97-AF65-F5344CB8AC3E}">
        <p14:creationId xmlns:p14="http://schemas.microsoft.com/office/powerpoint/2010/main" val="113310676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Germination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fontScale="85000" lnSpcReduction="10000"/>
          </a:bodyPr>
          <a:lstStyle/>
          <a:p>
            <a:pPr marL="0" indent="0">
              <a:lnSpc>
                <a:spcPct val="160000"/>
              </a:lnSpc>
              <a:buNone/>
            </a:pPr>
            <a:r>
              <a:rPr lang="en-US" sz="4000" dirty="0">
                <a:latin typeface="Cambria" panose="02040503050406030204" pitchFamily="18" charset="0"/>
              </a:rPr>
              <a:t>It refers to development of a seed into a seedling</a:t>
            </a:r>
          </a:p>
          <a:p>
            <a:pPr marL="0" indent="0">
              <a:lnSpc>
                <a:spcPct val="160000"/>
              </a:lnSpc>
              <a:buNone/>
            </a:pPr>
            <a:r>
              <a:rPr lang="en-US" sz="4000" dirty="0">
                <a:solidFill>
                  <a:srgbClr val="FF0000"/>
                </a:solidFill>
                <a:latin typeface="Cambria" panose="02040503050406030204" pitchFamily="18" charset="0"/>
              </a:rPr>
              <a:t>Conditions necessary for germination</a:t>
            </a:r>
          </a:p>
          <a:p>
            <a:pPr marL="0" indent="0">
              <a:lnSpc>
                <a:spcPct val="160000"/>
              </a:lnSpc>
              <a:buNone/>
            </a:pPr>
            <a:r>
              <a:rPr lang="en-US" sz="4000" dirty="0">
                <a:latin typeface="Cambria" panose="02040503050406030204" pitchFamily="18" charset="0"/>
              </a:rPr>
              <a:t>• Water (moisture)</a:t>
            </a:r>
          </a:p>
          <a:p>
            <a:pPr marL="0" indent="0">
              <a:lnSpc>
                <a:spcPct val="160000"/>
              </a:lnSpc>
              <a:buNone/>
            </a:pPr>
            <a:r>
              <a:rPr lang="en-US" sz="4000" dirty="0">
                <a:latin typeface="Cambria" panose="02040503050406030204" pitchFamily="18" charset="0"/>
              </a:rPr>
              <a:t>• Air (oxygen)</a:t>
            </a:r>
          </a:p>
          <a:p>
            <a:pPr marL="0" indent="0">
              <a:lnSpc>
                <a:spcPct val="160000"/>
              </a:lnSpc>
              <a:buNone/>
            </a:pPr>
            <a:r>
              <a:rPr lang="en-US" sz="4000" dirty="0">
                <a:latin typeface="Cambria" panose="02040503050406030204" pitchFamily="18" charset="0"/>
              </a:rPr>
              <a:t>• Warmth</a:t>
            </a:r>
          </a:p>
          <a:p>
            <a:pPr>
              <a:lnSpc>
                <a:spcPct val="160000"/>
              </a:lnSpc>
            </a:pPr>
            <a:endParaRPr lang="en-US" sz="4000" dirty="0">
              <a:latin typeface="Cambria" panose="02040503050406030204" pitchFamily="18" charset="0"/>
            </a:endParaRPr>
          </a:p>
        </p:txBody>
      </p:sp>
    </p:spTree>
    <p:extLst>
      <p:ext uri="{BB962C8B-B14F-4D97-AF65-F5344CB8AC3E}">
        <p14:creationId xmlns:p14="http://schemas.microsoft.com/office/powerpoint/2010/main" val="295068807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Process of germination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fontScale="85000" lnSpcReduction="20000"/>
          </a:bodyPr>
          <a:lstStyle/>
          <a:p>
            <a:pPr>
              <a:lnSpc>
                <a:spcPct val="150000"/>
              </a:lnSpc>
            </a:pPr>
            <a:r>
              <a:rPr lang="en-US" sz="4400" dirty="0">
                <a:latin typeface="Cambria" panose="02040503050406030204" pitchFamily="18" charset="0"/>
              </a:rPr>
              <a:t>Seed absorbs water</a:t>
            </a:r>
          </a:p>
          <a:p>
            <a:pPr>
              <a:lnSpc>
                <a:spcPct val="150000"/>
              </a:lnSpc>
            </a:pPr>
            <a:r>
              <a:rPr lang="en-US" sz="4400" dirty="0">
                <a:latin typeface="Cambria" panose="02040503050406030204" pitchFamily="18" charset="0"/>
              </a:rPr>
              <a:t>Seed swells up</a:t>
            </a:r>
          </a:p>
          <a:p>
            <a:pPr>
              <a:lnSpc>
                <a:spcPct val="150000"/>
              </a:lnSpc>
            </a:pPr>
            <a:r>
              <a:rPr lang="en-US" sz="4400" dirty="0" err="1">
                <a:latin typeface="Cambria" panose="02040503050406030204" pitchFamily="18" charset="0"/>
              </a:rPr>
              <a:t>Testa</a:t>
            </a:r>
            <a:r>
              <a:rPr lang="en-US" sz="4400" dirty="0">
                <a:latin typeface="Cambria" panose="02040503050406030204" pitchFamily="18" charset="0"/>
              </a:rPr>
              <a:t> breaks open</a:t>
            </a:r>
          </a:p>
          <a:p>
            <a:pPr>
              <a:lnSpc>
                <a:spcPct val="150000"/>
              </a:lnSpc>
            </a:pPr>
            <a:r>
              <a:rPr lang="en-US" sz="4400" dirty="0">
                <a:latin typeface="Cambria" panose="02040503050406030204" pitchFamily="18" charset="0"/>
              </a:rPr>
              <a:t>Radicle comes out</a:t>
            </a:r>
          </a:p>
          <a:p>
            <a:pPr>
              <a:lnSpc>
                <a:spcPct val="150000"/>
              </a:lnSpc>
            </a:pPr>
            <a:r>
              <a:rPr lang="en-US" sz="4400" dirty="0" err="1">
                <a:latin typeface="Cambria" panose="02040503050406030204" pitchFamily="18" charset="0"/>
              </a:rPr>
              <a:t>Plumule</a:t>
            </a:r>
            <a:r>
              <a:rPr lang="en-US" sz="4400" dirty="0">
                <a:latin typeface="Cambria" panose="02040503050406030204" pitchFamily="18" charset="0"/>
              </a:rPr>
              <a:t> emerges</a:t>
            </a:r>
          </a:p>
          <a:p>
            <a:pPr>
              <a:lnSpc>
                <a:spcPct val="150000"/>
              </a:lnSpc>
            </a:pPr>
            <a:endParaRPr lang="en-US" sz="4400" dirty="0">
              <a:latin typeface="Cambria" panose="02040503050406030204" pitchFamily="18" charset="0"/>
            </a:endParaRPr>
          </a:p>
          <a:p>
            <a:pPr>
              <a:lnSpc>
                <a:spcPct val="150000"/>
              </a:lnSpc>
            </a:pPr>
            <a:endParaRPr lang="en-US" sz="4400" dirty="0">
              <a:latin typeface="Cambria" panose="02040503050406030204" pitchFamily="18" charset="0"/>
            </a:endParaRPr>
          </a:p>
        </p:txBody>
      </p:sp>
    </p:spTree>
    <p:extLst>
      <p:ext uri="{BB962C8B-B14F-4D97-AF65-F5344CB8AC3E}">
        <p14:creationId xmlns:p14="http://schemas.microsoft.com/office/powerpoint/2010/main" val="168838147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u="sng" dirty="0">
                <a:solidFill>
                  <a:srgbClr val="FF0000"/>
                </a:solidFill>
                <a:effectLst>
                  <a:outerShdw blurRad="38100" dist="38100" dir="2700000" algn="tl">
                    <a:srgbClr val="000000">
                      <a:alpha val="43137"/>
                    </a:srgbClr>
                  </a:outerShdw>
                </a:effectLst>
                <a:latin typeface="Cambria" panose="02040503050406030204" pitchFamily="18" charset="0"/>
              </a:rPr>
              <a:t>Experiment to find out the conditions necessary for germination</a:t>
            </a:r>
            <a:br>
              <a:rPr lang="en-US" sz="2800" b="1" u="sng" dirty="0">
                <a:solidFill>
                  <a:srgbClr val="FF0000"/>
                </a:solidFill>
                <a:effectLst>
                  <a:outerShdw blurRad="38100" dist="38100" dir="2700000" algn="tl">
                    <a:srgbClr val="000000">
                      <a:alpha val="43137"/>
                    </a:srgbClr>
                  </a:outerShdw>
                </a:effectLst>
                <a:latin typeface="Cambria" panose="02040503050406030204" pitchFamily="18" charset="0"/>
              </a:rPr>
            </a:br>
            <a:endParaRPr lang="en-US" sz="2800" b="1" u="sng" dirty="0">
              <a:solidFill>
                <a:srgbClr val="FF0000"/>
              </a:solidFill>
              <a:effectLst>
                <a:outerShdw blurRad="38100" dist="38100" dir="2700000" algn="tl">
                  <a:srgbClr val="000000">
                    <a:alpha val="43137"/>
                  </a:srgbClr>
                </a:outerShdw>
              </a:effectLst>
              <a:latin typeface="Cambria" panose="02040503050406030204" pitchFamily="18" charset="0"/>
            </a:endParaRPr>
          </a:p>
        </p:txBody>
      </p:sp>
      <p:sp>
        <p:nvSpPr>
          <p:cNvPr id="3" name="Content Placeholder 2"/>
          <p:cNvSpPr>
            <a:spLocks noGrp="1"/>
          </p:cNvSpPr>
          <p:nvPr>
            <p:ph idx="1"/>
          </p:nvPr>
        </p:nvSpPr>
        <p:spPr/>
        <p:txBody>
          <a:bodyPr/>
          <a:lstStyle/>
          <a:p>
            <a:pPr marL="0" indent="0">
              <a:buNone/>
            </a:pPr>
            <a:r>
              <a:rPr lang="en-US" dirty="0" smtClean="0">
                <a:solidFill>
                  <a:srgbClr val="FF0000"/>
                </a:solidFill>
                <a:latin typeface="Cambria" panose="02040503050406030204" pitchFamily="18" charset="0"/>
              </a:rPr>
              <a:t>1.  Water or moisture </a:t>
            </a:r>
            <a:r>
              <a:rPr lang="en-US" dirty="0">
                <a:solidFill>
                  <a:srgbClr val="FF0000"/>
                </a:solidFill>
                <a:latin typeface="Cambria" panose="02040503050406030204" pitchFamily="18" charset="0"/>
              </a:rPr>
              <a:t>in germination</a:t>
            </a:r>
          </a:p>
          <a:p>
            <a:pPr marL="0" indent="0">
              <a:buNone/>
            </a:pPr>
            <a:r>
              <a:rPr lang="en-US" b="1" dirty="0">
                <a:latin typeface="Cambria" panose="02040503050406030204" pitchFamily="18" charset="0"/>
              </a:rPr>
              <a:t>Requirements</a:t>
            </a:r>
            <a:r>
              <a:rPr lang="en-US" b="1" dirty="0" smtClean="0">
                <a:latin typeface="Cambria" panose="02040503050406030204" pitchFamily="18" charset="0"/>
              </a:rPr>
              <a:t>:</a:t>
            </a:r>
          </a:p>
          <a:p>
            <a:pPr marL="0" indent="0">
              <a:buNone/>
            </a:pPr>
            <a:r>
              <a:rPr lang="en-US" dirty="0" smtClean="0">
                <a:latin typeface="Cambria" panose="02040503050406030204" pitchFamily="18" charset="0"/>
              </a:rPr>
              <a:t>Dry </a:t>
            </a:r>
            <a:r>
              <a:rPr lang="en-US" dirty="0">
                <a:latin typeface="Cambria" panose="02040503050406030204" pitchFamily="18" charset="0"/>
              </a:rPr>
              <a:t>cotton wool, seeds, wet cotton wool, two tins</a:t>
            </a:r>
          </a:p>
          <a:p>
            <a:pPr marL="0" indent="0">
              <a:buNone/>
            </a:pPr>
            <a:r>
              <a:rPr lang="en-US" dirty="0">
                <a:latin typeface="Cambria" panose="02040503050406030204" pitchFamily="18" charset="0"/>
              </a:rPr>
              <a:t> </a:t>
            </a:r>
            <a:r>
              <a:rPr lang="en-US" b="1" dirty="0">
                <a:latin typeface="Cambria" panose="02040503050406030204" pitchFamily="18" charset="0"/>
              </a:rPr>
              <a:t>Procedure:</a:t>
            </a:r>
            <a:r>
              <a:rPr lang="en-US" dirty="0">
                <a:latin typeface="Cambria" panose="02040503050406030204" pitchFamily="18" charset="0"/>
              </a:rPr>
              <a:t> </a:t>
            </a:r>
            <a:endParaRPr lang="en-US" dirty="0" smtClean="0">
              <a:latin typeface="Cambria" panose="02040503050406030204" pitchFamily="18" charset="0"/>
            </a:endParaRPr>
          </a:p>
          <a:p>
            <a:pPr marL="0" indent="0">
              <a:buNone/>
            </a:pPr>
            <a:r>
              <a:rPr lang="en-US" dirty="0" smtClean="0">
                <a:latin typeface="Cambria" panose="02040503050406030204" pitchFamily="18" charset="0"/>
              </a:rPr>
              <a:t>Set </a:t>
            </a:r>
            <a:r>
              <a:rPr lang="en-US" dirty="0">
                <a:latin typeface="Cambria" panose="02040503050406030204" pitchFamily="18" charset="0"/>
              </a:rPr>
              <a:t>up the experiment as shown </a:t>
            </a:r>
            <a:r>
              <a:rPr lang="en-US" dirty="0" smtClean="0">
                <a:latin typeface="Cambria" panose="02040503050406030204" pitchFamily="18" charset="0"/>
              </a:rPr>
              <a:t>below</a:t>
            </a:r>
            <a:endParaRPr lang="en-US" dirty="0">
              <a:latin typeface="Cambria" panose="02040503050406030204" pitchFamily="18" charset="0"/>
            </a:endParaRPr>
          </a:p>
          <a:p>
            <a:pPr marL="0" indent="0">
              <a:buNone/>
            </a:pP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4316637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59042" y="497305"/>
            <a:ext cx="6858000" cy="6096000"/>
            <a:chOff x="838200" y="304800"/>
            <a:chExt cx="6858000" cy="6096000"/>
          </a:xfrm>
          <a:noFill/>
        </p:grpSpPr>
        <p:sp>
          <p:nvSpPr>
            <p:cNvPr id="3" name="Rounded Rectangle 2"/>
            <p:cNvSpPr/>
            <p:nvPr/>
          </p:nvSpPr>
          <p:spPr>
            <a:xfrm>
              <a:off x="3048000" y="304800"/>
              <a:ext cx="2286000" cy="914400"/>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latin typeface="Cambria" panose="02040503050406030204" pitchFamily="18" charset="0"/>
                </a:rPr>
                <a:t>PLANTS</a:t>
              </a:r>
              <a:endParaRPr lang="en-US" sz="3600" b="1" dirty="0">
                <a:solidFill>
                  <a:schemeClr val="tx1"/>
                </a:solidFill>
                <a:latin typeface="Cambria" panose="02040503050406030204" pitchFamily="18" charset="0"/>
              </a:endParaRPr>
            </a:p>
          </p:txBody>
        </p:sp>
        <p:sp>
          <p:nvSpPr>
            <p:cNvPr id="4" name="Rectangle 3"/>
            <p:cNvSpPr/>
            <p:nvPr/>
          </p:nvSpPr>
          <p:spPr>
            <a:xfrm>
              <a:off x="990600" y="2057400"/>
              <a:ext cx="1447800" cy="6096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Cambria" panose="02040503050406030204" pitchFamily="18" charset="0"/>
                </a:rPr>
                <a:t>FLOWERING</a:t>
              </a:r>
              <a:endParaRPr lang="en-US" sz="1600" b="1" dirty="0">
                <a:solidFill>
                  <a:schemeClr val="tx1"/>
                </a:solidFill>
                <a:latin typeface="Cambria" panose="02040503050406030204" pitchFamily="18" charset="0"/>
              </a:endParaRPr>
            </a:p>
          </p:txBody>
        </p:sp>
        <p:sp>
          <p:nvSpPr>
            <p:cNvPr id="5" name="Rectangle 4"/>
            <p:cNvSpPr/>
            <p:nvPr/>
          </p:nvSpPr>
          <p:spPr>
            <a:xfrm>
              <a:off x="5791200" y="2057400"/>
              <a:ext cx="1600200" cy="6096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mbria" panose="02040503050406030204" pitchFamily="18" charset="0"/>
                </a:rPr>
                <a:t>NON FLOWERING</a:t>
              </a:r>
              <a:endParaRPr lang="en-US" b="1" dirty="0">
                <a:solidFill>
                  <a:schemeClr val="tx1"/>
                </a:solidFill>
                <a:latin typeface="Cambria" panose="02040503050406030204" pitchFamily="18" charset="0"/>
              </a:endParaRPr>
            </a:p>
          </p:txBody>
        </p:sp>
        <p:sp>
          <p:nvSpPr>
            <p:cNvPr id="6" name="Rectangle 5"/>
            <p:cNvSpPr/>
            <p:nvPr/>
          </p:nvSpPr>
          <p:spPr>
            <a:xfrm>
              <a:off x="838200" y="3505200"/>
              <a:ext cx="1752600" cy="28956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solidFill>
                  <a:schemeClr val="tx1"/>
                </a:solidFill>
                <a:latin typeface="Cambria" panose="02040503050406030204" pitchFamily="18" charset="0"/>
              </a:endParaRPr>
            </a:p>
            <a:p>
              <a:pPr algn="ctr"/>
              <a:r>
                <a:rPr lang="en-US" sz="2400" dirty="0" smtClean="0">
                  <a:solidFill>
                    <a:schemeClr val="tx1"/>
                  </a:solidFill>
                  <a:latin typeface="Cambria" panose="02040503050406030204" pitchFamily="18" charset="0"/>
                </a:rPr>
                <a:t>Orange</a:t>
              </a:r>
            </a:p>
            <a:p>
              <a:pPr algn="ctr"/>
              <a:r>
                <a:rPr lang="en-US" sz="2400" dirty="0" smtClean="0">
                  <a:solidFill>
                    <a:schemeClr val="tx1"/>
                  </a:solidFill>
                  <a:latin typeface="Cambria" panose="02040503050406030204" pitchFamily="18" charset="0"/>
                </a:rPr>
                <a:t>Mango</a:t>
              </a:r>
            </a:p>
            <a:p>
              <a:pPr algn="ctr"/>
              <a:r>
                <a:rPr lang="en-US" sz="2400" dirty="0" smtClean="0">
                  <a:solidFill>
                    <a:schemeClr val="tx1"/>
                  </a:solidFill>
                  <a:latin typeface="Cambria" panose="02040503050406030204" pitchFamily="18" charset="0"/>
                </a:rPr>
                <a:t>Maize</a:t>
              </a:r>
            </a:p>
            <a:p>
              <a:pPr algn="ctr"/>
              <a:r>
                <a:rPr lang="en-US" sz="2400" dirty="0" smtClean="0">
                  <a:solidFill>
                    <a:schemeClr val="tx1"/>
                  </a:solidFill>
                  <a:latin typeface="Cambria" panose="02040503050406030204" pitchFamily="18" charset="0"/>
                </a:rPr>
                <a:t>Beans</a:t>
              </a:r>
            </a:p>
            <a:p>
              <a:pPr algn="ctr"/>
              <a:r>
                <a:rPr lang="en-US" sz="2400" dirty="0" smtClean="0">
                  <a:solidFill>
                    <a:schemeClr val="tx1"/>
                  </a:solidFill>
                  <a:latin typeface="Cambria" panose="02040503050406030204" pitchFamily="18" charset="0"/>
                </a:rPr>
                <a:t>Tomato</a:t>
              </a:r>
            </a:p>
            <a:p>
              <a:pPr algn="ctr"/>
              <a:r>
                <a:rPr lang="en-US" sz="2400" dirty="0" smtClean="0">
                  <a:solidFill>
                    <a:schemeClr val="tx1"/>
                  </a:solidFill>
                  <a:latin typeface="Cambria" panose="02040503050406030204" pitchFamily="18" charset="0"/>
                </a:rPr>
                <a:t>Coconut</a:t>
              </a:r>
            </a:p>
            <a:p>
              <a:pPr algn="ctr"/>
              <a:r>
                <a:rPr lang="en-US" sz="2400" dirty="0" smtClean="0">
                  <a:solidFill>
                    <a:schemeClr val="tx1"/>
                  </a:solidFill>
                  <a:latin typeface="Cambria" panose="02040503050406030204" pitchFamily="18" charset="0"/>
                </a:rPr>
                <a:t>Pumpkin</a:t>
              </a:r>
            </a:p>
            <a:p>
              <a:pPr algn="ctr"/>
              <a:endParaRPr lang="en-US" dirty="0" smtClean="0">
                <a:solidFill>
                  <a:schemeClr val="tx1"/>
                </a:solidFill>
                <a:latin typeface="Cambria" panose="02040503050406030204" pitchFamily="18" charset="0"/>
              </a:endParaRPr>
            </a:p>
            <a:p>
              <a:pPr algn="ctr"/>
              <a:endParaRPr lang="en-US" dirty="0">
                <a:solidFill>
                  <a:schemeClr val="tx1"/>
                </a:solidFill>
              </a:endParaRPr>
            </a:p>
          </p:txBody>
        </p:sp>
        <p:sp>
          <p:nvSpPr>
            <p:cNvPr id="7" name="Rectangle 6"/>
            <p:cNvSpPr/>
            <p:nvPr/>
          </p:nvSpPr>
          <p:spPr>
            <a:xfrm>
              <a:off x="5638800" y="3505200"/>
              <a:ext cx="2057400" cy="28956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mbria" panose="02040503050406030204" pitchFamily="18" charset="0"/>
                </a:rPr>
                <a:t>Ferns</a:t>
              </a:r>
            </a:p>
            <a:p>
              <a:pPr algn="ctr"/>
              <a:r>
                <a:rPr lang="en-US" sz="2400" dirty="0" smtClean="0">
                  <a:solidFill>
                    <a:schemeClr val="tx1"/>
                  </a:solidFill>
                  <a:latin typeface="Cambria" panose="02040503050406030204" pitchFamily="18" charset="0"/>
                </a:rPr>
                <a:t>Algae</a:t>
              </a:r>
            </a:p>
            <a:p>
              <a:pPr algn="ctr"/>
              <a:r>
                <a:rPr lang="en-US" sz="2400" dirty="0" smtClean="0">
                  <a:solidFill>
                    <a:schemeClr val="tx1"/>
                  </a:solidFill>
                  <a:latin typeface="Cambria" panose="02040503050406030204" pitchFamily="18" charset="0"/>
                </a:rPr>
                <a:t>Mosses</a:t>
              </a:r>
            </a:p>
            <a:p>
              <a:pPr algn="ctr"/>
              <a:r>
                <a:rPr lang="en-US" sz="2400" dirty="0" smtClean="0">
                  <a:solidFill>
                    <a:schemeClr val="tx1"/>
                  </a:solidFill>
                  <a:latin typeface="Cambria" panose="02040503050406030204" pitchFamily="18" charset="0"/>
                </a:rPr>
                <a:t>Conifers </a:t>
              </a:r>
            </a:p>
            <a:p>
              <a:pPr algn="ctr"/>
              <a:endParaRPr lang="en-US" sz="2400" dirty="0">
                <a:solidFill>
                  <a:schemeClr val="tx1"/>
                </a:solidFill>
                <a:latin typeface="Cambria" panose="02040503050406030204" pitchFamily="18" charset="0"/>
              </a:endParaRPr>
            </a:p>
          </p:txBody>
        </p:sp>
        <p:cxnSp>
          <p:nvCxnSpPr>
            <p:cNvPr id="8" name="Straight Arrow Connector 7"/>
            <p:cNvCxnSpPr>
              <a:stCxn id="3" idx="2"/>
            </p:cNvCxnSpPr>
            <p:nvPr/>
          </p:nvCxnSpPr>
          <p:spPr>
            <a:xfrm>
              <a:off x="4191000" y="1219200"/>
              <a:ext cx="0" cy="609600"/>
            </a:xfrm>
            <a:prstGeom prst="straightConnector1">
              <a:avLst/>
            </a:prstGeom>
            <a:grpFill/>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714500" y="1828800"/>
              <a:ext cx="4991100" cy="0"/>
            </a:xfrm>
            <a:prstGeom prst="line">
              <a:avLst/>
            </a:prstGeom>
            <a:grpFill/>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2"/>
              <a:endCxn id="6" idx="0"/>
            </p:cNvCxnSpPr>
            <p:nvPr/>
          </p:nvCxnSpPr>
          <p:spPr>
            <a:xfrm>
              <a:off x="1714500" y="2667000"/>
              <a:ext cx="0" cy="838200"/>
            </a:xfrm>
            <a:prstGeom prst="straightConnector1">
              <a:avLst/>
            </a:prstGeom>
            <a:grpFill/>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705600" y="2667000"/>
              <a:ext cx="0" cy="838200"/>
            </a:xfrm>
            <a:prstGeom prst="straightConnector1">
              <a:avLst/>
            </a:prstGeom>
            <a:grpFill/>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160239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smtClean="0">
              <a:latin typeface="Cambria" panose="02040503050406030204" pitchFamily="18" charset="0"/>
            </a:endParaRPr>
          </a:p>
          <a:p>
            <a:pPr marL="0" indent="0">
              <a:buNone/>
            </a:pPr>
            <a:endParaRPr lang="en-US" b="1" dirty="0" smtClean="0">
              <a:latin typeface="Cambria" panose="02040503050406030204" pitchFamily="18" charset="0"/>
            </a:endParaRPr>
          </a:p>
          <a:p>
            <a:pPr marL="0" indent="0">
              <a:buNone/>
            </a:pPr>
            <a:endParaRPr lang="en-US" b="1" dirty="0">
              <a:latin typeface="Cambria" panose="02040503050406030204" pitchFamily="18" charset="0"/>
            </a:endParaRPr>
          </a:p>
          <a:p>
            <a:pPr marL="0" indent="0">
              <a:buNone/>
            </a:pPr>
            <a:endParaRPr lang="en-US" b="1" dirty="0" smtClean="0">
              <a:latin typeface="Cambria" panose="02040503050406030204" pitchFamily="18" charset="0"/>
            </a:endParaRPr>
          </a:p>
          <a:p>
            <a:pPr marL="0" indent="0">
              <a:buNone/>
            </a:pPr>
            <a:r>
              <a:rPr lang="en-US" b="1" dirty="0" smtClean="0">
                <a:latin typeface="Cambria" panose="02040503050406030204" pitchFamily="18" charset="0"/>
              </a:rPr>
              <a:t>Observation:</a:t>
            </a:r>
            <a:r>
              <a:rPr lang="en-US" dirty="0" smtClean="0">
                <a:latin typeface="Cambria" panose="02040503050406030204" pitchFamily="18" charset="0"/>
              </a:rPr>
              <a:t> After one week seeds in B 			        germinated</a:t>
            </a:r>
          </a:p>
          <a:p>
            <a:pPr marL="0" indent="0">
              <a:buNone/>
            </a:pPr>
            <a:r>
              <a:rPr lang="en-US" b="1" dirty="0" smtClean="0">
                <a:latin typeface="Cambria" panose="02040503050406030204" pitchFamily="18" charset="0"/>
              </a:rPr>
              <a:t>Conclusion: </a:t>
            </a:r>
            <a:r>
              <a:rPr lang="en-US" dirty="0" smtClean="0">
                <a:latin typeface="Cambria" panose="02040503050406030204" pitchFamily="18" charset="0"/>
              </a:rPr>
              <a:t>Water or moisture is necessary 			for  germination</a:t>
            </a:r>
          </a:p>
          <a:p>
            <a:endParaRPr lang="en-US" dirty="0">
              <a:latin typeface="Cambria" panose="02040503050406030204" pitchFamily="18" charset="0"/>
            </a:endParaRPr>
          </a:p>
        </p:txBody>
      </p:sp>
      <p:pic>
        <p:nvPicPr>
          <p:cNvPr id="8195"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352800" y="304800"/>
            <a:ext cx="50292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665616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u="sng" dirty="0">
                <a:solidFill>
                  <a:srgbClr val="FF0000"/>
                </a:solidFill>
                <a:effectLst>
                  <a:outerShdw blurRad="38100" dist="38100" dir="2700000" algn="tl">
                    <a:srgbClr val="000000">
                      <a:alpha val="43137"/>
                    </a:srgbClr>
                  </a:outerShdw>
                </a:effectLst>
                <a:latin typeface="Cambria" panose="02040503050406030204" pitchFamily="18" charset="0"/>
              </a:rPr>
              <a:t>Experiment to find out the conditions necessary for germination</a:t>
            </a:r>
            <a:br>
              <a:rPr lang="en-US" sz="2800" b="1" u="sng" dirty="0">
                <a:solidFill>
                  <a:srgbClr val="FF0000"/>
                </a:solidFill>
                <a:effectLst>
                  <a:outerShdw blurRad="38100" dist="38100" dir="2700000" algn="tl">
                    <a:srgbClr val="000000">
                      <a:alpha val="43137"/>
                    </a:srgbClr>
                  </a:outerShdw>
                </a:effectLst>
                <a:latin typeface="Cambria" panose="02040503050406030204" pitchFamily="18" charset="0"/>
              </a:rPr>
            </a:br>
            <a:endParaRPr lang="en-US" sz="2800" dirty="0"/>
          </a:p>
        </p:txBody>
      </p:sp>
      <p:sp>
        <p:nvSpPr>
          <p:cNvPr id="3" name="Content Placeholder 2"/>
          <p:cNvSpPr>
            <a:spLocks noGrp="1"/>
          </p:cNvSpPr>
          <p:nvPr>
            <p:ph idx="1"/>
          </p:nvPr>
        </p:nvSpPr>
        <p:spPr>
          <a:xfrm>
            <a:off x="1981200" y="1341438"/>
            <a:ext cx="8229600" cy="5211763"/>
          </a:xfrm>
        </p:spPr>
        <p:txBody>
          <a:bodyPr>
            <a:normAutofit fontScale="92500" lnSpcReduction="20000"/>
          </a:bodyPr>
          <a:lstStyle/>
          <a:p>
            <a:pPr marL="0" indent="0">
              <a:buNone/>
            </a:pPr>
            <a:r>
              <a:rPr lang="en-US" dirty="0" smtClean="0">
                <a:solidFill>
                  <a:srgbClr val="FF0000"/>
                </a:solidFill>
                <a:latin typeface="Cambria" panose="02040503050406030204" pitchFamily="18" charset="0"/>
              </a:rPr>
              <a:t>2. Presence </a:t>
            </a:r>
            <a:r>
              <a:rPr lang="en-US" dirty="0">
                <a:solidFill>
                  <a:srgbClr val="FF0000"/>
                </a:solidFill>
                <a:latin typeface="Cambria" panose="02040503050406030204" pitchFamily="18" charset="0"/>
              </a:rPr>
              <a:t>of air (oxygen)</a:t>
            </a:r>
          </a:p>
          <a:p>
            <a:pPr marL="0" indent="0">
              <a:buNone/>
            </a:pPr>
            <a:r>
              <a:rPr lang="en-US" sz="2600" b="1" u="sng" dirty="0">
                <a:latin typeface="Cambria" panose="02040503050406030204" pitchFamily="18" charset="0"/>
              </a:rPr>
              <a:t>Requirements</a:t>
            </a:r>
          </a:p>
          <a:p>
            <a:pPr marL="0" indent="0">
              <a:buNone/>
            </a:pPr>
            <a:r>
              <a:rPr lang="en-US" sz="2600" dirty="0">
                <a:latin typeface="Cambria" panose="02040503050406030204" pitchFamily="18" charset="0"/>
              </a:rPr>
              <a:t>Three tins, tap water, boiled water, oil and seeds</a:t>
            </a:r>
          </a:p>
          <a:p>
            <a:pPr marL="0" indent="0">
              <a:lnSpc>
                <a:spcPct val="150000"/>
              </a:lnSpc>
              <a:buNone/>
            </a:pPr>
            <a:r>
              <a:rPr lang="en-US" sz="2600" b="1" dirty="0">
                <a:latin typeface="Cambria" panose="02040503050406030204" pitchFamily="18" charset="0"/>
              </a:rPr>
              <a:t>Procedure:</a:t>
            </a:r>
            <a:r>
              <a:rPr lang="en-US" sz="2600" dirty="0">
                <a:latin typeface="Cambria" panose="02040503050406030204" pitchFamily="18" charset="0"/>
              </a:rPr>
              <a:t>	</a:t>
            </a:r>
          </a:p>
          <a:p>
            <a:pPr marL="0" indent="0">
              <a:lnSpc>
                <a:spcPct val="150000"/>
              </a:lnSpc>
              <a:buNone/>
            </a:pPr>
            <a:r>
              <a:rPr lang="en-US" sz="2600" dirty="0">
                <a:latin typeface="Cambria" panose="02040503050406030204" pitchFamily="18" charset="0"/>
              </a:rPr>
              <a:t>Pour equal amount of boiled water in two tins and label them A and B.</a:t>
            </a:r>
          </a:p>
          <a:p>
            <a:pPr marL="0" indent="0">
              <a:lnSpc>
                <a:spcPct val="150000"/>
              </a:lnSpc>
              <a:buNone/>
            </a:pPr>
            <a:r>
              <a:rPr lang="en-US" sz="2600" dirty="0">
                <a:latin typeface="Cambria" panose="02040503050406030204" pitchFamily="18" charset="0"/>
              </a:rPr>
              <a:t> Pour tap water in tin C and put  the seeds in the three tins labelled A, B and C respectively. </a:t>
            </a:r>
          </a:p>
          <a:p>
            <a:pPr marL="0" indent="0">
              <a:lnSpc>
                <a:spcPct val="150000"/>
              </a:lnSpc>
              <a:buNone/>
            </a:pPr>
            <a:r>
              <a:rPr lang="en-US" sz="2600" dirty="0">
                <a:latin typeface="Cambria" panose="02040503050406030204" pitchFamily="18" charset="0"/>
              </a:rPr>
              <a:t>Pour oil on tin B and leave them undisturbed for a week.</a:t>
            </a:r>
          </a:p>
          <a:p>
            <a:pPr marL="0" indent="0">
              <a:buNone/>
            </a:pPr>
            <a:endParaRPr lang="en-US" sz="2000" dirty="0">
              <a:latin typeface="Cambria" panose="02040503050406030204" pitchFamily="18" charset="0"/>
            </a:endParaRPr>
          </a:p>
          <a:p>
            <a:pPr marL="0" indent="0">
              <a:buNone/>
            </a:pPr>
            <a:r>
              <a:rPr lang="en-US" dirty="0" smtClean="0">
                <a:latin typeface="Cambria" panose="02040503050406030204" pitchFamily="18" charset="0"/>
              </a:rPr>
              <a:t>     </a:t>
            </a:r>
            <a:endParaRPr lang="en-US" dirty="0">
              <a:latin typeface="Cambria" panose="02040503050406030204" pitchFamily="18" charset="0"/>
            </a:endParaRPr>
          </a:p>
        </p:txBody>
      </p:sp>
    </p:spTree>
    <p:extLst>
      <p:ext uri="{BB962C8B-B14F-4D97-AF65-F5344CB8AC3E}">
        <p14:creationId xmlns:p14="http://schemas.microsoft.com/office/powerpoint/2010/main" val="19822072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latin typeface="Cambria" panose="02040503050406030204" pitchFamily="18" charset="0"/>
              </a:rPr>
              <a:t>Presence of air (oxygen</a:t>
            </a:r>
            <a:r>
              <a:rPr lang="en-US" dirty="0" smtClean="0">
                <a:solidFill>
                  <a:srgbClr val="FF0000"/>
                </a:solidFill>
                <a:latin typeface="Cambria" panose="02040503050406030204" pitchFamily="18" charset="0"/>
              </a:rPr>
              <a:t>)……..</a:t>
            </a:r>
            <a:r>
              <a:rPr lang="en-US" dirty="0">
                <a:solidFill>
                  <a:srgbClr val="FF0000"/>
                </a:solidFill>
                <a:latin typeface="Cambria" panose="02040503050406030204" pitchFamily="18" charset="0"/>
              </a:rPr>
              <a:t/>
            </a:r>
            <a:br>
              <a:rPr lang="en-US" dirty="0">
                <a:solidFill>
                  <a:srgbClr val="FF0000"/>
                </a:solidFill>
                <a:latin typeface="Cambria" panose="02040503050406030204" pitchFamily="18" charset="0"/>
              </a:rPr>
            </a:br>
            <a:endParaRPr lang="en-US" dirty="0"/>
          </a:p>
        </p:txBody>
      </p:sp>
      <p:pic>
        <p:nvPicPr>
          <p:cNvPr id="1027" name="Picture 3" descr="C:\Users\NASOKHO\Desktop\germina.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10528" y="1250950"/>
            <a:ext cx="8570945" cy="5105400"/>
          </a:xfrm>
          <a:prstGeom prst="rect">
            <a:avLst/>
          </a:prstGeom>
          <a:solidFill>
            <a:srgbClr val="92D050"/>
          </a:solidFill>
          <a:extLst/>
        </p:spPr>
      </p:pic>
    </p:spTree>
    <p:extLst>
      <p:ext uri="{BB962C8B-B14F-4D97-AF65-F5344CB8AC3E}">
        <p14:creationId xmlns:p14="http://schemas.microsoft.com/office/powerpoint/2010/main" val="29103046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57201"/>
            <a:ext cx="8229600" cy="5668963"/>
          </a:xfrm>
        </p:spPr>
        <p:txBody>
          <a:bodyPr>
            <a:normAutofit fontScale="92500" lnSpcReduction="20000"/>
          </a:bodyPr>
          <a:lstStyle/>
          <a:p>
            <a:pPr marL="0" indent="0" algn="ctr">
              <a:lnSpc>
                <a:spcPct val="160000"/>
              </a:lnSpc>
              <a:buNone/>
            </a:pPr>
            <a:r>
              <a:rPr lang="en-US" sz="4000" b="1" dirty="0">
                <a:latin typeface="Cambria" panose="02040503050406030204" pitchFamily="18" charset="0"/>
              </a:rPr>
              <a:t>Observation: </a:t>
            </a:r>
          </a:p>
          <a:p>
            <a:pPr marL="0" indent="0">
              <a:lnSpc>
                <a:spcPct val="160000"/>
              </a:lnSpc>
              <a:buNone/>
            </a:pPr>
            <a:r>
              <a:rPr lang="en-US" sz="2600" dirty="0">
                <a:latin typeface="Cambria" panose="02040503050406030204" pitchFamily="18" charset="0"/>
              </a:rPr>
              <a:t>Seeds in both A and C germinated due to presence of air (oxygen). </a:t>
            </a:r>
          </a:p>
          <a:p>
            <a:pPr marL="0" indent="0">
              <a:lnSpc>
                <a:spcPct val="160000"/>
              </a:lnSpc>
              <a:buNone/>
            </a:pPr>
            <a:r>
              <a:rPr lang="en-US" sz="2600" dirty="0">
                <a:latin typeface="Cambria" panose="02040503050406030204" pitchFamily="18" charset="0"/>
              </a:rPr>
              <a:t>In tin B, the oil layer prevented  oxygen to enter in hence no germination took place. </a:t>
            </a:r>
          </a:p>
          <a:p>
            <a:pPr marL="0" indent="0">
              <a:lnSpc>
                <a:spcPct val="160000"/>
              </a:lnSpc>
              <a:buNone/>
            </a:pPr>
            <a:r>
              <a:rPr lang="en-US" sz="2600" dirty="0">
                <a:latin typeface="Cambria" panose="02040503050406030204" pitchFamily="18" charset="0"/>
              </a:rPr>
              <a:t>Boiling of water removes oxygen in it. If  oil covers the water, no oxygen enters</a:t>
            </a:r>
          </a:p>
          <a:p>
            <a:pPr marL="0" indent="0">
              <a:lnSpc>
                <a:spcPct val="160000"/>
              </a:lnSpc>
              <a:buNone/>
            </a:pPr>
            <a:r>
              <a:rPr lang="en-US" sz="2600" b="1" dirty="0">
                <a:latin typeface="Cambria" panose="02040503050406030204" pitchFamily="18" charset="0"/>
              </a:rPr>
              <a:t>Conclusion:</a:t>
            </a:r>
          </a:p>
          <a:p>
            <a:pPr marL="0" indent="0">
              <a:lnSpc>
                <a:spcPct val="160000"/>
              </a:lnSpc>
              <a:buNone/>
            </a:pPr>
            <a:r>
              <a:rPr lang="en-US" sz="2600" dirty="0">
                <a:solidFill>
                  <a:srgbClr val="FF0000"/>
                </a:solidFill>
                <a:latin typeface="Cambria" panose="02040503050406030204" pitchFamily="18" charset="0"/>
              </a:rPr>
              <a:t> Air is necessary for germination</a:t>
            </a:r>
          </a:p>
        </p:txBody>
      </p:sp>
    </p:spTree>
    <p:extLst>
      <p:ext uri="{BB962C8B-B14F-4D97-AF65-F5344CB8AC3E}">
        <p14:creationId xmlns:p14="http://schemas.microsoft.com/office/powerpoint/2010/main" val="185628151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solidFill>
                  <a:srgbClr val="FF0000"/>
                </a:solidFill>
                <a:latin typeface="Cambria" panose="02040503050406030204" pitchFamily="18" charset="0"/>
              </a:rPr>
              <a:t>Presence of warmth/temperature</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990601"/>
            <a:ext cx="8229600" cy="5135563"/>
          </a:xfrm>
        </p:spPr>
        <p:txBody>
          <a:bodyPr>
            <a:normAutofit/>
          </a:bodyPr>
          <a:lstStyle/>
          <a:p>
            <a:pPr marL="0" indent="0">
              <a:buNone/>
            </a:pPr>
            <a:r>
              <a:rPr lang="en-US" sz="2800" dirty="0">
                <a:latin typeface="Cambria" panose="02040503050406030204" pitchFamily="18" charset="0"/>
              </a:rPr>
              <a:t>Requirements:	Ice cubes, seeds, two tins, water.</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endParaRPr lang="en-US" dirty="0">
              <a:latin typeface="Cambria" panose="02040503050406030204" pitchFamily="18" charset="0"/>
            </a:endParaRPr>
          </a:p>
        </p:txBody>
      </p:sp>
      <p:pic>
        <p:nvPicPr>
          <p:cNvPr id="7" name="Picture 2" descr="C:\Users\NASOKHO\Desktop\ger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7432562"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90012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solidFill>
                  <a:srgbClr val="FF0000"/>
                </a:solidFill>
                <a:latin typeface="Cambria" panose="02040503050406030204" pitchFamily="18" charset="0"/>
              </a:rPr>
              <a:t>Presence of warmth/temperature</a:t>
            </a:r>
            <a:br>
              <a:rPr lang="en-US" u="sng" dirty="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p:txBody>
          <a:bodyPr>
            <a:normAutofit/>
          </a:bodyPr>
          <a:lstStyle/>
          <a:p>
            <a:pPr marL="0" indent="0">
              <a:buNone/>
            </a:pPr>
            <a:r>
              <a:rPr lang="en-US" b="1" dirty="0">
                <a:latin typeface="Cambria" panose="02040503050406030204" pitchFamily="18" charset="0"/>
              </a:rPr>
              <a:t>Procedure</a:t>
            </a:r>
            <a:r>
              <a:rPr lang="en-US" b="1" dirty="0" smtClean="0">
                <a:latin typeface="Cambria" panose="02040503050406030204" pitchFamily="18" charset="0"/>
              </a:rPr>
              <a:t>:</a:t>
            </a:r>
          </a:p>
          <a:p>
            <a:pPr marL="0" indent="0">
              <a:buNone/>
            </a:pPr>
            <a:r>
              <a:rPr lang="en-US" dirty="0" smtClean="0">
                <a:latin typeface="Cambria" panose="02040503050406030204" pitchFamily="18" charset="0"/>
              </a:rPr>
              <a:t>Put </a:t>
            </a:r>
            <a:r>
              <a:rPr lang="en-US" dirty="0">
                <a:latin typeface="Cambria" panose="02040503050406030204" pitchFamily="18" charset="0"/>
              </a:rPr>
              <a:t>ice cubes in some seeds in a tin and label it A</a:t>
            </a:r>
            <a:r>
              <a:rPr lang="en-US" dirty="0" smtClean="0">
                <a:latin typeface="Cambria" panose="02040503050406030204" pitchFamily="18" charset="0"/>
              </a:rPr>
              <a:t>.</a:t>
            </a:r>
          </a:p>
          <a:p>
            <a:pPr marL="0" indent="0">
              <a:buNone/>
            </a:pPr>
            <a:r>
              <a:rPr lang="en-US" dirty="0" smtClean="0">
                <a:latin typeface="Cambria" panose="02040503050406030204" pitchFamily="18" charset="0"/>
              </a:rPr>
              <a:t>Pour </a:t>
            </a:r>
            <a:r>
              <a:rPr lang="en-US" dirty="0">
                <a:latin typeface="Cambria" panose="02040503050406030204" pitchFamily="18" charset="0"/>
              </a:rPr>
              <a:t>water in another tin and put the remaining </a:t>
            </a:r>
            <a:r>
              <a:rPr lang="en-US" dirty="0" smtClean="0">
                <a:latin typeface="Cambria" panose="02040503050406030204" pitchFamily="18" charset="0"/>
              </a:rPr>
              <a:t>seeds</a:t>
            </a:r>
            <a:r>
              <a:rPr lang="en-US" dirty="0">
                <a:latin typeface="Cambria" panose="02040503050406030204" pitchFamily="18" charset="0"/>
              </a:rPr>
              <a:t>. Label the tin B</a:t>
            </a:r>
            <a:r>
              <a:rPr lang="en-US" dirty="0" smtClean="0">
                <a:latin typeface="Cambria" panose="02040503050406030204" pitchFamily="18" charset="0"/>
              </a:rPr>
              <a:t>.</a:t>
            </a:r>
          </a:p>
          <a:p>
            <a:pPr marL="0" indent="0">
              <a:buNone/>
            </a:pPr>
            <a:r>
              <a:rPr lang="en-US" dirty="0" smtClean="0">
                <a:latin typeface="Cambria" panose="02040503050406030204" pitchFamily="18" charset="0"/>
              </a:rPr>
              <a:t>Leave </a:t>
            </a:r>
            <a:r>
              <a:rPr lang="en-US" dirty="0">
                <a:latin typeface="Cambria" panose="02040503050406030204" pitchFamily="18" charset="0"/>
              </a:rPr>
              <a:t>it undisturbed for a week</a:t>
            </a:r>
          </a:p>
          <a:p>
            <a:pPr marL="0" indent="0">
              <a:buNone/>
            </a:pPr>
            <a:r>
              <a:rPr lang="en-US" b="1" dirty="0">
                <a:latin typeface="Cambria" panose="02040503050406030204" pitchFamily="18" charset="0"/>
              </a:rPr>
              <a:t>Observation</a:t>
            </a:r>
            <a:r>
              <a:rPr lang="en-US" b="1" dirty="0" smtClean="0">
                <a:latin typeface="Cambria" panose="02040503050406030204" pitchFamily="18" charset="0"/>
              </a:rPr>
              <a:t>:</a:t>
            </a:r>
          </a:p>
          <a:p>
            <a:pPr marL="0" indent="0">
              <a:buNone/>
            </a:pPr>
            <a:r>
              <a:rPr lang="en-US" dirty="0" smtClean="0">
                <a:latin typeface="Cambria" panose="02040503050406030204" pitchFamily="18" charset="0"/>
              </a:rPr>
              <a:t>Seeds </a:t>
            </a:r>
            <a:r>
              <a:rPr lang="en-US" dirty="0">
                <a:latin typeface="Cambria" panose="02040503050406030204" pitchFamily="18" charset="0"/>
              </a:rPr>
              <a:t>in tin B germinated while seeds in tin A did not</a:t>
            </a:r>
          </a:p>
          <a:p>
            <a:pPr marL="0" indent="0">
              <a:buNone/>
            </a:pPr>
            <a:r>
              <a:rPr lang="en-US" b="1" dirty="0">
                <a:latin typeface="Cambria" panose="02040503050406030204" pitchFamily="18" charset="0"/>
              </a:rPr>
              <a:t>Conclusion</a:t>
            </a:r>
            <a:r>
              <a:rPr lang="en-US" b="1" dirty="0" smtClean="0">
                <a:latin typeface="Cambria" panose="02040503050406030204" pitchFamily="18" charset="0"/>
              </a:rPr>
              <a:t>:</a:t>
            </a:r>
          </a:p>
          <a:p>
            <a:pPr marL="0" indent="0">
              <a:buNone/>
            </a:pPr>
            <a:r>
              <a:rPr lang="en-US" dirty="0" smtClean="0">
                <a:latin typeface="Cambria" panose="02040503050406030204" pitchFamily="18" charset="0"/>
              </a:rPr>
              <a:t>Warmth </a:t>
            </a:r>
            <a:r>
              <a:rPr lang="en-US" dirty="0">
                <a:latin typeface="Cambria" panose="02040503050406030204" pitchFamily="18" charset="0"/>
              </a:rPr>
              <a:t>affects the germination of seeds</a:t>
            </a:r>
          </a:p>
          <a:p>
            <a:pPr marL="0" indent="0">
              <a:buNone/>
            </a:pP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380792860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Summary Process </a:t>
            </a:r>
            <a:r>
              <a:rPr lang="en-US" b="1" u="sng" dirty="0">
                <a:solidFill>
                  <a:srgbClr val="FF0000"/>
                </a:solidFill>
                <a:latin typeface="Cambria" panose="02040503050406030204" pitchFamily="18" charset="0"/>
              </a:rPr>
              <a:t>of germination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95401"/>
            <a:ext cx="8229600" cy="4830763"/>
          </a:xfrm>
        </p:spPr>
        <p:txBody>
          <a:bodyPr>
            <a:normAutofit fontScale="77500" lnSpcReduction="20000"/>
          </a:bodyPr>
          <a:lstStyle/>
          <a:p>
            <a:pPr marL="0" indent="0" algn="ctr">
              <a:buNone/>
            </a:pPr>
            <a:r>
              <a:rPr lang="en-US" sz="4000" dirty="0">
                <a:latin typeface="Cambria" panose="02040503050406030204" pitchFamily="18" charset="0"/>
              </a:rPr>
              <a:t>Seeds absorb water</a:t>
            </a:r>
          </a:p>
          <a:p>
            <a:pPr marL="0" indent="0" algn="ctr">
              <a:buNone/>
            </a:pPr>
            <a:endParaRPr lang="en-US" sz="4000" dirty="0">
              <a:latin typeface="Cambria" panose="02040503050406030204" pitchFamily="18" charset="0"/>
            </a:endParaRPr>
          </a:p>
          <a:p>
            <a:pPr marL="0" indent="0" algn="ctr">
              <a:buNone/>
            </a:pPr>
            <a:r>
              <a:rPr lang="en-US" sz="4000" dirty="0">
                <a:latin typeface="Cambria" panose="02040503050406030204" pitchFamily="18" charset="0"/>
              </a:rPr>
              <a:t>seeds swell up</a:t>
            </a:r>
          </a:p>
          <a:p>
            <a:pPr marL="0" indent="0" algn="ctr">
              <a:buNone/>
            </a:pPr>
            <a:endParaRPr lang="en-US" sz="4000" dirty="0">
              <a:latin typeface="Cambria" panose="02040503050406030204" pitchFamily="18" charset="0"/>
            </a:endParaRPr>
          </a:p>
          <a:p>
            <a:pPr marL="0" indent="0" algn="ctr">
              <a:buNone/>
            </a:pPr>
            <a:r>
              <a:rPr lang="en-US" sz="4000" dirty="0" err="1">
                <a:latin typeface="Cambria" panose="02040503050406030204" pitchFamily="18" charset="0"/>
              </a:rPr>
              <a:t>Testa</a:t>
            </a:r>
            <a:r>
              <a:rPr lang="en-US" sz="4000" dirty="0">
                <a:latin typeface="Cambria" panose="02040503050406030204" pitchFamily="18" charset="0"/>
              </a:rPr>
              <a:t> breaks open</a:t>
            </a:r>
          </a:p>
          <a:p>
            <a:pPr marL="0" indent="0" algn="ctr">
              <a:buNone/>
            </a:pPr>
            <a:endParaRPr lang="en-US" sz="4000" dirty="0">
              <a:latin typeface="Cambria" panose="02040503050406030204" pitchFamily="18" charset="0"/>
            </a:endParaRPr>
          </a:p>
          <a:p>
            <a:pPr marL="0" indent="0" algn="ctr">
              <a:buNone/>
            </a:pPr>
            <a:r>
              <a:rPr lang="en-US" sz="4000" dirty="0">
                <a:latin typeface="Cambria" panose="02040503050406030204" pitchFamily="18" charset="0"/>
              </a:rPr>
              <a:t>Radicle comes out</a:t>
            </a:r>
          </a:p>
          <a:p>
            <a:pPr marL="0" indent="0" algn="ctr">
              <a:buNone/>
            </a:pPr>
            <a:endParaRPr lang="en-US" sz="4000" dirty="0">
              <a:latin typeface="Cambria" panose="02040503050406030204" pitchFamily="18" charset="0"/>
            </a:endParaRPr>
          </a:p>
          <a:p>
            <a:pPr marL="0" indent="0" algn="ctr">
              <a:buNone/>
            </a:pPr>
            <a:r>
              <a:rPr lang="en-US" sz="4000" dirty="0" err="1">
                <a:latin typeface="Cambria" panose="02040503050406030204" pitchFamily="18" charset="0"/>
              </a:rPr>
              <a:t>Plumule</a:t>
            </a:r>
            <a:r>
              <a:rPr lang="en-US" sz="4000" dirty="0">
                <a:latin typeface="Cambria" panose="02040503050406030204" pitchFamily="18" charset="0"/>
              </a:rPr>
              <a:t> emerges</a:t>
            </a:r>
          </a:p>
          <a:p>
            <a:pPr marL="0" indent="0" algn="ctr">
              <a:buNone/>
            </a:pPr>
            <a:r>
              <a:rPr lang="en-US" sz="4000" dirty="0">
                <a:latin typeface="Cambria" panose="02040503050406030204" pitchFamily="18" charset="0"/>
              </a:rPr>
              <a:t> </a:t>
            </a:r>
          </a:p>
          <a:p>
            <a:pPr algn="ctr"/>
            <a:endParaRPr lang="en-US" sz="4000" dirty="0">
              <a:latin typeface="Cambria" panose="02040503050406030204" pitchFamily="18" charset="0"/>
            </a:endParaRPr>
          </a:p>
        </p:txBody>
      </p:sp>
      <p:sp>
        <p:nvSpPr>
          <p:cNvPr id="7" name="Down Arrow 6"/>
          <p:cNvSpPr/>
          <p:nvPr/>
        </p:nvSpPr>
        <p:spPr>
          <a:xfrm>
            <a:off x="5562600" y="1752600"/>
            <a:ext cx="533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5562600" y="2667000"/>
            <a:ext cx="533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5562600" y="3657600"/>
            <a:ext cx="533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562600" y="4572000"/>
            <a:ext cx="533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4989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57200"/>
            <a:ext cx="8991600" cy="1143000"/>
          </a:xfrm>
        </p:spPr>
        <p:txBody>
          <a:bodyPr>
            <a:noAutofit/>
          </a:bodyPr>
          <a:lstStyle/>
          <a:p>
            <a:r>
              <a:rPr lang="en-US" sz="3200" b="1" u="sng" dirty="0">
                <a:solidFill>
                  <a:srgbClr val="FF0000"/>
                </a:solidFill>
                <a:latin typeface="Cambria" panose="02040503050406030204" pitchFamily="18" charset="0"/>
              </a:rPr>
              <a:t/>
            </a:r>
            <a:br>
              <a:rPr lang="en-US" sz="3200" b="1" u="sng" dirty="0">
                <a:solidFill>
                  <a:srgbClr val="FF0000"/>
                </a:solidFill>
                <a:latin typeface="Cambria" panose="02040503050406030204" pitchFamily="18" charset="0"/>
              </a:rPr>
            </a:br>
            <a:r>
              <a:rPr lang="en-US" sz="3200" b="1" u="sng" dirty="0">
                <a:latin typeface="Cambria" panose="02040503050406030204" pitchFamily="18" charset="0"/>
              </a:rPr>
              <a:t>STANDARD 7 WORK</a:t>
            </a:r>
            <a:r>
              <a:rPr lang="en-US" sz="3200" b="1" u="sng" dirty="0">
                <a:solidFill>
                  <a:srgbClr val="FF0000"/>
                </a:solidFill>
                <a:latin typeface="Cambria" panose="02040503050406030204" pitchFamily="18" charset="0"/>
              </a:rPr>
              <a:t/>
            </a:r>
            <a:br>
              <a:rPr lang="en-US" sz="3200" b="1" u="sng" dirty="0">
                <a:solidFill>
                  <a:srgbClr val="FF0000"/>
                </a:solidFill>
                <a:latin typeface="Cambria" panose="02040503050406030204" pitchFamily="18" charset="0"/>
              </a:rPr>
            </a:br>
            <a:r>
              <a:rPr lang="en-US" sz="3200" b="1" u="sng" dirty="0">
                <a:solidFill>
                  <a:srgbClr val="FF0000"/>
                </a:solidFill>
                <a:latin typeface="Cambria" panose="02040503050406030204" pitchFamily="18" charset="0"/>
              </a:rPr>
              <a:t>INTERDEPENDENCE BETWEEN PLANTS AND PLANTS</a:t>
            </a:r>
            <a:br>
              <a:rPr lang="en-US" sz="3200" b="1" u="sng" dirty="0">
                <a:solidFill>
                  <a:srgbClr val="FF0000"/>
                </a:solidFill>
                <a:latin typeface="Cambria" panose="02040503050406030204" pitchFamily="18" charset="0"/>
              </a:rPr>
            </a:br>
            <a:endParaRPr lang="en-US" sz="3200" dirty="0">
              <a:solidFill>
                <a:srgbClr val="FF0000"/>
              </a:solidFill>
            </a:endParaRPr>
          </a:p>
        </p:txBody>
      </p:sp>
      <p:sp>
        <p:nvSpPr>
          <p:cNvPr id="3" name="Content Placeholder 2"/>
          <p:cNvSpPr>
            <a:spLocks noGrp="1"/>
          </p:cNvSpPr>
          <p:nvPr>
            <p:ph idx="1"/>
          </p:nvPr>
        </p:nvSpPr>
        <p:spPr>
          <a:xfrm>
            <a:off x="1981200" y="1722438"/>
            <a:ext cx="8229600" cy="4754563"/>
          </a:xfrm>
        </p:spPr>
        <p:txBody>
          <a:bodyPr>
            <a:noAutofit/>
          </a:bodyPr>
          <a:lstStyle/>
          <a:p>
            <a:pPr marL="0" indent="0">
              <a:buNone/>
            </a:pPr>
            <a:r>
              <a:rPr lang="en-US" sz="2400" b="1" dirty="0">
                <a:latin typeface="Cambria" panose="02040503050406030204" pitchFamily="18" charset="0"/>
              </a:rPr>
              <a:t>(i) Support</a:t>
            </a:r>
          </a:p>
          <a:p>
            <a:pPr marL="0" indent="0">
              <a:buNone/>
            </a:pPr>
            <a:r>
              <a:rPr lang="en-US" sz="2400" dirty="0">
                <a:latin typeface="Cambria" panose="02040503050406030204" pitchFamily="18" charset="0"/>
              </a:rPr>
              <a:t>Plants with weak and soft stems depend on other plants for support. These plants are called climbing plants</a:t>
            </a:r>
          </a:p>
          <a:p>
            <a:pPr marL="0" indent="0">
              <a:buNone/>
            </a:pPr>
            <a:r>
              <a:rPr lang="en-US" sz="2400" dirty="0">
                <a:latin typeface="Cambria" panose="02040503050406030204" pitchFamily="18" charset="0"/>
              </a:rPr>
              <a:t>  </a:t>
            </a:r>
            <a:r>
              <a:rPr lang="en-US" sz="2400" b="1" dirty="0">
                <a:latin typeface="Cambria" panose="02040503050406030204" pitchFamily="18" charset="0"/>
              </a:rPr>
              <a:t>(ii) Shade</a:t>
            </a:r>
          </a:p>
          <a:p>
            <a:pPr marL="0" indent="0">
              <a:buNone/>
            </a:pPr>
            <a:r>
              <a:rPr lang="en-US" sz="2400" dirty="0">
                <a:latin typeface="Cambria" panose="02040503050406030204" pitchFamily="18" charset="0"/>
              </a:rPr>
              <a:t>Some plants grow under bigger plants to protect them from strong wind, heat and bright light.</a:t>
            </a:r>
          </a:p>
          <a:p>
            <a:pPr marL="0" indent="0">
              <a:buNone/>
            </a:pPr>
            <a:r>
              <a:rPr lang="en-US" sz="2400" b="1" dirty="0">
                <a:latin typeface="Cambria" panose="02040503050406030204" pitchFamily="18" charset="0"/>
              </a:rPr>
              <a:t>(iii) Habitat</a:t>
            </a:r>
          </a:p>
          <a:p>
            <a:pPr marL="0" indent="0">
              <a:buNone/>
            </a:pPr>
            <a:r>
              <a:rPr lang="en-US" sz="2400" dirty="0">
                <a:latin typeface="Cambria" panose="02040503050406030204" pitchFamily="18" charset="0"/>
              </a:rPr>
              <a:t>Some plants grow on other plants. They live and feed directly from the host plant</a:t>
            </a:r>
          </a:p>
          <a:p>
            <a:pPr marL="0" indent="0">
              <a:buNone/>
            </a:pPr>
            <a:r>
              <a:rPr lang="en-US" sz="2400" dirty="0">
                <a:latin typeface="Cambria" panose="02040503050406030204" pitchFamily="18" charset="0"/>
              </a:rPr>
              <a:t>Interdependence between plants and animals</a:t>
            </a:r>
          </a:p>
          <a:p>
            <a:pPr marL="0" indent="0">
              <a:buNone/>
            </a:pPr>
            <a:r>
              <a:rPr lang="en-US" sz="2400" dirty="0">
                <a:latin typeface="Cambria" panose="02040503050406030204" pitchFamily="18" charset="0"/>
              </a:rPr>
              <a:t>Plants and animals depend on each other for</a:t>
            </a:r>
          </a:p>
          <a:p>
            <a:endParaRPr lang="en-US" sz="2400" dirty="0">
              <a:latin typeface="Cambria" panose="02040503050406030204" pitchFamily="18" charset="0"/>
            </a:endParaRPr>
          </a:p>
        </p:txBody>
      </p:sp>
    </p:spTree>
    <p:extLst>
      <p:ext uri="{BB962C8B-B14F-4D97-AF65-F5344CB8AC3E}">
        <p14:creationId xmlns:p14="http://schemas.microsoft.com/office/powerpoint/2010/main" val="410887142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143000"/>
            <a:ext cx="305716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153400" y="590551"/>
            <a:ext cx="1905000" cy="461665"/>
          </a:xfrm>
          <a:prstGeom prst="rect">
            <a:avLst/>
          </a:prstGeom>
          <a:noFill/>
        </p:spPr>
        <p:txBody>
          <a:bodyPr wrap="square" rtlCol="0">
            <a:spAutoFit/>
          </a:bodyPr>
          <a:lstStyle/>
          <a:p>
            <a:r>
              <a:rPr lang="en-US" sz="2400" b="1" dirty="0"/>
              <a:t>SUPPORT</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143000"/>
            <a:ext cx="5715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276600" y="590551"/>
            <a:ext cx="2438400" cy="461665"/>
          </a:xfrm>
          <a:prstGeom prst="rect">
            <a:avLst/>
          </a:prstGeom>
          <a:noFill/>
        </p:spPr>
        <p:txBody>
          <a:bodyPr wrap="square" rtlCol="0">
            <a:spAutoFit/>
          </a:bodyPr>
          <a:lstStyle/>
          <a:p>
            <a:r>
              <a:rPr lang="en-US" sz="2400" b="1" dirty="0"/>
              <a:t>HABITAT</a:t>
            </a:r>
            <a:endParaRPr lang="en-US" b="1" dirty="0"/>
          </a:p>
        </p:txBody>
      </p:sp>
    </p:spTree>
    <p:extLst>
      <p:ext uri="{BB962C8B-B14F-4D97-AF65-F5344CB8AC3E}">
        <p14:creationId xmlns:p14="http://schemas.microsoft.com/office/powerpoint/2010/main" val="6260576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1524000"/>
            <a:ext cx="4505324" cy="4419600"/>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740" y="1524000"/>
            <a:ext cx="4584311"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362200" y="914401"/>
            <a:ext cx="2895600" cy="461665"/>
          </a:xfrm>
          <a:prstGeom prst="rect">
            <a:avLst/>
          </a:prstGeom>
          <a:noFill/>
        </p:spPr>
        <p:txBody>
          <a:bodyPr wrap="square" rtlCol="0">
            <a:spAutoFit/>
          </a:bodyPr>
          <a:lstStyle/>
          <a:p>
            <a:r>
              <a:rPr lang="en-US" sz="2400" b="1" dirty="0"/>
              <a:t>FEEDING</a:t>
            </a:r>
            <a:endParaRPr lang="en-US" b="1" dirty="0"/>
          </a:p>
        </p:txBody>
      </p:sp>
      <p:sp>
        <p:nvSpPr>
          <p:cNvPr id="7" name="TextBox 6"/>
          <p:cNvSpPr txBox="1"/>
          <p:nvPr/>
        </p:nvSpPr>
        <p:spPr>
          <a:xfrm>
            <a:off x="7848600" y="914401"/>
            <a:ext cx="2514600" cy="461665"/>
          </a:xfrm>
          <a:prstGeom prst="rect">
            <a:avLst/>
          </a:prstGeom>
          <a:noFill/>
        </p:spPr>
        <p:txBody>
          <a:bodyPr wrap="square" rtlCol="0">
            <a:spAutoFit/>
          </a:bodyPr>
          <a:lstStyle/>
          <a:p>
            <a:r>
              <a:rPr lang="en-US" sz="2400" b="1" dirty="0"/>
              <a:t>SHADE</a:t>
            </a:r>
            <a:endParaRPr lang="en-US" b="1" dirty="0"/>
          </a:p>
        </p:txBody>
      </p:sp>
    </p:spTree>
    <p:extLst>
      <p:ext uri="{BB962C8B-B14F-4D97-AF65-F5344CB8AC3E}">
        <p14:creationId xmlns:p14="http://schemas.microsoft.com/office/powerpoint/2010/main" val="295768742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0384" y="2952228"/>
            <a:ext cx="8333222" cy="1215566"/>
          </a:xfrm>
        </p:spPr>
        <p:txBody>
          <a:bodyPr>
            <a:normAutofit fontScale="90000"/>
          </a:bodyPr>
          <a:lstStyle/>
          <a:p>
            <a:r>
              <a:rPr lang="en-US" dirty="0"/>
              <a:t>Functions of external parts of a </a:t>
            </a:r>
            <a:r>
              <a:rPr lang="en-US" dirty="0" smtClean="0"/>
              <a:t>plant</a:t>
            </a:r>
            <a:endParaRPr lang="en-US" dirty="0"/>
          </a:p>
        </p:txBody>
      </p:sp>
    </p:spTree>
    <p:extLst>
      <p:ext uri="{BB962C8B-B14F-4D97-AF65-F5344CB8AC3E}">
        <p14:creationId xmlns:p14="http://schemas.microsoft.com/office/powerpoint/2010/main" val="17062235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noAutofit/>
          </a:bodyPr>
          <a:lstStyle/>
          <a:p>
            <a:r>
              <a:rPr lang="en-US" sz="3200" u="sng" dirty="0">
                <a:solidFill>
                  <a:srgbClr val="FF0000"/>
                </a:solidFill>
                <a:latin typeface="Cambria" panose="02040503050406030204" pitchFamily="18" charset="0"/>
              </a:rPr>
              <a:t>Interdependence between Plants and animals</a:t>
            </a:r>
          </a:p>
        </p:txBody>
      </p:sp>
      <p:sp>
        <p:nvSpPr>
          <p:cNvPr id="3" name="Content Placeholder 2"/>
          <p:cNvSpPr>
            <a:spLocks noGrp="1"/>
          </p:cNvSpPr>
          <p:nvPr>
            <p:ph idx="1"/>
          </p:nvPr>
        </p:nvSpPr>
        <p:spPr>
          <a:xfrm>
            <a:off x="1981200" y="457201"/>
            <a:ext cx="8229600" cy="4525963"/>
          </a:xfrm>
        </p:spPr>
        <p:txBody>
          <a:bodyPr>
            <a:noAutofit/>
          </a:bodyPr>
          <a:lstStyle/>
          <a:p>
            <a:pPr marL="0" indent="0">
              <a:lnSpc>
                <a:spcPct val="170000"/>
              </a:lnSpc>
              <a:buNone/>
            </a:pPr>
            <a:r>
              <a:rPr lang="en-US" sz="2400" dirty="0">
                <a:latin typeface="Cambria" panose="02040503050406030204" pitchFamily="18" charset="0"/>
              </a:rPr>
              <a:t>Plants and animals depend on each other for:</a:t>
            </a:r>
          </a:p>
          <a:p>
            <a:pPr marL="0" indent="0">
              <a:lnSpc>
                <a:spcPct val="170000"/>
              </a:lnSpc>
              <a:buNone/>
            </a:pPr>
            <a:r>
              <a:rPr lang="en-US" sz="2400" dirty="0">
                <a:latin typeface="Cambria" panose="02040503050406030204" pitchFamily="18" charset="0"/>
              </a:rPr>
              <a:t> </a:t>
            </a:r>
            <a:r>
              <a:rPr lang="en-US" sz="2400" b="1" dirty="0">
                <a:latin typeface="Cambria" panose="02040503050406030204" pitchFamily="18" charset="0"/>
              </a:rPr>
              <a:t>(i) Food</a:t>
            </a:r>
          </a:p>
          <a:p>
            <a:pPr marL="0" indent="0">
              <a:lnSpc>
                <a:spcPct val="170000"/>
              </a:lnSpc>
              <a:buNone/>
            </a:pPr>
            <a:r>
              <a:rPr lang="en-US" sz="2400" dirty="0">
                <a:latin typeface="Cambria" panose="02040503050406030204" pitchFamily="18" charset="0"/>
              </a:rPr>
              <a:t>Animals feed on plants directly, while other animals like carnivores feed on herbivores. </a:t>
            </a:r>
          </a:p>
          <a:p>
            <a:pPr marL="0" indent="0">
              <a:lnSpc>
                <a:spcPct val="170000"/>
              </a:lnSpc>
              <a:buNone/>
            </a:pPr>
            <a:r>
              <a:rPr lang="en-US" sz="2400" dirty="0">
                <a:latin typeface="Cambria" panose="02040503050406030204" pitchFamily="18" charset="0"/>
              </a:rPr>
              <a:t>Animals take in oxygen from the atmosphere and breath out carbon dioxide which plants use to make food.</a:t>
            </a:r>
          </a:p>
          <a:p>
            <a:pPr marL="0" indent="0">
              <a:lnSpc>
                <a:spcPct val="170000"/>
              </a:lnSpc>
              <a:buNone/>
            </a:pPr>
            <a:r>
              <a:rPr lang="en-US" sz="2400" dirty="0">
                <a:latin typeface="Cambria" panose="02040503050406030204" pitchFamily="18" charset="0"/>
              </a:rPr>
              <a:t> </a:t>
            </a:r>
            <a:r>
              <a:rPr lang="en-US" sz="2400" b="1" dirty="0">
                <a:latin typeface="Cambria" panose="02040503050406030204" pitchFamily="18" charset="0"/>
              </a:rPr>
              <a:t>(ii) Oxygen</a:t>
            </a:r>
          </a:p>
          <a:p>
            <a:pPr marL="0" indent="0">
              <a:lnSpc>
                <a:spcPct val="170000"/>
              </a:lnSpc>
              <a:buNone/>
            </a:pPr>
            <a:r>
              <a:rPr lang="en-US" sz="2400" dirty="0">
                <a:latin typeface="Cambria" panose="02040503050406030204" pitchFamily="18" charset="0"/>
              </a:rPr>
              <a:t>Plants release oxygen while making food and this oxygen is used by animals for breathing (respiration)</a:t>
            </a:r>
          </a:p>
          <a:p>
            <a:pPr>
              <a:lnSpc>
                <a:spcPct val="17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51556343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47801"/>
            <a:ext cx="3505200" cy="3378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990600"/>
            <a:ext cx="41148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158950" y="4933951"/>
            <a:ext cx="3334439" cy="584775"/>
          </a:xfrm>
          <a:prstGeom prst="rect">
            <a:avLst/>
          </a:prstGeom>
          <a:noFill/>
        </p:spPr>
        <p:txBody>
          <a:bodyPr wrap="none" rtlCol="0">
            <a:spAutoFit/>
          </a:bodyPr>
          <a:lstStyle/>
          <a:p>
            <a:pPr algn="ctr"/>
            <a:r>
              <a:rPr lang="en-US" sz="3200" dirty="0">
                <a:solidFill>
                  <a:srgbClr val="FF0000"/>
                </a:solidFill>
              </a:rPr>
              <a:t>Herbivores feeding</a:t>
            </a:r>
          </a:p>
        </p:txBody>
      </p:sp>
      <p:sp>
        <p:nvSpPr>
          <p:cNvPr id="8" name="TextBox 7"/>
          <p:cNvSpPr txBox="1"/>
          <p:nvPr/>
        </p:nvSpPr>
        <p:spPr>
          <a:xfrm>
            <a:off x="6075822" y="468869"/>
            <a:ext cx="4187493" cy="646331"/>
          </a:xfrm>
          <a:prstGeom prst="rect">
            <a:avLst/>
          </a:prstGeom>
          <a:noFill/>
        </p:spPr>
        <p:txBody>
          <a:bodyPr wrap="none" rtlCol="0">
            <a:spAutoFit/>
          </a:bodyPr>
          <a:lstStyle/>
          <a:p>
            <a:pPr algn="ctr"/>
            <a:r>
              <a:rPr lang="en-US" sz="3600" dirty="0">
                <a:solidFill>
                  <a:srgbClr val="C00000"/>
                </a:solidFill>
              </a:rPr>
              <a:t>A bird’s nest (habitat)</a:t>
            </a:r>
          </a:p>
        </p:txBody>
      </p:sp>
    </p:spTree>
    <p:extLst>
      <p:ext uri="{BB962C8B-B14F-4D97-AF65-F5344CB8AC3E}">
        <p14:creationId xmlns:p14="http://schemas.microsoft.com/office/powerpoint/2010/main" val="40148210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u="sng" dirty="0">
                <a:solidFill>
                  <a:srgbClr val="FF0000"/>
                </a:solidFill>
                <a:latin typeface="Cambria" panose="02040503050406030204" pitchFamily="18" charset="0"/>
              </a:rPr>
              <a:t>Interdependence between Plants and animals</a:t>
            </a:r>
            <a:endParaRPr lang="en-US" sz="3200" dirty="0"/>
          </a:p>
        </p:txBody>
      </p:sp>
      <p:sp>
        <p:nvSpPr>
          <p:cNvPr id="3" name="Content Placeholder 2"/>
          <p:cNvSpPr>
            <a:spLocks noGrp="1"/>
          </p:cNvSpPr>
          <p:nvPr>
            <p:ph idx="1"/>
          </p:nvPr>
        </p:nvSpPr>
        <p:spPr/>
        <p:txBody>
          <a:bodyPr>
            <a:normAutofit/>
          </a:bodyPr>
          <a:lstStyle/>
          <a:p>
            <a:pPr marL="0" indent="0">
              <a:buNone/>
            </a:pPr>
            <a:r>
              <a:rPr lang="en-US" b="1" dirty="0" smtClean="0">
                <a:latin typeface="Cambria" panose="02040503050406030204" pitchFamily="18" charset="0"/>
              </a:rPr>
              <a:t>(iii) Carbon </a:t>
            </a:r>
            <a:r>
              <a:rPr lang="en-US" b="1" dirty="0">
                <a:latin typeface="Cambria" panose="02040503050406030204" pitchFamily="18" charset="0"/>
              </a:rPr>
              <a:t>dioxide</a:t>
            </a:r>
          </a:p>
          <a:p>
            <a:pPr marL="0" indent="0">
              <a:buNone/>
            </a:pPr>
            <a:r>
              <a:rPr lang="en-US" dirty="0">
                <a:latin typeface="Cambria" panose="02040503050406030204" pitchFamily="18" charset="0"/>
              </a:rPr>
              <a:t>Animals breath out carbon dioxide which plants use to make their own food.</a:t>
            </a:r>
          </a:p>
          <a:p>
            <a:pPr marL="0" indent="0">
              <a:buNone/>
            </a:pPr>
            <a:r>
              <a:rPr lang="en-US" dirty="0">
                <a:latin typeface="Cambria" panose="02040503050406030204" pitchFamily="18" charset="0"/>
              </a:rPr>
              <a:t> </a:t>
            </a:r>
          </a:p>
          <a:p>
            <a:pPr marL="0" indent="0">
              <a:buNone/>
            </a:pPr>
            <a:r>
              <a:rPr lang="en-US" b="1" dirty="0">
                <a:latin typeface="Cambria" panose="02040503050406030204" pitchFamily="18" charset="0"/>
              </a:rPr>
              <a:t>(</a:t>
            </a:r>
            <a:r>
              <a:rPr lang="en-US" b="1" dirty="0" smtClean="0">
                <a:latin typeface="Cambria" panose="02040503050406030204" pitchFamily="18" charset="0"/>
              </a:rPr>
              <a:t>iv) Shelter</a:t>
            </a:r>
            <a:endParaRPr lang="en-US" b="1" dirty="0">
              <a:latin typeface="Cambria" panose="02040503050406030204" pitchFamily="18" charset="0"/>
            </a:endParaRPr>
          </a:p>
          <a:p>
            <a:pPr marL="0" indent="0">
              <a:buNone/>
            </a:pPr>
            <a:r>
              <a:rPr lang="en-US" dirty="0">
                <a:latin typeface="Cambria" panose="02040503050406030204" pitchFamily="18" charset="0"/>
              </a:rPr>
              <a:t>Many animals depend on trees for shelter, for example, birds insects and monkeys</a:t>
            </a:r>
          </a:p>
          <a:p>
            <a:pPr marL="0" indent="0">
              <a:buNone/>
            </a:pPr>
            <a:r>
              <a:rPr lang="en-US" dirty="0">
                <a:latin typeface="Cambria" panose="02040503050406030204" pitchFamily="18" charset="0"/>
              </a:rPr>
              <a:t> </a:t>
            </a:r>
          </a:p>
          <a:p>
            <a:pPr marL="0" indent="0">
              <a:buNone/>
            </a:pPr>
            <a:r>
              <a:rPr lang="en-US" b="1" dirty="0">
                <a:latin typeface="Cambria" panose="02040503050406030204" pitchFamily="18" charset="0"/>
              </a:rPr>
              <a:t>(</a:t>
            </a:r>
            <a:r>
              <a:rPr lang="en-US" b="1" dirty="0" smtClean="0">
                <a:latin typeface="Cambria" panose="02040503050406030204" pitchFamily="18" charset="0"/>
              </a:rPr>
              <a:t>v) Pollination</a:t>
            </a:r>
            <a:endParaRPr lang="en-US" b="1" dirty="0">
              <a:latin typeface="Cambria" panose="02040503050406030204" pitchFamily="18" charset="0"/>
            </a:endParaRPr>
          </a:p>
          <a:p>
            <a:pPr marL="0" indent="0">
              <a:buNone/>
            </a:pPr>
            <a:r>
              <a:rPr lang="en-US" dirty="0">
                <a:latin typeface="Cambria" panose="02040503050406030204" pitchFamily="18" charset="0"/>
              </a:rPr>
              <a:t>Many plants depend on animals like bees for pollination, whereas the animals (insects) get nectar from the plants.</a:t>
            </a:r>
          </a:p>
          <a:p>
            <a:endParaRPr lang="en-US" dirty="0">
              <a:latin typeface="Cambria" panose="02040503050406030204" pitchFamily="18" charset="0"/>
            </a:endParaRPr>
          </a:p>
        </p:txBody>
      </p:sp>
    </p:spTree>
    <p:extLst>
      <p:ext uri="{BB962C8B-B14F-4D97-AF65-F5344CB8AC3E}">
        <p14:creationId xmlns:p14="http://schemas.microsoft.com/office/powerpoint/2010/main" val="209790540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noAutofit/>
          </a:bodyPr>
          <a:lstStyle/>
          <a:p>
            <a:r>
              <a:rPr lang="en-US" sz="3200" u="sng" dirty="0">
                <a:solidFill>
                  <a:srgbClr val="FF0000"/>
                </a:solidFill>
                <a:latin typeface="Cambria" panose="02040503050406030204" pitchFamily="18" charset="0"/>
              </a:rPr>
              <a:t>Interdependence between Plants and animals</a:t>
            </a:r>
            <a:endParaRPr lang="en-US" sz="3200" dirty="0"/>
          </a:p>
        </p:txBody>
      </p:sp>
      <p:sp>
        <p:nvSpPr>
          <p:cNvPr id="3" name="Content Placeholder 2"/>
          <p:cNvSpPr>
            <a:spLocks noGrp="1"/>
          </p:cNvSpPr>
          <p:nvPr>
            <p:ph idx="1"/>
          </p:nvPr>
        </p:nvSpPr>
        <p:spPr>
          <a:xfrm>
            <a:off x="1981200" y="503238"/>
            <a:ext cx="8686800" cy="4983163"/>
          </a:xfrm>
        </p:spPr>
        <p:txBody>
          <a:bodyPr>
            <a:normAutofit fontScale="25000" lnSpcReduction="20000"/>
          </a:bodyPr>
          <a:lstStyle/>
          <a:p>
            <a:pPr marL="0" indent="0">
              <a:buNone/>
            </a:pPr>
            <a:r>
              <a:rPr lang="en-US" sz="9600" dirty="0">
                <a:latin typeface="Cambria" panose="02040503050406030204" pitchFamily="18" charset="0"/>
              </a:rPr>
              <a:t>(</a:t>
            </a:r>
            <a:r>
              <a:rPr lang="en-US" sz="9600" b="1" dirty="0">
                <a:latin typeface="Cambria" panose="02040503050406030204" pitchFamily="18" charset="0"/>
              </a:rPr>
              <a:t>vi) Medicine</a:t>
            </a:r>
          </a:p>
          <a:p>
            <a:pPr marL="0" indent="0">
              <a:buNone/>
            </a:pPr>
            <a:r>
              <a:rPr lang="en-US" sz="9600" dirty="0">
                <a:latin typeface="Cambria" panose="02040503050406030204" pitchFamily="18" charset="0"/>
              </a:rPr>
              <a:t>Some plants are source of medicine (herbal) for example, the neem tree, ginger, aloe </a:t>
            </a:r>
            <a:r>
              <a:rPr lang="en-US" sz="9600" dirty="0" err="1">
                <a:latin typeface="Cambria" panose="02040503050406030204" pitchFamily="18" charset="0"/>
              </a:rPr>
              <a:t>vera</a:t>
            </a:r>
            <a:r>
              <a:rPr lang="en-US" sz="9600" dirty="0">
                <a:latin typeface="Cambria" panose="02040503050406030204" pitchFamily="18" charset="0"/>
              </a:rPr>
              <a:t>, eucalyptus and lemon.</a:t>
            </a:r>
          </a:p>
          <a:p>
            <a:pPr marL="0" indent="0">
              <a:buNone/>
            </a:pPr>
            <a:endParaRPr lang="en-US" sz="8000" dirty="0">
              <a:latin typeface="Cambria" panose="02040503050406030204" pitchFamily="18" charset="0"/>
            </a:endParaRPr>
          </a:p>
          <a:p>
            <a:pPr marL="0" indent="0">
              <a:buNone/>
            </a:pPr>
            <a:r>
              <a:rPr lang="en-US" sz="9600" b="1" dirty="0">
                <a:latin typeface="Cambria" panose="02040503050406030204" pitchFamily="18" charset="0"/>
              </a:rPr>
              <a:t>(vii) Nutrients</a:t>
            </a:r>
          </a:p>
          <a:p>
            <a:pPr marL="0" indent="0">
              <a:buNone/>
            </a:pPr>
            <a:r>
              <a:rPr lang="en-US" sz="9600" dirty="0">
                <a:latin typeface="Cambria" panose="02040503050406030204" pitchFamily="18" charset="0"/>
              </a:rPr>
              <a:t>Some plants trap and eat insects while others obtain nutrients from dead decaying animal waste. Those plants that eat insects are </a:t>
            </a:r>
            <a:r>
              <a:rPr lang="en-US" sz="9600" dirty="0" err="1">
                <a:latin typeface="Cambria" panose="02040503050406030204" pitchFamily="18" charset="0"/>
              </a:rPr>
              <a:t>knon</a:t>
            </a:r>
            <a:r>
              <a:rPr lang="en-US" sz="9600" dirty="0">
                <a:latin typeface="Cambria" panose="02040503050406030204" pitchFamily="18" charset="0"/>
              </a:rPr>
              <a:t> as insectivorous plants. </a:t>
            </a:r>
          </a:p>
          <a:p>
            <a:pPr marL="0" indent="0">
              <a:buNone/>
            </a:pPr>
            <a:r>
              <a:rPr lang="en-US" sz="9600" dirty="0">
                <a:latin typeface="Cambria" panose="02040503050406030204" pitchFamily="18" charset="0"/>
              </a:rPr>
              <a:t>They use their leaves to trap insects or small animals</a:t>
            </a:r>
          </a:p>
          <a:p>
            <a:pPr marL="0" indent="0">
              <a:buNone/>
            </a:pPr>
            <a:endParaRPr lang="en-US" sz="4800" dirty="0">
              <a:latin typeface="Cambria" panose="02040503050406030204" pitchFamily="18" charset="0"/>
            </a:endParaRPr>
          </a:p>
          <a:p>
            <a:pPr marL="0" indent="0">
              <a:buNone/>
            </a:pPr>
            <a:r>
              <a:rPr lang="en-US" sz="9600" dirty="0">
                <a:latin typeface="Cambria" panose="02040503050406030204" pitchFamily="18" charset="0"/>
              </a:rPr>
              <a:t>Examples of such plants are:</a:t>
            </a:r>
          </a:p>
          <a:p>
            <a:pPr>
              <a:buFont typeface="Wingdings" panose="05000000000000000000" pitchFamily="2" charset="2"/>
              <a:buChar char="§"/>
            </a:pPr>
            <a:r>
              <a:rPr lang="en-US" sz="9600" dirty="0">
                <a:latin typeface="Cambria" panose="02040503050406030204" pitchFamily="18" charset="0"/>
              </a:rPr>
              <a:t>Pitcher plant</a:t>
            </a:r>
          </a:p>
          <a:p>
            <a:pPr>
              <a:buFont typeface="Wingdings" panose="05000000000000000000" pitchFamily="2" charset="2"/>
              <a:buChar char="§"/>
            </a:pPr>
            <a:r>
              <a:rPr lang="en-US" sz="9600" dirty="0">
                <a:latin typeface="Cambria" panose="02040503050406030204" pitchFamily="18" charset="0"/>
              </a:rPr>
              <a:t>Butterworts</a:t>
            </a:r>
          </a:p>
          <a:p>
            <a:pPr>
              <a:buFont typeface="Wingdings" panose="05000000000000000000" pitchFamily="2" charset="2"/>
              <a:buChar char="§"/>
            </a:pPr>
            <a:r>
              <a:rPr lang="en-US" sz="9600" dirty="0">
                <a:latin typeface="Cambria" panose="02040503050406030204" pitchFamily="18" charset="0"/>
              </a:rPr>
              <a:t>The </a:t>
            </a:r>
            <a:r>
              <a:rPr lang="en-US" sz="9600" dirty="0" err="1">
                <a:latin typeface="Cambria" panose="02040503050406030204" pitchFamily="18" charset="0"/>
              </a:rPr>
              <a:t>venus</a:t>
            </a:r>
            <a:r>
              <a:rPr lang="en-US" sz="9600" dirty="0">
                <a:latin typeface="Cambria" panose="02040503050406030204" pitchFamily="18" charset="0"/>
              </a:rPr>
              <a:t> fly trap</a:t>
            </a:r>
          </a:p>
          <a:p>
            <a:pPr>
              <a:buFont typeface="Wingdings" panose="05000000000000000000" pitchFamily="2" charset="2"/>
              <a:buChar char="§"/>
            </a:pPr>
            <a:r>
              <a:rPr lang="en-US" sz="9600" dirty="0">
                <a:latin typeface="Cambria" panose="02040503050406030204" pitchFamily="18" charset="0"/>
              </a:rPr>
              <a:t>Cobra lily</a:t>
            </a:r>
          </a:p>
          <a:p>
            <a:pPr>
              <a:buFont typeface="Wingdings" panose="05000000000000000000" pitchFamily="2" charset="2"/>
              <a:buChar char="§"/>
            </a:pPr>
            <a:r>
              <a:rPr lang="en-US" sz="9600" dirty="0">
                <a:latin typeface="Cambria" panose="02040503050406030204" pitchFamily="18" charset="0"/>
              </a:rPr>
              <a:t>Bladderworts</a:t>
            </a:r>
          </a:p>
          <a:p>
            <a:pPr>
              <a:buFont typeface="Wingdings" panose="05000000000000000000" pitchFamily="2" charset="2"/>
              <a:buChar char="§"/>
            </a:pPr>
            <a:r>
              <a:rPr lang="en-US" sz="9600" dirty="0">
                <a:latin typeface="Cambria" panose="02040503050406030204" pitchFamily="18" charset="0"/>
              </a:rPr>
              <a:t>Sundew</a:t>
            </a:r>
          </a:p>
          <a:p>
            <a:endParaRPr lang="en-US" dirty="0">
              <a:latin typeface="Cambria" panose="02040503050406030204" pitchFamily="18" charset="0"/>
            </a:endParaRPr>
          </a:p>
        </p:txBody>
      </p:sp>
    </p:spTree>
    <p:extLst>
      <p:ext uri="{BB962C8B-B14F-4D97-AF65-F5344CB8AC3E}">
        <p14:creationId xmlns:p14="http://schemas.microsoft.com/office/powerpoint/2010/main" val="280164071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u="sng" dirty="0">
                <a:solidFill>
                  <a:srgbClr val="FF0000"/>
                </a:solidFill>
                <a:latin typeface="Cambria" panose="02040503050406030204" pitchFamily="18" charset="0"/>
              </a:rPr>
              <a:t>Interdependence between Plants and animals</a:t>
            </a:r>
            <a:endParaRPr lang="en-US" sz="3200" dirty="0"/>
          </a:p>
        </p:txBody>
      </p:sp>
      <p:sp>
        <p:nvSpPr>
          <p:cNvPr id="3" name="Content Placeholder 2"/>
          <p:cNvSpPr>
            <a:spLocks noGrp="1"/>
          </p:cNvSpPr>
          <p:nvPr>
            <p:ph idx="1"/>
          </p:nvPr>
        </p:nvSpPr>
        <p:spPr>
          <a:xfrm>
            <a:off x="1981200" y="1371601"/>
            <a:ext cx="8229600" cy="4754563"/>
          </a:xfrm>
        </p:spPr>
        <p:txBody>
          <a:bodyPr>
            <a:normAutofit/>
          </a:bodyPr>
          <a:lstStyle/>
          <a:p>
            <a:pPr marL="0" indent="0">
              <a:buNone/>
            </a:pPr>
            <a:r>
              <a:rPr lang="en-US" dirty="0">
                <a:latin typeface="Cambria" panose="02040503050406030204" pitchFamily="18" charset="0"/>
              </a:rPr>
              <a:t> </a:t>
            </a:r>
          </a:p>
          <a:p>
            <a:pPr marL="0" indent="0">
              <a:buNone/>
            </a:pPr>
            <a:r>
              <a:rPr lang="en-US" b="1" dirty="0">
                <a:latin typeface="Cambria" panose="02040503050406030204" pitchFamily="18" charset="0"/>
              </a:rPr>
              <a:t>(</a:t>
            </a:r>
            <a:r>
              <a:rPr lang="en-US" b="1" dirty="0" smtClean="0">
                <a:latin typeface="Cambria" panose="02040503050406030204" pitchFamily="18" charset="0"/>
              </a:rPr>
              <a:t>viii) Animal </a:t>
            </a:r>
            <a:r>
              <a:rPr lang="en-US" b="1" dirty="0">
                <a:latin typeface="Cambria" panose="02040503050406030204" pitchFamily="18" charset="0"/>
              </a:rPr>
              <a:t>waste</a:t>
            </a:r>
          </a:p>
          <a:p>
            <a:pPr marL="0" indent="0">
              <a:buNone/>
            </a:pPr>
            <a:r>
              <a:rPr lang="en-US" dirty="0">
                <a:latin typeface="Cambria" panose="02040503050406030204" pitchFamily="18" charset="0"/>
              </a:rPr>
              <a:t>Animal dung contains nutrients which dissolve in the soil and thereafter absorbed by the plants</a:t>
            </a:r>
            <a:r>
              <a:rPr lang="en-US" dirty="0" smtClean="0">
                <a:latin typeface="Cambria" panose="02040503050406030204" pitchFamily="18" charset="0"/>
              </a:rPr>
              <a:t>.</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160704070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u="sng" dirty="0">
                <a:solidFill>
                  <a:srgbClr val="FF0000"/>
                </a:solidFill>
                <a:latin typeface="Cambria" panose="02040503050406030204" pitchFamily="18" charset="0"/>
              </a:rPr>
              <a:t>Interdependence between Plants and animals</a:t>
            </a:r>
            <a:endParaRPr lang="en-US" sz="3200" dirty="0"/>
          </a:p>
        </p:txBody>
      </p:sp>
      <p:sp>
        <p:nvSpPr>
          <p:cNvPr id="3" name="Content Placeholder 2"/>
          <p:cNvSpPr>
            <a:spLocks noGrp="1"/>
          </p:cNvSpPr>
          <p:nvPr>
            <p:ph idx="1"/>
          </p:nvPr>
        </p:nvSpPr>
        <p:spPr/>
        <p:txBody>
          <a:bodyPr/>
          <a:lstStyle/>
          <a:p>
            <a:pPr marL="0" indent="0">
              <a:buNone/>
            </a:pPr>
            <a:r>
              <a:rPr lang="en-US" b="1" dirty="0">
                <a:latin typeface="Cambria" panose="02040503050406030204" pitchFamily="18" charset="0"/>
              </a:rPr>
              <a:t>(</a:t>
            </a:r>
            <a:r>
              <a:rPr lang="en-US" b="1" dirty="0" smtClean="0">
                <a:latin typeface="Cambria" panose="02040503050406030204" pitchFamily="18" charset="0"/>
              </a:rPr>
              <a:t>ix) Decomposition</a:t>
            </a:r>
            <a:endParaRPr lang="en-US" b="1" dirty="0">
              <a:latin typeface="Cambria" panose="02040503050406030204" pitchFamily="18" charset="0"/>
            </a:endParaRPr>
          </a:p>
          <a:p>
            <a:pPr marL="0" indent="0">
              <a:buNone/>
            </a:pPr>
            <a:r>
              <a:rPr lang="en-US" dirty="0">
                <a:latin typeface="Cambria" panose="02040503050406030204" pitchFamily="18" charset="0"/>
              </a:rPr>
              <a:t>Upon death, plants and animals decay or rot. When decomposition takes place, nutrients from the body of plants and animals are released into the </a:t>
            </a:r>
            <a:r>
              <a:rPr lang="en-US" dirty="0" smtClean="0">
                <a:latin typeface="Cambria" panose="02040503050406030204" pitchFamily="18" charset="0"/>
              </a:rPr>
              <a:t>soil.</a:t>
            </a:r>
            <a:endParaRPr lang="en-US" dirty="0">
              <a:latin typeface="Cambria" panose="02040503050406030204" pitchFamily="18" charset="0"/>
            </a:endParaRPr>
          </a:p>
          <a:p>
            <a:endParaRPr lang="en-US" dirty="0">
              <a:latin typeface="Cambria" panose="02040503050406030204"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068" y="3810000"/>
            <a:ext cx="3241932" cy="2606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91072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Autofit/>
          </a:bodyPr>
          <a:lstStyle/>
          <a:p>
            <a:r>
              <a:rPr lang="en-US" sz="4000" b="1" u="sng" dirty="0">
                <a:solidFill>
                  <a:srgbClr val="FF0000"/>
                </a:solidFill>
                <a:latin typeface="Cambria" panose="02040503050406030204" pitchFamily="18" charset="0"/>
              </a:rPr>
              <a:t>Food chain</a:t>
            </a:r>
            <a:br>
              <a:rPr lang="en-US" sz="4000" b="1" u="sng" dirty="0">
                <a:solidFill>
                  <a:srgbClr val="FF0000"/>
                </a:solidFill>
                <a:latin typeface="Cambria" panose="02040503050406030204" pitchFamily="18" charset="0"/>
              </a:rPr>
            </a:br>
            <a:endParaRPr lang="en-US" sz="40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676400" y="381000"/>
            <a:ext cx="8991600" cy="5181600"/>
          </a:xfrm>
        </p:spPr>
        <p:txBody>
          <a:bodyPr>
            <a:noAutofit/>
          </a:bodyPr>
          <a:lstStyle/>
          <a:p>
            <a:pPr marL="0" indent="0">
              <a:lnSpc>
                <a:spcPct val="170000"/>
              </a:lnSpc>
              <a:buNone/>
            </a:pPr>
            <a:r>
              <a:rPr lang="en-US" sz="2400" dirty="0">
                <a:latin typeface="Cambria" panose="02040503050406030204" pitchFamily="18" charset="0"/>
              </a:rPr>
              <a:t>Consists of plants and animals and shows who eats who. </a:t>
            </a:r>
          </a:p>
          <a:p>
            <a:pPr marL="0" indent="0">
              <a:lnSpc>
                <a:spcPct val="170000"/>
              </a:lnSpc>
              <a:buNone/>
            </a:pPr>
            <a:r>
              <a:rPr lang="en-US" sz="2400" b="1" dirty="0">
                <a:latin typeface="Cambria" panose="02040503050406030204" pitchFamily="18" charset="0"/>
              </a:rPr>
              <a:t>Note that in a food chain, the arrow points the eater.</a:t>
            </a:r>
          </a:p>
          <a:p>
            <a:pPr marL="0" indent="0">
              <a:lnSpc>
                <a:spcPct val="170000"/>
              </a:lnSpc>
              <a:buNone/>
            </a:pPr>
            <a:r>
              <a:rPr lang="en-US" sz="2400" b="1" dirty="0">
                <a:latin typeface="Cambria" panose="02040503050406030204" pitchFamily="18" charset="0"/>
              </a:rPr>
              <a:t> </a:t>
            </a:r>
            <a:r>
              <a:rPr lang="en-US" sz="2400" dirty="0">
                <a:latin typeface="Cambria" panose="02040503050406030204" pitchFamily="18" charset="0"/>
              </a:rPr>
              <a:t>In a food chain there are:</a:t>
            </a:r>
          </a:p>
          <a:p>
            <a:pPr>
              <a:lnSpc>
                <a:spcPct val="170000"/>
              </a:lnSpc>
              <a:buFont typeface="Wingdings" panose="05000000000000000000" pitchFamily="2" charset="2"/>
              <a:buChar char="q"/>
            </a:pPr>
            <a:r>
              <a:rPr lang="en-US" sz="2400" b="1" dirty="0">
                <a:latin typeface="Cambria" panose="02040503050406030204" pitchFamily="18" charset="0"/>
              </a:rPr>
              <a:t>Producers</a:t>
            </a:r>
          </a:p>
          <a:p>
            <a:pPr>
              <a:lnSpc>
                <a:spcPct val="170000"/>
              </a:lnSpc>
              <a:buFont typeface="Wingdings" panose="05000000000000000000" pitchFamily="2" charset="2"/>
              <a:buChar char="q"/>
            </a:pPr>
            <a:r>
              <a:rPr lang="en-US" sz="2400" b="1" dirty="0">
                <a:latin typeface="Cambria" panose="02040503050406030204" pitchFamily="18" charset="0"/>
              </a:rPr>
              <a:t>Consumers</a:t>
            </a:r>
          </a:p>
          <a:p>
            <a:pPr marL="0" indent="0">
              <a:lnSpc>
                <a:spcPct val="170000"/>
              </a:lnSpc>
              <a:buNone/>
            </a:pPr>
            <a:r>
              <a:rPr lang="en-US" sz="2400" b="1" dirty="0">
                <a:latin typeface="Cambria" panose="02040503050406030204" pitchFamily="18" charset="0"/>
              </a:rPr>
              <a:t>Plants</a:t>
            </a:r>
            <a:r>
              <a:rPr lang="en-US" sz="2400" dirty="0">
                <a:latin typeface="Cambria" panose="02040503050406030204" pitchFamily="18" charset="0"/>
              </a:rPr>
              <a:t> are referred to as </a:t>
            </a:r>
            <a:r>
              <a:rPr lang="en-US" sz="2400" b="1" dirty="0">
                <a:latin typeface="Cambria" panose="02040503050406030204" pitchFamily="18" charset="0"/>
              </a:rPr>
              <a:t>primary producers </a:t>
            </a:r>
            <a:r>
              <a:rPr lang="en-US" sz="2400" dirty="0">
                <a:latin typeface="Cambria" panose="02040503050406030204" pitchFamily="18" charset="0"/>
              </a:rPr>
              <a:t>because they make their own food. </a:t>
            </a:r>
          </a:p>
          <a:p>
            <a:pPr marL="0" indent="0">
              <a:lnSpc>
                <a:spcPct val="170000"/>
              </a:lnSpc>
              <a:buNone/>
            </a:pPr>
            <a:r>
              <a:rPr lang="en-US" sz="2400" b="1" dirty="0">
                <a:latin typeface="Cambria" panose="02040503050406030204" pitchFamily="18" charset="0"/>
              </a:rPr>
              <a:t>Animals</a:t>
            </a:r>
            <a:r>
              <a:rPr lang="en-US" sz="2400" dirty="0">
                <a:latin typeface="Cambria" panose="02040503050406030204" pitchFamily="18" charset="0"/>
              </a:rPr>
              <a:t> are consumers because they feed on the food stored by producers.</a:t>
            </a:r>
          </a:p>
          <a:p>
            <a:pPr>
              <a:lnSpc>
                <a:spcPct val="17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352596270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u="sng" dirty="0">
                <a:solidFill>
                  <a:srgbClr val="FF0000"/>
                </a:solidFill>
                <a:latin typeface="Cambria" panose="02040503050406030204" pitchFamily="18" charset="0"/>
              </a:rPr>
              <a:t>Food chain…..</a:t>
            </a:r>
            <a:br>
              <a:rPr lang="en-US" sz="3200" b="1" u="sng" dirty="0">
                <a:solidFill>
                  <a:srgbClr val="FF0000"/>
                </a:solidFill>
                <a:latin typeface="Cambria" panose="02040503050406030204" pitchFamily="18" charset="0"/>
              </a:rPr>
            </a:br>
            <a:endParaRPr lang="en-US" sz="3200" dirty="0"/>
          </a:p>
        </p:txBody>
      </p:sp>
      <p:sp>
        <p:nvSpPr>
          <p:cNvPr id="3" name="Content Placeholder 2"/>
          <p:cNvSpPr>
            <a:spLocks noGrp="1"/>
          </p:cNvSpPr>
          <p:nvPr>
            <p:ph idx="1"/>
          </p:nvPr>
        </p:nvSpPr>
        <p:spPr>
          <a:xfrm>
            <a:off x="1981200" y="1143000"/>
            <a:ext cx="8229600" cy="5181600"/>
          </a:xfrm>
        </p:spPr>
        <p:txBody>
          <a:bodyPr>
            <a:noAutofit/>
          </a:bodyPr>
          <a:lstStyle/>
          <a:p>
            <a:pPr marL="0" indent="0">
              <a:buNone/>
            </a:pPr>
            <a:r>
              <a:rPr lang="en-US" dirty="0">
                <a:latin typeface="Cambria" panose="02040503050406030204" pitchFamily="18" charset="0"/>
              </a:rPr>
              <a:t>Consumers are divided into:</a:t>
            </a:r>
          </a:p>
          <a:p>
            <a:pPr>
              <a:buFont typeface="Wingdings" panose="05000000000000000000" pitchFamily="2" charset="2"/>
              <a:buChar char="§"/>
            </a:pPr>
            <a:r>
              <a:rPr lang="en-US" b="1" dirty="0" smtClean="0">
                <a:latin typeface="Cambria" panose="02040503050406030204" pitchFamily="18" charset="0"/>
              </a:rPr>
              <a:t>Primary consumers</a:t>
            </a:r>
          </a:p>
          <a:p>
            <a:pPr marL="0" indent="0">
              <a:buNone/>
            </a:pPr>
            <a:r>
              <a:rPr lang="en-US" dirty="0" smtClean="0">
                <a:latin typeface="Cambria" panose="02040503050406030204" pitchFamily="18" charset="0"/>
              </a:rPr>
              <a:t>	Are </a:t>
            </a:r>
            <a:r>
              <a:rPr lang="en-US" dirty="0">
                <a:latin typeface="Cambria" panose="02040503050406030204" pitchFamily="18" charset="0"/>
              </a:rPr>
              <a:t>herbivores that </a:t>
            </a:r>
            <a:r>
              <a:rPr lang="en-US" dirty="0" smtClean="0">
                <a:latin typeface="Cambria" panose="02040503050406030204" pitchFamily="18" charset="0"/>
              </a:rPr>
              <a:t>feed directly </a:t>
            </a:r>
            <a:r>
              <a:rPr lang="en-US" dirty="0">
                <a:latin typeface="Cambria" panose="02040503050406030204" pitchFamily="18" charset="0"/>
              </a:rPr>
              <a:t>on </a:t>
            </a:r>
            <a:r>
              <a:rPr lang="en-US" dirty="0" smtClean="0">
                <a:latin typeface="Cambria" panose="02040503050406030204" pitchFamily="18" charset="0"/>
              </a:rPr>
              <a:t>	plants</a:t>
            </a:r>
            <a:endParaRPr lang="en-US" dirty="0">
              <a:latin typeface="Cambria" panose="02040503050406030204" pitchFamily="18" charset="0"/>
            </a:endParaRPr>
          </a:p>
          <a:p>
            <a:pPr>
              <a:buFont typeface="Wingdings" panose="05000000000000000000" pitchFamily="2" charset="2"/>
              <a:buChar char="§"/>
            </a:pPr>
            <a:r>
              <a:rPr lang="en-US" b="1" dirty="0" smtClean="0">
                <a:latin typeface="Cambria" panose="02040503050406030204" pitchFamily="18" charset="0"/>
              </a:rPr>
              <a:t>Secondary consumers</a:t>
            </a:r>
          </a:p>
          <a:p>
            <a:pPr marL="0" indent="0">
              <a:buNone/>
            </a:pPr>
            <a:r>
              <a:rPr lang="en-US" dirty="0" smtClean="0">
                <a:latin typeface="Cambria" panose="02040503050406030204" pitchFamily="18" charset="0"/>
              </a:rPr>
              <a:t>           Are </a:t>
            </a:r>
            <a:r>
              <a:rPr lang="en-US" dirty="0">
                <a:latin typeface="Cambria" panose="02040503050406030204" pitchFamily="18" charset="0"/>
              </a:rPr>
              <a:t>carnivores that </a:t>
            </a:r>
            <a:r>
              <a:rPr lang="en-US" dirty="0" smtClean="0">
                <a:latin typeface="Cambria" panose="02040503050406030204" pitchFamily="18" charset="0"/>
              </a:rPr>
              <a:t>feed on </a:t>
            </a:r>
            <a:r>
              <a:rPr lang="en-US" dirty="0">
                <a:latin typeface="Cambria" panose="02040503050406030204" pitchFamily="18" charset="0"/>
              </a:rPr>
              <a:t>herbivores</a:t>
            </a:r>
          </a:p>
          <a:p>
            <a:pPr>
              <a:buFont typeface="Wingdings" panose="05000000000000000000" pitchFamily="2" charset="2"/>
              <a:buChar char="§"/>
            </a:pPr>
            <a:r>
              <a:rPr lang="en-US" b="1" dirty="0" smtClean="0">
                <a:latin typeface="Cambria" panose="02040503050406030204" pitchFamily="18" charset="0"/>
              </a:rPr>
              <a:t>Tertiary </a:t>
            </a:r>
            <a:r>
              <a:rPr lang="en-US" b="1" dirty="0">
                <a:latin typeface="Cambria" panose="02040503050406030204" pitchFamily="18" charset="0"/>
              </a:rPr>
              <a:t>consumers </a:t>
            </a:r>
            <a:endParaRPr lang="en-US" b="1" dirty="0" smtClean="0">
              <a:latin typeface="Cambria" panose="02040503050406030204" pitchFamily="18" charset="0"/>
            </a:endParaRPr>
          </a:p>
          <a:p>
            <a:pPr marL="0" indent="0">
              <a:buNone/>
            </a:pPr>
            <a:r>
              <a:rPr lang="en-US" dirty="0" smtClean="0">
                <a:latin typeface="Cambria" panose="02040503050406030204" pitchFamily="18" charset="0"/>
              </a:rPr>
              <a:t>           Are </a:t>
            </a:r>
            <a:r>
              <a:rPr lang="en-US" dirty="0">
                <a:latin typeface="Cambria" panose="02040503050406030204" pitchFamily="18" charset="0"/>
              </a:rPr>
              <a:t>carnivores that  feed </a:t>
            </a:r>
            <a:r>
              <a:rPr lang="en-US" dirty="0" smtClean="0">
                <a:latin typeface="Cambria" panose="02040503050406030204" pitchFamily="18" charset="0"/>
              </a:rPr>
              <a:t>on other </a:t>
            </a:r>
            <a:r>
              <a:rPr lang="en-US" dirty="0">
                <a:latin typeface="Cambria" panose="02040503050406030204" pitchFamily="18" charset="0"/>
              </a:rPr>
              <a:t> </a:t>
            </a:r>
            <a:r>
              <a:rPr lang="en-US" dirty="0" smtClean="0">
                <a:latin typeface="Cambria" panose="02040503050406030204" pitchFamily="18" charset="0"/>
              </a:rPr>
              <a:t>     </a:t>
            </a:r>
          </a:p>
          <a:p>
            <a:pPr marL="0" indent="0">
              <a:buNone/>
            </a:pPr>
            <a:r>
              <a:rPr lang="en-US" dirty="0">
                <a:latin typeface="Cambria" panose="02040503050406030204" pitchFamily="18" charset="0"/>
              </a:rPr>
              <a:t> </a:t>
            </a:r>
            <a:r>
              <a:rPr lang="en-US" dirty="0" smtClean="0">
                <a:latin typeface="Cambria" panose="02040503050406030204" pitchFamily="18" charset="0"/>
              </a:rPr>
              <a:t>          consumers.</a:t>
            </a:r>
            <a:endParaRPr lang="en-US" dirty="0">
              <a:latin typeface="Cambria" panose="02040503050406030204" pitchFamily="18" charset="0"/>
            </a:endParaRPr>
          </a:p>
        </p:txBody>
      </p:sp>
    </p:spTree>
    <p:extLst>
      <p:ext uri="{BB962C8B-B14F-4D97-AF65-F5344CB8AC3E}">
        <p14:creationId xmlns:p14="http://schemas.microsoft.com/office/powerpoint/2010/main" val="19337436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latin typeface="Cambria" panose="02040503050406030204" pitchFamily="18" charset="0"/>
              </a:rPr>
              <a:t>Examples of food chains</a:t>
            </a:r>
            <a:br>
              <a:rPr lang="en-US" b="1" u="sng" dirty="0">
                <a:latin typeface="Cambria" panose="02040503050406030204" pitchFamily="18" charset="0"/>
              </a:rPr>
            </a:br>
            <a:endParaRPr lang="en-US" b="1" u="sng" dirty="0">
              <a:latin typeface="Cambria" panose="02040503050406030204" pitchFamily="18" charset="0"/>
            </a:endParaRPr>
          </a:p>
        </p:txBody>
      </p:sp>
      <p:sp>
        <p:nvSpPr>
          <p:cNvPr id="3" name="Content Placeholder 2"/>
          <p:cNvSpPr>
            <a:spLocks noGrp="1"/>
          </p:cNvSpPr>
          <p:nvPr>
            <p:ph idx="1"/>
          </p:nvPr>
        </p:nvSpPr>
        <p:spPr>
          <a:xfrm>
            <a:off x="1676400" y="1600201"/>
            <a:ext cx="8991600" cy="4525963"/>
          </a:xfrm>
        </p:spPr>
        <p:txBody>
          <a:bodyPr>
            <a:normAutofit/>
          </a:bodyPr>
          <a:lstStyle/>
          <a:p>
            <a:pPr marL="0" indent="0">
              <a:buNone/>
            </a:pPr>
            <a:r>
              <a:rPr lang="en-US" dirty="0" smtClean="0">
                <a:solidFill>
                  <a:srgbClr val="FF0000"/>
                </a:solidFill>
                <a:latin typeface="Cambria" panose="02040503050406030204" pitchFamily="18" charset="0"/>
              </a:rPr>
              <a:t>In </a:t>
            </a:r>
            <a:r>
              <a:rPr lang="en-US" dirty="0">
                <a:solidFill>
                  <a:srgbClr val="FF0000"/>
                </a:solidFill>
                <a:latin typeface="Cambria" panose="02040503050406030204" pitchFamily="18" charset="0"/>
              </a:rPr>
              <a:t>a grassland inhabited by hawks, frogs, snakes, mice and grasshoppers, the possible food chain </a:t>
            </a:r>
            <a:r>
              <a:rPr lang="en-US" dirty="0" smtClean="0">
                <a:solidFill>
                  <a:srgbClr val="FF0000"/>
                </a:solidFill>
                <a:latin typeface="Cambria" panose="02040503050406030204" pitchFamily="18" charset="0"/>
              </a:rPr>
              <a:t>is:</a:t>
            </a:r>
            <a:endParaRPr lang="en-US" dirty="0">
              <a:solidFill>
                <a:srgbClr val="FF0000"/>
              </a:solidFill>
              <a:latin typeface="Cambria" panose="02040503050406030204" pitchFamily="18" charset="0"/>
            </a:endParaRPr>
          </a:p>
          <a:p>
            <a:pPr marL="0" indent="0">
              <a:buNone/>
            </a:pPr>
            <a:r>
              <a:rPr lang="en-US" sz="2800" b="1" dirty="0">
                <a:solidFill>
                  <a:schemeClr val="tx2">
                    <a:lumMod val="50000"/>
                  </a:schemeClr>
                </a:solidFill>
                <a:latin typeface="Cambria" panose="02040503050406030204" pitchFamily="18" charset="0"/>
              </a:rPr>
              <a:t>Grass	      grasshoppers      mice        snakes      hawks</a:t>
            </a:r>
          </a:p>
          <a:p>
            <a:pPr marL="0" indent="0">
              <a:buNone/>
            </a:pPr>
            <a:endParaRPr lang="en-US" sz="2800" b="1" dirty="0">
              <a:solidFill>
                <a:schemeClr val="tx2">
                  <a:lumMod val="50000"/>
                </a:schemeClr>
              </a:solidFill>
              <a:latin typeface="Cambria" panose="02040503050406030204" pitchFamily="18" charset="0"/>
            </a:endParaRPr>
          </a:p>
          <a:p>
            <a:pPr marL="0" indent="0">
              <a:buNone/>
            </a:pPr>
            <a:r>
              <a:rPr lang="en-US" dirty="0">
                <a:solidFill>
                  <a:srgbClr val="FF0000"/>
                </a:solidFill>
                <a:latin typeface="Cambria" panose="02040503050406030204" pitchFamily="18" charset="0"/>
              </a:rPr>
              <a:t>If all snakes die, mice will increase, grasshoppers and hawks will decrease and grass increase in the long term.</a:t>
            </a:r>
          </a:p>
          <a:p>
            <a:pPr marL="0" indent="0">
              <a:buNone/>
            </a:pPr>
            <a:r>
              <a:rPr lang="en-US" dirty="0">
                <a:latin typeface="Cambria" panose="02040503050406030204" pitchFamily="18" charset="0"/>
              </a:rPr>
              <a:t> </a:t>
            </a:r>
          </a:p>
          <a:p>
            <a:endParaRPr lang="en-US" dirty="0">
              <a:latin typeface="Cambria" panose="02040503050406030204" pitchFamily="18" charset="0"/>
            </a:endParaRPr>
          </a:p>
        </p:txBody>
      </p:sp>
      <p:cxnSp>
        <p:nvCxnSpPr>
          <p:cNvPr id="11" name="Straight Arrow Connector 10"/>
          <p:cNvCxnSpPr/>
          <p:nvPr/>
        </p:nvCxnSpPr>
        <p:spPr>
          <a:xfrm>
            <a:off x="5448300" y="2971800"/>
            <a:ext cx="3429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70914" y="2971800"/>
            <a:ext cx="3429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458200" y="2971801"/>
            <a:ext cx="381000" cy="253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43200" y="2971800"/>
            <a:ext cx="3429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35932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Second possible food chain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676400" y="609601"/>
            <a:ext cx="8991600" cy="5516563"/>
          </a:xfrm>
        </p:spPr>
        <p:txBody>
          <a:bodyPr>
            <a:normAutofit/>
          </a:bodyPr>
          <a:lstStyle/>
          <a:p>
            <a:pPr marL="0" indent="0">
              <a:buNone/>
            </a:pPr>
            <a:endParaRPr lang="en-US" dirty="0">
              <a:latin typeface="Cambria" panose="02040503050406030204" pitchFamily="18" charset="0"/>
            </a:endParaRPr>
          </a:p>
          <a:p>
            <a:pPr marL="0" indent="0">
              <a:buNone/>
            </a:pPr>
            <a:r>
              <a:rPr lang="en-US" dirty="0" smtClean="0">
                <a:latin typeface="Cambria" panose="02040503050406030204" pitchFamily="18" charset="0"/>
              </a:rPr>
              <a:t>Grass   </a:t>
            </a:r>
            <a:r>
              <a:rPr lang="en-US" dirty="0">
                <a:latin typeface="Cambria" panose="02040503050406030204" pitchFamily="18" charset="0"/>
              </a:rPr>
              <a:t>grasshoppers </a:t>
            </a:r>
            <a:r>
              <a:rPr lang="en-US" dirty="0" smtClean="0">
                <a:latin typeface="Cambria" panose="02040503050406030204" pitchFamily="18" charset="0"/>
              </a:rPr>
              <a:t>  </a:t>
            </a:r>
            <a:r>
              <a:rPr lang="en-US" dirty="0">
                <a:latin typeface="Cambria" panose="02040503050406030204" pitchFamily="18" charset="0"/>
              </a:rPr>
              <a:t>frogs </a:t>
            </a:r>
            <a:r>
              <a:rPr lang="en-US" dirty="0" smtClean="0">
                <a:latin typeface="Cambria" panose="02040503050406030204" pitchFamily="18" charset="0"/>
              </a:rPr>
              <a:t>   snakes    hawks</a:t>
            </a:r>
          </a:p>
          <a:p>
            <a:pPr marL="0" indent="0">
              <a:buNone/>
            </a:pPr>
            <a:endParaRPr lang="en-US" dirty="0">
              <a:latin typeface="Cambria" panose="02040503050406030204" pitchFamily="18" charset="0"/>
            </a:endParaRPr>
          </a:p>
          <a:p>
            <a:pPr marL="0" indent="0">
              <a:buNone/>
            </a:pPr>
            <a:r>
              <a:rPr lang="en-US" sz="4000" b="1" dirty="0">
                <a:solidFill>
                  <a:srgbClr val="FF0000"/>
                </a:solidFill>
                <a:latin typeface="Cambria" panose="02040503050406030204" pitchFamily="18" charset="0"/>
              </a:rPr>
              <a:t>Explanation</a:t>
            </a:r>
          </a:p>
          <a:p>
            <a:pPr marL="0" indent="0">
              <a:buNone/>
            </a:pPr>
            <a:r>
              <a:rPr lang="en-US" sz="4000" dirty="0">
                <a:latin typeface="Cambria" panose="02040503050406030204" pitchFamily="18" charset="0"/>
              </a:rPr>
              <a:t>If frogs are killed, snakes and grass will decrease while grasshoppers will increase. In the long term, hawks will decrease for lack of food.</a:t>
            </a:r>
          </a:p>
          <a:p>
            <a:endParaRPr lang="en-US" dirty="0">
              <a:latin typeface="Cambria" panose="02040503050406030204" pitchFamily="18" charset="0"/>
            </a:endParaRPr>
          </a:p>
        </p:txBody>
      </p:sp>
      <p:cxnSp>
        <p:nvCxnSpPr>
          <p:cNvPr id="7" name="Straight Arrow Connector 6"/>
          <p:cNvCxnSpPr/>
          <p:nvPr/>
        </p:nvCxnSpPr>
        <p:spPr>
          <a:xfrm>
            <a:off x="2667000" y="1565563"/>
            <a:ext cx="3429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257800" y="1524000"/>
            <a:ext cx="3429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15100" y="1558636"/>
            <a:ext cx="3429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962900" y="1558636"/>
            <a:ext cx="3429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94984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Functions of </a:t>
            </a:r>
            <a:r>
              <a:rPr lang="en-US" dirty="0" smtClean="0"/>
              <a:t>roots</a:t>
            </a:r>
            <a:endParaRPr lang="en-US" dirty="0"/>
          </a:p>
        </p:txBody>
      </p:sp>
      <p:sp>
        <p:nvSpPr>
          <p:cNvPr id="3" name="Content Placeholder 2"/>
          <p:cNvSpPr>
            <a:spLocks noGrp="1"/>
          </p:cNvSpPr>
          <p:nvPr>
            <p:ph idx="1"/>
          </p:nvPr>
        </p:nvSpPr>
        <p:spPr/>
        <p:txBody>
          <a:bodyPr/>
          <a:lstStyle/>
          <a:p>
            <a:r>
              <a:rPr lang="en-US" dirty="0" smtClean="0"/>
              <a:t>Absorbing </a:t>
            </a:r>
            <a:r>
              <a:rPr lang="en-US" dirty="0"/>
              <a:t>water and dissolved mineral salts in the soil</a:t>
            </a:r>
          </a:p>
          <a:p>
            <a:r>
              <a:rPr lang="en-US" dirty="0"/>
              <a:t>Supporting the plant</a:t>
            </a:r>
          </a:p>
          <a:p>
            <a:r>
              <a:rPr lang="en-US" dirty="0"/>
              <a:t>Storing food in some plants for example carrots and sweet potatoes</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654" y="3272589"/>
            <a:ext cx="8168313" cy="3461961"/>
          </a:xfrm>
          <a:prstGeom prst="rect">
            <a:avLst/>
          </a:prstGeom>
        </p:spPr>
      </p:pic>
    </p:spTree>
    <p:extLst>
      <p:ext uri="{BB962C8B-B14F-4D97-AF65-F5344CB8AC3E}">
        <p14:creationId xmlns:p14="http://schemas.microsoft.com/office/powerpoint/2010/main" val="20761798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934" y="1066800"/>
            <a:ext cx="8025667"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813689" y="545069"/>
            <a:ext cx="6800901" cy="646331"/>
          </a:xfrm>
          <a:prstGeom prst="rect">
            <a:avLst/>
          </a:prstGeom>
          <a:noFill/>
        </p:spPr>
        <p:txBody>
          <a:bodyPr wrap="none" rtlCol="0">
            <a:spAutoFit/>
          </a:bodyPr>
          <a:lstStyle/>
          <a:p>
            <a:pPr algn="ctr"/>
            <a:r>
              <a:rPr lang="en-US" sz="3600" b="1" dirty="0">
                <a:solidFill>
                  <a:srgbClr val="FF0000"/>
                </a:solidFill>
              </a:rPr>
              <a:t>A carnivore feeding on a herbivore</a:t>
            </a:r>
          </a:p>
        </p:txBody>
      </p:sp>
    </p:spTree>
    <p:extLst>
      <p:ext uri="{BB962C8B-B14F-4D97-AF65-F5344CB8AC3E}">
        <p14:creationId xmlns:p14="http://schemas.microsoft.com/office/powerpoint/2010/main" val="55118804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b="1" u="sng" dirty="0">
                <a:solidFill>
                  <a:srgbClr val="FF0000"/>
                </a:solidFill>
                <a:latin typeface="Cambria" panose="02040503050406030204" pitchFamily="18" charset="0"/>
              </a:rPr>
              <a:t>Crop Pests</a:t>
            </a:r>
            <a:br>
              <a:rPr lang="en-US" sz="5400" b="1" u="sng" dirty="0">
                <a:solidFill>
                  <a:srgbClr val="FF0000"/>
                </a:solidFill>
                <a:latin typeface="Cambria" panose="02040503050406030204" pitchFamily="18" charset="0"/>
              </a:rPr>
            </a:br>
            <a:endParaRPr lang="en-US" sz="54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Autofit/>
          </a:bodyPr>
          <a:lstStyle/>
          <a:p>
            <a:pPr marL="0" indent="0">
              <a:buNone/>
            </a:pPr>
            <a:r>
              <a:rPr lang="en-US" sz="2400" b="1" dirty="0">
                <a:latin typeface="Cambria" panose="02040503050406030204" pitchFamily="18" charset="0"/>
              </a:rPr>
              <a:t>Pest </a:t>
            </a:r>
          </a:p>
          <a:p>
            <a:pPr marL="0" indent="0">
              <a:buNone/>
            </a:pPr>
            <a:r>
              <a:rPr lang="en-US" sz="2400" dirty="0">
                <a:latin typeface="Cambria" panose="02040503050406030204" pitchFamily="18" charset="0"/>
              </a:rPr>
              <a:t>Is a harmful animal.</a:t>
            </a:r>
          </a:p>
          <a:p>
            <a:pPr marL="0" indent="0">
              <a:buNone/>
            </a:pPr>
            <a:r>
              <a:rPr lang="en-US" sz="2400" dirty="0">
                <a:latin typeface="Cambria" panose="02040503050406030204" pitchFamily="18" charset="0"/>
              </a:rPr>
              <a:t>A crop pest is an animal which is harmful to crops.</a:t>
            </a:r>
          </a:p>
          <a:p>
            <a:pPr marL="0" indent="0">
              <a:buNone/>
            </a:pPr>
            <a:r>
              <a:rPr lang="en-US" sz="2400" dirty="0">
                <a:latin typeface="Cambria" panose="02040503050406030204" pitchFamily="18" charset="0"/>
              </a:rPr>
              <a:t> </a:t>
            </a:r>
            <a:r>
              <a:rPr lang="en-US" sz="2400" b="1" dirty="0">
                <a:latin typeface="Cambria" panose="02040503050406030204" pitchFamily="18" charset="0"/>
              </a:rPr>
              <a:t>Types of crop pests</a:t>
            </a:r>
          </a:p>
          <a:p>
            <a:pPr marL="0" indent="0">
              <a:buNone/>
            </a:pPr>
            <a:r>
              <a:rPr lang="en-US" sz="2400" b="1" dirty="0">
                <a:latin typeface="Cambria" panose="02040503050406030204" pitchFamily="18" charset="0"/>
              </a:rPr>
              <a:t>(i) Field pests</a:t>
            </a:r>
          </a:p>
          <a:p>
            <a:pPr marL="0" indent="0">
              <a:buNone/>
            </a:pPr>
            <a:r>
              <a:rPr lang="en-US" sz="2400" dirty="0">
                <a:latin typeface="Cambria" panose="02040503050406030204" pitchFamily="18" charset="0"/>
              </a:rPr>
              <a:t>Cause damage and attack crops growing directly in the field</a:t>
            </a:r>
          </a:p>
          <a:p>
            <a:pPr marL="0" indent="0">
              <a:buNone/>
            </a:pPr>
            <a:r>
              <a:rPr lang="en-US" sz="2400" b="1" dirty="0">
                <a:latin typeface="Cambria" panose="02040503050406030204" pitchFamily="18" charset="0"/>
              </a:rPr>
              <a:t>Examples</a:t>
            </a:r>
          </a:p>
          <a:p>
            <a:pPr marL="0" indent="0">
              <a:buNone/>
            </a:pPr>
            <a:r>
              <a:rPr lang="en-US" sz="2400" dirty="0">
                <a:latin typeface="Cambria" panose="02040503050406030204" pitchFamily="18" charset="0"/>
              </a:rPr>
              <a:t>	Aphids		Weaver birds</a:t>
            </a:r>
          </a:p>
          <a:p>
            <a:pPr marL="0" indent="0">
              <a:buNone/>
            </a:pPr>
            <a:r>
              <a:rPr lang="en-US" sz="2400" dirty="0">
                <a:latin typeface="Cambria" panose="02040503050406030204" pitchFamily="18" charset="0"/>
              </a:rPr>
              <a:t>	Cutworms		Moles</a:t>
            </a:r>
          </a:p>
          <a:p>
            <a:pPr marL="0" indent="0">
              <a:buNone/>
            </a:pPr>
            <a:r>
              <a:rPr lang="en-US" sz="2400" dirty="0">
                <a:latin typeface="Cambria" panose="02040503050406030204" pitchFamily="18" charset="0"/>
              </a:rPr>
              <a:t>	Stalk borers</a:t>
            </a:r>
          </a:p>
          <a:p>
            <a:endParaRPr lang="en-US" sz="2400" dirty="0">
              <a:latin typeface="Cambria" panose="02040503050406030204" pitchFamily="18" charset="0"/>
            </a:endParaRPr>
          </a:p>
        </p:txBody>
      </p:sp>
    </p:spTree>
    <p:extLst>
      <p:ext uri="{BB962C8B-B14F-4D97-AF65-F5344CB8AC3E}">
        <p14:creationId xmlns:p14="http://schemas.microsoft.com/office/powerpoint/2010/main" val="215834402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u="sng" dirty="0">
                <a:solidFill>
                  <a:srgbClr val="FF0000"/>
                </a:solidFill>
                <a:latin typeface="Cambria" panose="02040503050406030204" pitchFamily="18" charset="0"/>
              </a:rPr>
              <a:t>Crop Pests…</a:t>
            </a:r>
            <a:endParaRPr lang="en-US" sz="3600"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a:latin typeface="Cambria" panose="02040503050406030204" pitchFamily="18" charset="0"/>
              </a:rPr>
              <a:t>(</a:t>
            </a:r>
            <a:r>
              <a:rPr lang="en-US" b="1" dirty="0" smtClean="0">
                <a:latin typeface="Cambria" panose="02040503050406030204" pitchFamily="18" charset="0"/>
              </a:rPr>
              <a:t>ii) Storage </a:t>
            </a:r>
            <a:r>
              <a:rPr lang="en-US" b="1" dirty="0">
                <a:latin typeface="Cambria" panose="02040503050406030204" pitchFamily="18" charset="0"/>
              </a:rPr>
              <a:t>pests</a:t>
            </a:r>
          </a:p>
          <a:p>
            <a:pPr marL="0" indent="0">
              <a:lnSpc>
                <a:spcPct val="150000"/>
              </a:lnSpc>
              <a:buNone/>
            </a:pPr>
            <a:r>
              <a:rPr lang="en-US" dirty="0">
                <a:latin typeface="Cambria" panose="02040503050406030204" pitchFamily="18" charset="0"/>
              </a:rPr>
              <a:t>Cause damage to stored </a:t>
            </a:r>
            <a:r>
              <a:rPr lang="en-US" dirty="0" smtClean="0">
                <a:latin typeface="Cambria" panose="02040503050406030204" pitchFamily="18" charset="0"/>
              </a:rPr>
              <a:t>crops.</a:t>
            </a:r>
            <a:endParaRPr lang="en-US" dirty="0">
              <a:latin typeface="Cambria" panose="02040503050406030204" pitchFamily="18" charset="0"/>
            </a:endParaRPr>
          </a:p>
          <a:p>
            <a:pPr marL="0" indent="0">
              <a:lnSpc>
                <a:spcPct val="150000"/>
              </a:lnSpc>
              <a:buNone/>
            </a:pPr>
            <a:r>
              <a:rPr lang="en-US" b="1" dirty="0">
                <a:latin typeface="Cambria" panose="02040503050406030204" pitchFamily="18" charset="0"/>
              </a:rPr>
              <a:t>Examples</a:t>
            </a:r>
          </a:p>
          <a:p>
            <a:pPr lvl="1">
              <a:lnSpc>
                <a:spcPct val="150000"/>
              </a:lnSpc>
              <a:buFont typeface="Wingdings" panose="05000000000000000000" pitchFamily="2" charset="2"/>
              <a:buChar char="§"/>
            </a:pPr>
            <a:r>
              <a:rPr lang="en-US" dirty="0" smtClean="0">
                <a:latin typeface="Cambria" panose="02040503050406030204" pitchFamily="18" charset="0"/>
              </a:rPr>
              <a:t>Weevils</a:t>
            </a:r>
            <a:endParaRPr lang="en-US" dirty="0">
              <a:latin typeface="Cambria" panose="02040503050406030204" pitchFamily="18" charset="0"/>
            </a:endParaRPr>
          </a:p>
          <a:p>
            <a:pPr lvl="1">
              <a:lnSpc>
                <a:spcPct val="150000"/>
              </a:lnSpc>
              <a:buFont typeface="Wingdings" panose="05000000000000000000" pitchFamily="2" charset="2"/>
              <a:buChar char="§"/>
            </a:pPr>
            <a:r>
              <a:rPr lang="en-US" dirty="0" smtClean="0">
                <a:latin typeface="Cambria" panose="02040503050406030204" pitchFamily="18" charset="0"/>
              </a:rPr>
              <a:t>White </a:t>
            </a:r>
            <a:r>
              <a:rPr lang="en-US" dirty="0">
                <a:latin typeface="Cambria" panose="02040503050406030204" pitchFamily="18" charset="0"/>
              </a:rPr>
              <a:t>ants</a:t>
            </a:r>
          </a:p>
          <a:p>
            <a:pPr lvl="1">
              <a:lnSpc>
                <a:spcPct val="150000"/>
              </a:lnSpc>
              <a:buFont typeface="Wingdings" panose="05000000000000000000" pitchFamily="2" charset="2"/>
              <a:buChar char="§"/>
            </a:pPr>
            <a:r>
              <a:rPr lang="en-US" dirty="0" smtClean="0">
                <a:latin typeface="Cambria" panose="02040503050406030204" pitchFamily="18" charset="0"/>
              </a:rPr>
              <a:t>Rats</a:t>
            </a:r>
            <a:endParaRPr lang="en-US" dirty="0">
              <a:latin typeface="Cambria" panose="02040503050406030204" pitchFamily="18" charset="0"/>
            </a:endParaRPr>
          </a:p>
          <a:p>
            <a:endParaRPr lang="en-US" dirty="0">
              <a:latin typeface="Cambria" panose="02040503050406030204" pitchFamily="18" charset="0"/>
            </a:endParaRPr>
          </a:p>
        </p:txBody>
      </p:sp>
      <p:pic>
        <p:nvPicPr>
          <p:cNvPr id="28674" name="Picture 2" descr="C:\Users\NASOKHO\Downloads\weevil_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3152774"/>
            <a:ext cx="3124200" cy="2714626"/>
          </a:xfrm>
          <a:prstGeom prst="rect">
            <a:avLst/>
          </a:prstGeom>
          <a:noFill/>
          <a:extLst>
            <a:ext uri="{909E8E84-426E-40DD-AFC4-6F175D3DCCD1}">
              <a14:hiddenFill xmlns:a14="http://schemas.microsoft.com/office/drawing/2010/main">
                <a:solidFill>
                  <a:srgbClr val="FFFFFF"/>
                </a:solidFill>
              </a14:hiddenFill>
            </a:ext>
          </a:extLst>
        </p:spPr>
      </p:pic>
      <p:pic>
        <p:nvPicPr>
          <p:cNvPr id="28675" name="Picture 3" descr="C:\Users\NASOKHO\Downloads\white-an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800" y="3671426"/>
            <a:ext cx="2526504" cy="163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87456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u="sng" dirty="0">
                <a:solidFill>
                  <a:srgbClr val="FF0000"/>
                </a:solidFill>
                <a:latin typeface="Cambria" panose="02040503050406030204" pitchFamily="18" charset="0"/>
              </a:rPr>
              <a:t>Crop Pests...</a:t>
            </a:r>
            <a:endParaRPr lang="en-US" sz="4000"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latin typeface="Cambria" panose="02040503050406030204" pitchFamily="18" charset="0"/>
              </a:rPr>
              <a:t>1. Stalk </a:t>
            </a:r>
            <a:r>
              <a:rPr lang="en-US" b="1" dirty="0">
                <a:latin typeface="Cambria" panose="02040503050406030204" pitchFamily="18" charset="0"/>
              </a:rPr>
              <a:t>borer</a:t>
            </a:r>
          </a:p>
          <a:p>
            <a:pPr marL="0" indent="0">
              <a:lnSpc>
                <a:spcPct val="150000"/>
              </a:lnSpc>
              <a:buNone/>
            </a:pPr>
            <a:r>
              <a:rPr lang="en-US" dirty="0">
                <a:latin typeface="Cambria" panose="02040503050406030204" pitchFamily="18" charset="0"/>
              </a:rPr>
              <a:t>Attacks maize, sorghum, sugarcane and millet</a:t>
            </a:r>
          </a:p>
          <a:p>
            <a:pPr marL="0" indent="0">
              <a:lnSpc>
                <a:spcPct val="150000"/>
              </a:lnSpc>
              <a:buNone/>
            </a:pPr>
            <a:r>
              <a:rPr lang="en-US" b="1" dirty="0">
                <a:latin typeface="Cambria" panose="02040503050406030204" pitchFamily="18" charset="0"/>
              </a:rPr>
              <a:t>Types of damage caused</a:t>
            </a:r>
          </a:p>
          <a:p>
            <a:pPr>
              <a:lnSpc>
                <a:spcPct val="150000"/>
              </a:lnSpc>
              <a:buFont typeface="Wingdings" panose="05000000000000000000" pitchFamily="2" charset="2"/>
              <a:buChar char="§"/>
            </a:pPr>
            <a:r>
              <a:rPr lang="en-US" dirty="0" smtClean="0">
                <a:latin typeface="Cambria" panose="02040503050406030204" pitchFamily="18" charset="0"/>
              </a:rPr>
              <a:t>Holes </a:t>
            </a:r>
            <a:r>
              <a:rPr lang="en-US" dirty="0">
                <a:latin typeface="Cambria" panose="02040503050406030204" pitchFamily="18" charset="0"/>
              </a:rPr>
              <a:t>in the stem and </a:t>
            </a:r>
            <a:r>
              <a:rPr lang="en-US" dirty="0" smtClean="0">
                <a:latin typeface="Cambria" panose="02040503050406030204" pitchFamily="18" charset="0"/>
              </a:rPr>
              <a:t>stalk	</a:t>
            </a:r>
            <a:endParaRPr lang="en-US" dirty="0">
              <a:latin typeface="Cambria" panose="02040503050406030204" pitchFamily="18" charset="0"/>
            </a:endParaRPr>
          </a:p>
          <a:p>
            <a:pPr>
              <a:lnSpc>
                <a:spcPct val="150000"/>
              </a:lnSpc>
              <a:buFont typeface="Wingdings" panose="05000000000000000000" pitchFamily="2" charset="2"/>
              <a:buChar char="§"/>
            </a:pPr>
            <a:r>
              <a:rPr lang="en-US" dirty="0" smtClean="0">
                <a:latin typeface="Cambria" panose="02040503050406030204" pitchFamily="18" charset="0"/>
              </a:rPr>
              <a:t>Large </a:t>
            </a:r>
            <a:r>
              <a:rPr lang="en-US" dirty="0">
                <a:latin typeface="Cambria" panose="02040503050406030204" pitchFamily="18" charset="0"/>
              </a:rPr>
              <a:t>holes on leaves</a:t>
            </a:r>
          </a:p>
          <a:p>
            <a:pPr>
              <a:lnSpc>
                <a:spcPct val="150000"/>
              </a:lnSpc>
              <a:buFont typeface="Wingdings" panose="05000000000000000000" pitchFamily="2" charset="2"/>
              <a:buChar char="§"/>
            </a:pPr>
            <a:r>
              <a:rPr lang="en-US" dirty="0" smtClean="0">
                <a:latin typeface="Cambria" panose="02040503050406030204" pitchFamily="18" charset="0"/>
              </a:rPr>
              <a:t>Weakened </a:t>
            </a:r>
            <a:r>
              <a:rPr lang="en-US" dirty="0">
                <a:latin typeface="Cambria" panose="02040503050406030204" pitchFamily="18" charset="0"/>
              </a:rPr>
              <a:t>stems that fall off</a:t>
            </a:r>
          </a:p>
          <a:p>
            <a:pPr>
              <a:lnSpc>
                <a:spcPct val="150000"/>
              </a:lnSpc>
            </a:pPr>
            <a:endParaRPr lang="en-US" dirty="0">
              <a:latin typeface="Cambria" panose="02040503050406030204" pitchFamily="18" charset="0"/>
            </a:endParaRPr>
          </a:p>
        </p:txBody>
      </p:sp>
      <p:pic>
        <p:nvPicPr>
          <p:cNvPr id="29698" name="Picture 2" descr="C:\Users\NASOKHO\Downloads\stalkborerearly-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048000"/>
            <a:ext cx="3584812"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8827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u="sng" dirty="0">
                <a:solidFill>
                  <a:srgbClr val="FF0000"/>
                </a:solidFill>
                <a:latin typeface="Cambria" panose="02040503050406030204" pitchFamily="18" charset="0"/>
              </a:rPr>
              <a:t>Crop Pests…</a:t>
            </a:r>
            <a:endParaRPr lang="en-US" dirty="0"/>
          </a:p>
        </p:txBody>
      </p:sp>
      <p:sp>
        <p:nvSpPr>
          <p:cNvPr id="3" name="Content Placeholder 2"/>
          <p:cNvSpPr>
            <a:spLocks noGrp="1"/>
          </p:cNvSpPr>
          <p:nvPr>
            <p:ph idx="1"/>
          </p:nvPr>
        </p:nvSpPr>
        <p:spPr/>
        <p:txBody>
          <a:bodyPr>
            <a:normAutofit/>
          </a:bodyPr>
          <a:lstStyle/>
          <a:p>
            <a:pPr marL="0" indent="0">
              <a:buNone/>
            </a:pPr>
            <a:r>
              <a:rPr lang="en-US" sz="3600" b="1" dirty="0">
                <a:latin typeface="Cambria" panose="02040503050406030204" pitchFamily="18" charset="0"/>
              </a:rPr>
              <a:t>2. Aphids</a:t>
            </a:r>
          </a:p>
          <a:p>
            <a:pPr marL="0" indent="0">
              <a:buNone/>
            </a:pPr>
            <a:r>
              <a:rPr lang="en-US" sz="3600" dirty="0">
                <a:latin typeface="Cambria" panose="02040503050406030204" pitchFamily="18" charset="0"/>
              </a:rPr>
              <a:t>Attacks cabbage, beans, maize and oranges.</a:t>
            </a:r>
          </a:p>
          <a:p>
            <a:pPr marL="0" indent="0">
              <a:buNone/>
            </a:pPr>
            <a:r>
              <a:rPr lang="en-US" sz="3600" b="1" dirty="0">
                <a:latin typeface="Cambria" panose="02040503050406030204" pitchFamily="18" charset="0"/>
              </a:rPr>
              <a:t>Damage caused</a:t>
            </a:r>
          </a:p>
          <a:p>
            <a:pPr>
              <a:buFont typeface="Wingdings" panose="05000000000000000000" pitchFamily="2" charset="2"/>
              <a:buChar char="§"/>
            </a:pPr>
            <a:r>
              <a:rPr lang="en-US" sz="3600" dirty="0">
                <a:latin typeface="Cambria" panose="02040503050406030204" pitchFamily="18" charset="0"/>
              </a:rPr>
              <a:t>Weakens plants		</a:t>
            </a:r>
          </a:p>
          <a:p>
            <a:pPr>
              <a:buFont typeface="Wingdings" panose="05000000000000000000" pitchFamily="2" charset="2"/>
              <a:buChar char="§"/>
            </a:pPr>
            <a:r>
              <a:rPr lang="en-US" sz="3600" dirty="0">
                <a:latin typeface="Cambria" panose="02040503050406030204" pitchFamily="18" charset="0"/>
              </a:rPr>
              <a:t>Sucks juice from the plants</a:t>
            </a:r>
          </a:p>
          <a:p>
            <a:pPr>
              <a:buFont typeface="Wingdings" panose="05000000000000000000" pitchFamily="2" charset="2"/>
              <a:buChar char="§"/>
            </a:pPr>
            <a:r>
              <a:rPr lang="en-US" sz="3600" dirty="0">
                <a:latin typeface="Cambria" panose="02040503050406030204" pitchFamily="18" charset="0"/>
              </a:rPr>
              <a:t>Spreads crop diseases</a:t>
            </a:r>
          </a:p>
          <a:p>
            <a:endParaRPr lang="en-US" sz="3600" dirty="0">
              <a:latin typeface="Cambria" panose="02040503050406030204" pitchFamily="18" charset="0"/>
            </a:endParaRPr>
          </a:p>
        </p:txBody>
      </p:sp>
      <p:pic>
        <p:nvPicPr>
          <p:cNvPr id="30722" name="Picture 2" descr="C:\Users\NASOKHO\Downloads\Aphids_May_201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1" y="2819401"/>
            <a:ext cx="3419475"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4430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u="sng" dirty="0">
                <a:solidFill>
                  <a:srgbClr val="FF0000"/>
                </a:solidFill>
                <a:latin typeface="Cambria" panose="02040503050406030204" pitchFamily="18" charset="0"/>
              </a:rPr>
              <a:t>Crop Pests…</a:t>
            </a:r>
            <a:endParaRPr lang="en-US" dirty="0"/>
          </a:p>
        </p:txBody>
      </p:sp>
      <p:sp>
        <p:nvSpPr>
          <p:cNvPr id="3" name="Content Placeholder 2"/>
          <p:cNvSpPr>
            <a:spLocks noGrp="1"/>
          </p:cNvSpPr>
          <p:nvPr>
            <p:ph idx="1"/>
          </p:nvPr>
        </p:nvSpPr>
        <p:spPr/>
        <p:txBody>
          <a:bodyPr/>
          <a:lstStyle/>
          <a:p>
            <a:pPr marL="0" indent="0">
              <a:buNone/>
            </a:pPr>
            <a:r>
              <a:rPr lang="en-US" b="1" dirty="0" smtClean="0">
                <a:latin typeface="Cambria" panose="02040503050406030204" pitchFamily="18" charset="0"/>
              </a:rPr>
              <a:t>3. Cutworms</a:t>
            </a:r>
            <a:endParaRPr lang="en-US" b="1" dirty="0">
              <a:latin typeface="Cambria" panose="02040503050406030204" pitchFamily="18" charset="0"/>
            </a:endParaRPr>
          </a:p>
          <a:p>
            <a:pPr marL="0" indent="0">
              <a:buNone/>
            </a:pPr>
            <a:r>
              <a:rPr lang="en-US" dirty="0">
                <a:latin typeface="Cambria" panose="02040503050406030204" pitchFamily="18" charset="0"/>
              </a:rPr>
              <a:t>Attacks </a:t>
            </a:r>
            <a:r>
              <a:rPr lang="en-US" dirty="0" smtClean="0">
                <a:latin typeface="Cambria" panose="02040503050406030204" pitchFamily="18" charset="0"/>
              </a:rPr>
              <a:t>Irish </a:t>
            </a:r>
            <a:r>
              <a:rPr lang="en-US" dirty="0">
                <a:latin typeface="Cambria" panose="02040503050406030204" pitchFamily="18" charset="0"/>
              </a:rPr>
              <a:t>potatoes, beans, tomatoes and cabbages</a:t>
            </a:r>
          </a:p>
          <a:p>
            <a:pPr marL="0" indent="0">
              <a:buNone/>
            </a:pPr>
            <a:r>
              <a:rPr lang="en-US" b="1" dirty="0" smtClean="0">
                <a:latin typeface="Cambria" panose="02040503050406030204" pitchFamily="18" charset="0"/>
              </a:rPr>
              <a:t>Damage </a:t>
            </a:r>
            <a:r>
              <a:rPr lang="en-US" b="1" dirty="0">
                <a:latin typeface="Cambria" panose="02040503050406030204" pitchFamily="18" charset="0"/>
              </a:rPr>
              <a:t>caused</a:t>
            </a:r>
          </a:p>
          <a:p>
            <a:pPr>
              <a:buFont typeface="Wingdings" panose="05000000000000000000" pitchFamily="2" charset="2"/>
              <a:buChar char="§"/>
            </a:pPr>
            <a:r>
              <a:rPr lang="en-US" dirty="0" smtClean="0">
                <a:latin typeface="Cambria" panose="02040503050406030204" pitchFamily="18" charset="0"/>
              </a:rPr>
              <a:t>Stems </a:t>
            </a:r>
            <a:r>
              <a:rPr lang="en-US" dirty="0">
                <a:latin typeface="Cambria" panose="02040503050406030204" pitchFamily="18" charset="0"/>
              </a:rPr>
              <a:t>fall off</a:t>
            </a:r>
          </a:p>
          <a:p>
            <a:pPr>
              <a:buFont typeface="Wingdings" panose="05000000000000000000" pitchFamily="2" charset="2"/>
              <a:buChar char="§"/>
            </a:pPr>
            <a:r>
              <a:rPr lang="en-US" dirty="0" smtClean="0">
                <a:latin typeface="Cambria" panose="02040503050406030204" pitchFamily="18" charset="0"/>
              </a:rPr>
              <a:t>Cuts </a:t>
            </a:r>
            <a:r>
              <a:rPr lang="en-US" dirty="0">
                <a:latin typeface="Cambria" panose="02040503050406030204" pitchFamily="18" charset="0"/>
              </a:rPr>
              <a:t>through </a:t>
            </a:r>
            <a:r>
              <a:rPr lang="en-US" dirty="0" smtClean="0">
                <a:latin typeface="Cambria" panose="02040503050406030204" pitchFamily="18" charset="0"/>
              </a:rPr>
              <a:t>the</a:t>
            </a:r>
          </a:p>
          <a:p>
            <a:pPr marL="0" indent="0">
              <a:buNone/>
            </a:pPr>
            <a:r>
              <a:rPr lang="en-US" dirty="0" smtClean="0">
                <a:latin typeface="Cambria" panose="02040503050406030204" pitchFamily="18" charset="0"/>
              </a:rPr>
              <a:t>   stem </a:t>
            </a:r>
            <a:r>
              <a:rPr lang="en-US" dirty="0">
                <a:latin typeface="Cambria" panose="02040503050406030204" pitchFamily="18" charset="0"/>
              </a:rPr>
              <a:t>of the seedling near the ground level</a:t>
            </a:r>
          </a:p>
          <a:p>
            <a:endParaRPr lang="en-US" dirty="0">
              <a:latin typeface="Cambria" panose="02040503050406030204" pitchFamily="18" charset="0"/>
            </a:endParaRPr>
          </a:p>
        </p:txBody>
      </p:sp>
      <p:pic>
        <p:nvPicPr>
          <p:cNvPr id="31746" name="Picture 2" descr="C:\Users\NASOKHO\Downloads\cutworm_yel_l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895601"/>
            <a:ext cx="3810000" cy="216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48060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sz="4000" b="1" u="sng" dirty="0">
                <a:solidFill>
                  <a:srgbClr val="FF0000"/>
                </a:solidFill>
                <a:latin typeface="Cambria" panose="02040503050406030204" pitchFamily="18" charset="0"/>
              </a:rPr>
              <a:t>Crop Pests…</a:t>
            </a:r>
            <a:endParaRPr lang="en-US" sz="4000" dirty="0"/>
          </a:p>
        </p:txBody>
      </p:sp>
      <p:sp>
        <p:nvSpPr>
          <p:cNvPr id="3" name="Content Placeholder 2"/>
          <p:cNvSpPr>
            <a:spLocks noGrp="1"/>
          </p:cNvSpPr>
          <p:nvPr>
            <p:ph idx="1"/>
          </p:nvPr>
        </p:nvSpPr>
        <p:spPr>
          <a:xfrm>
            <a:off x="1981200" y="914401"/>
            <a:ext cx="8229600" cy="5211763"/>
          </a:xfrm>
        </p:spPr>
        <p:txBody>
          <a:bodyPr>
            <a:normAutofit fontScale="62500" lnSpcReduction="20000"/>
          </a:bodyPr>
          <a:lstStyle/>
          <a:p>
            <a:pPr marL="0" indent="0">
              <a:lnSpc>
                <a:spcPct val="170000"/>
              </a:lnSpc>
              <a:buNone/>
            </a:pPr>
            <a:r>
              <a:rPr lang="en-US" sz="4000" b="1" dirty="0">
                <a:latin typeface="Cambria" panose="02040503050406030204" pitchFamily="18" charset="0"/>
              </a:rPr>
              <a:t>4. Weevils</a:t>
            </a:r>
          </a:p>
          <a:p>
            <a:pPr marL="0" indent="0">
              <a:lnSpc>
                <a:spcPct val="170000"/>
              </a:lnSpc>
              <a:buNone/>
            </a:pPr>
            <a:r>
              <a:rPr lang="en-US" sz="3400" dirty="0">
                <a:latin typeface="Cambria" panose="02040503050406030204" pitchFamily="18" charset="0"/>
              </a:rPr>
              <a:t>Attacks beans, maize, cowpeas, sweet potatoes, cashew nuts, bananas and sisal plants</a:t>
            </a:r>
          </a:p>
          <a:p>
            <a:pPr marL="0" indent="0">
              <a:lnSpc>
                <a:spcPct val="170000"/>
              </a:lnSpc>
              <a:buNone/>
            </a:pPr>
            <a:r>
              <a:rPr lang="en-US" dirty="0">
                <a:latin typeface="Cambria" panose="02040503050406030204" pitchFamily="18" charset="0"/>
              </a:rPr>
              <a:t> </a:t>
            </a:r>
            <a:endParaRPr lang="en-US" dirty="0" smtClean="0">
              <a:latin typeface="Cambria" panose="02040503050406030204" pitchFamily="18" charset="0"/>
            </a:endParaRPr>
          </a:p>
          <a:p>
            <a:pPr marL="0" indent="0">
              <a:lnSpc>
                <a:spcPct val="170000"/>
              </a:lnSpc>
              <a:buNone/>
            </a:pPr>
            <a:endParaRPr lang="en-US" b="1" u="sng" dirty="0" smtClean="0">
              <a:latin typeface="Cambria" panose="02040503050406030204" pitchFamily="18" charset="0"/>
            </a:endParaRPr>
          </a:p>
          <a:p>
            <a:pPr marL="0" indent="0">
              <a:lnSpc>
                <a:spcPct val="170000"/>
              </a:lnSpc>
              <a:buNone/>
            </a:pPr>
            <a:r>
              <a:rPr lang="en-US" b="1" u="sng" dirty="0" smtClean="0">
                <a:latin typeface="Cambria" panose="02040503050406030204" pitchFamily="18" charset="0"/>
              </a:rPr>
              <a:t>Damage </a:t>
            </a:r>
            <a:r>
              <a:rPr lang="en-US" b="1" u="sng" dirty="0">
                <a:latin typeface="Cambria" panose="02040503050406030204" pitchFamily="18" charset="0"/>
              </a:rPr>
              <a:t>caused</a:t>
            </a:r>
          </a:p>
          <a:p>
            <a:pPr marL="514350" indent="-514350">
              <a:lnSpc>
                <a:spcPct val="170000"/>
              </a:lnSpc>
              <a:buFont typeface="+mj-lt"/>
              <a:buAutoNum type="arabicPeriod"/>
            </a:pPr>
            <a:r>
              <a:rPr lang="en-US" sz="3400" dirty="0">
                <a:latin typeface="Cambria" panose="02040503050406030204" pitchFamily="18" charset="0"/>
              </a:rPr>
              <a:t>Bore holes in the grains</a:t>
            </a:r>
          </a:p>
          <a:p>
            <a:pPr marL="514350" indent="-514350">
              <a:lnSpc>
                <a:spcPct val="170000"/>
              </a:lnSpc>
              <a:buFont typeface="+mj-lt"/>
              <a:buAutoNum type="arabicPeriod"/>
            </a:pPr>
            <a:r>
              <a:rPr lang="en-US" sz="3400" dirty="0">
                <a:latin typeface="Cambria" panose="02040503050406030204" pitchFamily="18" charset="0"/>
              </a:rPr>
              <a:t>Bore holes in the growing point of bananas and sisal</a:t>
            </a:r>
          </a:p>
          <a:p>
            <a:pPr marL="514350" indent="-514350">
              <a:lnSpc>
                <a:spcPct val="170000"/>
              </a:lnSpc>
              <a:buFont typeface="+mj-lt"/>
              <a:buAutoNum type="arabicPeriod"/>
            </a:pPr>
            <a:r>
              <a:rPr lang="en-US" sz="3400" dirty="0">
                <a:latin typeface="Cambria" panose="02040503050406030204" pitchFamily="18" charset="0"/>
              </a:rPr>
              <a:t>Bore holes in the stems below the bark e.g. in cashew nuts</a:t>
            </a:r>
          </a:p>
          <a:p>
            <a:pPr>
              <a:lnSpc>
                <a:spcPct val="170000"/>
              </a:lnSpc>
            </a:pPr>
            <a:endParaRPr lang="en-US" dirty="0">
              <a:latin typeface="Cambria" panose="020405030504060302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99427">
            <a:off x="6802296" y="2451548"/>
            <a:ext cx="2841582" cy="2300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93127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u="sng" dirty="0">
                <a:solidFill>
                  <a:srgbClr val="FF0000"/>
                </a:solidFill>
                <a:latin typeface="Cambria" panose="02040503050406030204" pitchFamily="18" charset="0"/>
              </a:rPr>
              <a:t>Crop Pests..</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latin typeface="Cambria" panose="02040503050406030204" pitchFamily="18" charset="0"/>
              </a:rPr>
              <a:t>5. Termites</a:t>
            </a:r>
            <a:endParaRPr lang="en-US" b="1" dirty="0">
              <a:latin typeface="Cambria" panose="02040503050406030204" pitchFamily="18" charset="0"/>
            </a:endParaRPr>
          </a:p>
          <a:p>
            <a:pPr marL="0" indent="0">
              <a:lnSpc>
                <a:spcPct val="150000"/>
              </a:lnSpc>
              <a:buNone/>
            </a:pPr>
            <a:r>
              <a:rPr lang="en-US" dirty="0">
                <a:latin typeface="Cambria" panose="02040503050406030204" pitchFamily="18" charset="0"/>
              </a:rPr>
              <a:t>Attacks maize, cassava, sugarcane and sunflower</a:t>
            </a:r>
          </a:p>
          <a:p>
            <a:pPr marL="0" indent="0">
              <a:lnSpc>
                <a:spcPct val="150000"/>
              </a:lnSpc>
              <a:buNone/>
            </a:pPr>
            <a:r>
              <a:rPr lang="en-US" dirty="0">
                <a:latin typeface="Cambria" panose="02040503050406030204" pitchFamily="18" charset="0"/>
              </a:rPr>
              <a:t> </a:t>
            </a:r>
            <a:r>
              <a:rPr lang="en-US" b="1" dirty="0" smtClean="0">
                <a:latin typeface="Cambria" panose="02040503050406030204" pitchFamily="18" charset="0"/>
              </a:rPr>
              <a:t>Damage caused</a:t>
            </a:r>
          </a:p>
          <a:p>
            <a:pPr marL="0" indent="0">
              <a:lnSpc>
                <a:spcPct val="150000"/>
              </a:lnSpc>
              <a:buNone/>
            </a:pPr>
            <a:r>
              <a:rPr lang="en-US" dirty="0" smtClean="0">
                <a:latin typeface="Cambria" panose="02040503050406030204" pitchFamily="18" charset="0"/>
              </a:rPr>
              <a:t>Eat </a:t>
            </a:r>
            <a:r>
              <a:rPr lang="en-US" dirty="0">
                <a:latin typeface="Cambria" panose="02040503050406030204" pitchFamily="18" charset="0"/>
              </a:rPr>
              <a:t>plant materials after planting</a:t>
            </a:r>
          </a:p>
          <a:p>
            <a:pPr marL="0" indent="0">
              <a:lnSpc>
                <a:spcPct val="150000"/>
              </a:lnSpc>
              <a:buNone/>
            </a:pPr>
            <a:r>
              <a:rPr lang="en-US" dirty="0" smtClean="0">
                <a:latin typeface="Cambria" panose="02040503050406030204" pitchFamily="18" charset="0"/>
              </a:rPr>
              <a:t>Eat </a:t>
            </a:r>
            <a:r>
              <a:rPr lang="en-US" dirty="0">
                <a:latin typeface="Cambria" panose="02040503050406030204" pitchFamily="18" charset="0"/>
              </a:rPr>
              <a:t>plants once they are mature</a:t>
            </a:r>
          </a:p>
          <a:p>
            <a:pPr>
              <a:lnSpc>
                <a:spcPct val="150000"/>
              </a:lnSpc>
            </a:pPr>
            <a:endParaRPr lang="en-US" dirty="0">
              <a:latin typeface="Cambria" panose="02040503050406030204" pitchFamily="18" charset="0"/>
            </a:endParaRPr>
          </a:p>
        </p:txBody>
      </p:sp>
      <p:pic>
        <p:nvPicPr>
          <p:cNvPr id="32770" name="Picture 2" descr="C:\Users\NASOKHO\Downloads\Termi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6036" y="3134437"/>
            <a:ext cx="2897165" cy="213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76632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u="sng" dirty="0">
                <a:solidFill>
                  <a:srgbClr val="FF0000"/>
                </a:solidFill>
                <a:latin typeface="Cambria" panose="02040503050406030204" pitchFamily="18" charset="0"/>
              </a:rPr>
              <a:t>Crop Pests…</a:t>
            </a:r>
            <a:endParaRPr lang="en-US" sz="4000" dirty="0"/>
          </a:p>
        </p:txBody>
      </p:sp>
      <p:sp>
        <p:nvSpPr>
          <p:cNvPr id="3" name="Content Placeholder 2"/>
          <p:cNvSpPr>
            <a:spLocks noGrp="1"/>
          </p:cNvSpPr>
          <p:nvPr>
            <p:ph idx="1"/>
          </p:nvPr>
        </p:nvSpPr>
        <p:spPr/>
        <p:txBody>
          <a:bodyPr>
            <a:normAutofit/>
          </a:bodyPr>
          <a:lstStyle/>
          <a:p>
            <a:pPr marL="0" indent="0">
              <a:buNone/>
            </a:pPr>
            <a:r>
              <a:rPr lang="en-US" sz="3600" b="1" dirty="0">
                <a:latin typeface="Cambria" panose="02040503050406030204" pitchFamily="18" charset="0"/>
              </a:rPr>
              <a:t>6. Birds</a:t>
            </a:r>
          </a:p>
          <a:p>
            <a:pPr marL="0" indent="0">
              <a:buNone/>
            </a:pPr>
            <a:r>
              <a:rPr lang="en-US" sz="3600" dirty="0">
                <a:latin typeface="Cambria" panose="02040503050406030204" pitchFamily="18" charset="0"/>
              </a:rPr>
              <a:t>Attack maize, rice, millet and sorghum.</a:t>
            </a:r>
          </a:p>
          <a:p>
            <a:pPr marL="0" indent="0">
              <a:buNone/>
            </a:pPr>
            <a:endParaRPr lang="en-US" sz="3600" dirty="0">
              <a:latin typeface="Cambria" panose="02040503050406030204" pitchFamily="18" charset="0"/>
            </a:endParaRPr>
          </a:p>
          <a:p>
            <a:pPr marL="0" indent="0">
              <a:buNone/>
            </a:pPr>
            <a:r>
              <a:rPr lang="en-US" sz="3600" b="1" dirty="0">
                <a:latin typeface="Cambria" panose="02040503050406030204" pitchFamily="18" charset="0"/>
              </a:rPr>
              <a:t>Type of damage caused</a:t>
            </a:r>
          </a:p>
          <a:p>
            <a:pPr marL="0" indent="0">
              <a:buNone/>
            </a:pPr>
            <a:r>
              <a:rPr lang="en-US" sz="3600" dirty="0">
                <a:latin typeface="Cambria" panose="02040503050406030204" pitchFamily="18" charset="0"/>
              </a:rPr>
              <a:t>Eat grains before they </a:t>
            </a:r>
          </a:p>
          <a:p>
            <a:pPr marL="0" indent="0">
              <a:buNone/>
            </a:pPr>
            <a:r>
              <a:rPr lang="en-US" sz="3600" dirty="0">
                <a:latin typeface="Cambria" panose="02040503050406030204" pitchFamily="18" charset="0"/>
              </a:rPr>
              <a:t>mature and when they</a:t>
            </a:r>
          </a:p>
          <a:p>
            <a:pPr marL="0" indent="0">
              <a:buNone/>
            </a:pPr>
            <a:r>
              <a:rPr lang="en-US" sz="3600" dirty="0">
                <a:latin typeface="Cambria" panose="02040503050406030204" pitchFamily="18" charset="0"/>
              </a:rPr>
              <a:t>dry up.</a:t>
            </a:r>
          </a:p>
          <a:p>
            <a:endParaRPr lang="en-US" sz="3600" dirty="0">
              <a:latin typeface="Cambria" panose="02040503050406030204" pitchFamily="18" charset="0"/>
            </a:endParaRPr>
          </a:p>
        </p:txBody>
      </p:sp>
      <p:pic>
        <p:nvPicPr>
          <p:cNvPr id="33794" name="Picture 2" descr="C:\Users\NASOKHO\Downloads\bir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694" y="3149222"/>
            <a:ext cx="3276600" cy="2870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9653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Effects of pests on crops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4400" dirty="0">
                <a:latin typeface="Cambria" panose="02040503050406030204" pitchFamily="18" charset="0"/>
              </a:rPr>
              <a:t>Lower the yield.</a:t>
            </a:r>
          </a:p>
          <a:p>
            <a:pPr>
              <a:buFont typeface="Wingdings" panose="05000000000000000000" pitchFamily="2" charset="2"/>
              <a:buChar char="§"/>
            </a:pPr>
            <a:r>
              <a:rPr lang="en-US" sz="4400" dirty="0">
                <a:latin typeface="Cambria" panose="02040503050406030204" pitchFamily="18" charset="0"/>
              </a:rPr>
              <a:t>Reduce quality of produce.</a:t>
            </a:r>
          </a:p>
          <a:p>
            <a:pPr>
              <a:buFont typeface="Wingdings" panose="05000000000000000000" pitchFamily="2" charset="2"/>
              <a:buChar char="§"/>
            </a:pPr>
            <a:r>
              <a:rPr lang="en-US" sz="4400" dirty="0">
                <a:latin typeface="Cambria" panose="02040503050406030204" pitchFamily="18" charset="0"/>
              </a:rPr>
              <a:t>Transmission of diseases to crops.</a:t>
            </a:r>
          </a:p>
          <a:p>
            <a:pPr>
              <a:buFont typeface="Wingdings" panose="05000000000000000000" pitchFamily="2" charset="2"/>
              <a:buChar char="§"/>
            </a:pPr>
            <a:r>
              <a:rPr lang="en-US" sz="4400" dirty="0">
                <a:latin typeface="Cambria" panose="02040503050406030204" pitchFamily="18" charset="0"/>
              </a:rPr>
              <a:t>Cause diseases to consumers.</a:t>
            </a:r>
          </a:p>
          <a:p>
            <a:pPr marL="0" indent="0">
              <a:buNone/>
            </a:pPr>
            <a:endParaRPr lang="en-US" sz="4400" dirty="0">
              <a:latin typeface="Cambria" panose="02040503050406030204" pitchFamily="18" charset="0"/>
            </a:endParaRPr>
          </a:p>
        </p:txBody>
      </p:sp>
    </p:spTree>
    <p:extLst>
      <p:ext uri="{BB962C8B-B14F-4D97-AF65-F5344CB8AC3E}">
        <p14:creationId xmlns:p14="http://schemas.microsoft.com/office/powerpoint/2010/main" val="418020766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Functions of </a:t>
            </a:r>
            <a:r>
              <a:rPr lang="en-US" dirty="0" smtClean="0"/>
              <a:t>stems</a:t>
            </a:r>
            <a:endParaRPr lang="en-US" dirty="0"/>
          </a:p>
        </p:txBody>
      </p:sp>
      <p:sp>
        <p:nvSpPr>
          <p:cNvPr id="3" name="Content Placeholder 2"/>
          <p:cNvSpPr>
            <a:spLocks noGrp="1"/>
          </p:cNvSpPr>
          <p:nvPr>
            <p:ph idx="1"/>
          </p:nvPr>
        </p:nvSpPr>
        <p:spPr/>
        <p:txBody>
          <a:bodyPr/>
          <a:lstStyle/>
          <a:p>
            <a:r>
              <a:rPr lang="en-US" dirty="0"/>
              <a:t>Transporting water and </a:t>
            </a:r>
            <a:r>
              <a:rPr lang="en-US" dirty="0" smtClean="0"/>
              <a:t>mineral salts </a:t>
            </a:r>
            <a:r>
              <a:rPr lang="en-US" dirty="0"/>
              <a:t>from the roots to the leaves</a:t>
            </a:r>
          </a:p>
          <a:p>
            <a:r>
              <a:rPr lang="en-US" dirty="0"/>
              <a:t>Transporting food made in </a:t>
            </a:r>
            <a:r>
              <a:rPr lang="en-US" dirty="0" smtClean="0"/>
              <a:t>the leaves </a:t>
            </a:r>
            <a:r>
              <a:rPr lang="en-US" dirty="0"/>
              <a:t>to other parts of the plant</a:t>
            </a:r>
          </a:p>
          <a:p>
            <a:r>
              <a:rPr lang="en-US" dirty="0"/>
              <a:t>Protecting the plant by holding the leaves and flowers above the ground where they cannot be eaten by herbivores</a:t>
            </a:r>
          </a:p>
          <a:p>
            <a:r>
              <a:rPr lang="en-US" dirty="0"/>
              <a:t>Supporting some parts of the plant like the leaves and the branches</a:t>
            </a:r>
          </a:p>
          <a:p>
            <a:r>
              <a:rPr lang="en-US" dirty="0"/>
              <a:t>Storing food and water in some plants</a:t>
            </a:r>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762" y="4209047"/>
            <a:ext cx="1819275" cy="2514600"/>
          </a:xfrm>
          <a:prstGeom prst="rect">
            <a:avLst/>
          </a:prstGeom>
        </p:spPr>
      </p:pic>
    </p:spTree>
    <p:extLst>
      <p:ext uri="{BB962C8B-B14F-4D97-AF65-F5344CB8AC3E}">
        <p14:creationId xmlns:p14="http://schemas.microsoft.com/office/powerpoint/2010/main" val="31628900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818293494"/>
              </p:ext>
            </p:extLst>
          </p:nvPr>
        </p:nvGraphicFramePr>
        <p:xfrm>
          <a:off x="1524000" y="721362"/>
          <a:ext cx="9144000" cy="5527039"/>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493486">
                <a:tc>
                  <a:txBody>
                    <a:bodyPr/>
                    <a:lstStyle/>
                    <a:p>
                      <a:r>
                        <a:rPr lang="en-US" sz="2400" b="1" dirty="0" smtClean="0"/>
                        <a:t>Crop pest</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Crop attacked</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Type of damage</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86971">
                <a:tc>
                  <a:txBody>
                    <a:bodyPr/>
                    <a:lstStyle/>
                    <a:p>
                      <a:r>
                        <a:rPr lang="en-US" dirty="0" smtClean="0"/>
                        <a:t>Stalk</a:t>
                      </a:r>
                      <a:r>
                        <a:rPr lang="en-US" baseline="0" dirty="0" smtClean="0"/>
                        <a:t> borer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(MAMISOSU)- maize, millet , sorghum,</a:t>
                      </a:r>
                      <a:r>
                        <a:rPr lang="en-US" baseline="0" dirty="0" smtClean="0"/>
                        <a:t> sugarcane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Holes in the stem, stalk,</a:t>
                      </a:r>
                      <a:r>
                        <a:rPr lang="en-US" baseline="0" dirty="0" smtClean="0"/>
                        <a:t> ears and leaves. </a:t>
                      </a:r>
                    </a:p>
                    <a:p>
                      <a:r>
                        <a:rPr lang="en-US" baseline="0" dirty="0" smtClean="0"/>
                        <a:t>Weakened stem that fall off.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0880">
                <a:tc>
                  <a:txBody>
                    <a:bodyPr/>
                    <a:lstStyle/>
                    <a:p>
                      <a:r>
                        <a:rPr lang="en-US" dirty="0" smtClean="0"/>
                        <a:t>Aphids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(CABOM)- cabbages, beans, oranges and maize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Suck juice,</a:t>
                      </a:r>
                      <a:r>
                        <a:rPr lang="en-US" baseline="0" dirty="0" smtClean="0"/>
                        <a:t> weakened plant and spread diseases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0880">
                <a:tc>
                  <a:txBody>
                    <a:bodyPr/>
                    <a:lstStyle/>
                    <a:p>
                      <a:r>
                        <a:rPr lang="en-US" dirty="0" smtClean="0"/>
                        <a:t>Cutworms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(CABIT)- cabbages, beans, Irish</a:t>
                      </a:r>
                      <a:r>
                        <a:rPr lang="en-US" baseline="0" dirty="0" smtClean="0"/>
                        <a:t> potatoes, tomatoes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Cut stem of seedlings near the ground.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86971">
                <a:tc>
                  <a:txBody>
                    <a:bodyPr/>
                    <a:lstStyle/>
                    <a:p>
                      <a:r>
                        <a:rPr lang="en-US" dirty="0" smtClean="0"/>
                        <a:t>Termites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(CASSASUSUMA)-cassava, sugarcane , sunflower ,</a:t>
                      </a:r>
                      <a:r>
                        <a:rPr lang="en-US" baseline="0" dirty="0" smtClean="0"/>
                        <a:t> maize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Eat plant material after planting and eats plants when they are mature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86971">
                <a:tc>
                  <a:txBody>
                    <a:bodyPr/>
                    <a:lstStyle/>
                    <a:p>
                      <a:r>
                        <a:rPr lang="en-US" dirty="0" smtClean="0"/>
                        <a:t>Weevils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Maize, beans, cowpeas, bananas,  </a:t>
                      </a:r>
                      <a:r>
                        <a:rPr lang="en-US" dirty="0" err="1" smtClean="0"/>
                        <a:t>cashewnuts</a:t>
                      </a:r>
                      <a:r>
                        <a:rPr lang="en-US" dirty="0" smtClean="0"/>
                        <a:t> , sweet potatoes and sisal.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Bore holes in the grains</a:t>
                      </a:r>
                    </a:p>
                    <a:p>
                      <a:r>
                        <a:rPr lang="en-US" dirty="0" smtClean="0"/>
                        <a:t>Bore holes in growing points on bananas and sisal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90880">
                <a:tc>
                  <a:txBody>
                    <a:bodyPr/>
                    <a:lstStyle/>
                    <a:p>
                      <a:r>
                        <a:rPr lang="en-US" dirty="0" smtClean="0"/>
                        <a:t>Weaver</a:t>
                      </a:r>
                      <a:r>
                        <a:rPr lang="en-US" baseline="0" dirty="0" smtClean="0"/>
                        <a:t> birds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(MARIMISO)-maize, rice, millet and sorghum.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They eat grains before they mature and when they dry.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TextBox 7"/>
          <p:cNvSpPr txBox="1"/>
          <p:nvPr/>
        </p:nvSpPr>
        <p:spPr>
          <a:xfrm>
            <a:off x="3352800" y="1"/>
            <a:ext cx="6629400" cy="461665"/>
          </a:xfrm>
          <a:prstGeom prst="rect">
            <a:avLst/>
          </a:prstGeom>
          <a:noFill/>
        </p:spPr>
        <p:txBody>
          <a:bodyPr wrap="square" rtlCol="0">
            <a:spAutoFit/>
          </a:bodyPr>
          <a:lstStyle/>
          <a:p>
            <a:r>
              <a:rPr lang="en-US" sz="2400" b="1" u="sng" dirty="0"/>
              <a:t>SUMMARY OF CROP PESTS AND THEIR EFFECTS</a:t>
            </a:r>
          </a:p>
        </p:txBody>
      </p:sp>
    </p:spTree>
    <p:extLst>
      <p:ext uri="{BB962C8B-B14F-4D97-AF65-F5344CB8AC3E}">
        <p14:creationId xmlns:p14="http://schemas.microsoft.com/office/powerpoint/2010/main" val="123631169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Control measures for crop pests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066801"/>
            <a:ext cx="8229600" cy="5059363"/>
          </a:xfrm>
        </p:spPr>
        <p:txBody>
          <a:bodyPr>
            <a:noAutofit/>
          </a:bodyPr>
          <a:lstStyle/>
          <a:p>
            <a:pPr marL="742950" indent="-742950">
              <a:buFont typeface="+mj-lt"/>
              <a:buAutoNum type="arabicPeriod"/>
            </a:pPr>
            <a:r>
              <a:rPr lang="en-US" sz="3600" dirty="0">
                <a:latin typeface="Cambria" panose="02040503050406030204" pitchFamily="18" charset="0"/>
              </a:rPr>
              <a:t>Scaring them away </a:t>
            </a:r>
          </a:p>
          <a:p>
            <a:pPr marL="742950" indent="-742950">
              <a:buFont typeface="+mj-lt"/>
              <a:buAutoNum type="arabicPeriod"/>
            </a:pPr>
            <a:r>
              <a:rPr lang="en-US" sz="3600" dirty="0">
                <a:latin typeface="Cambria" panose="02040503050406030204" pitchFamily="18" charset="0"/>
              </a:rPr>
              <a:t>Trapping them</a:t>
            </a:r>
          </a:p>
          <a:p>
            <a:pPr marL="742950" indent="-742950">
              <a:buFont typeface="+mj-lt"/>
              <a:buAutoNum type="arabicPeriod"/>
            </a:pPr>
            <a:r>
              <a:rPr lang="en-US" sz="3600" dirty="0">
                <a:latin typeface="Cambria" panose="02040503050406030204" pitchFamily="18" charset="0"/>
              </a:rPr>
              <a:t>Handpicking</a:t>
            </a:r>
          </a:p>
          <a:p>
            <a:pPr marL="742950" indent="-742950">
              <a:buFont typeface="+mj-lt"/>
              <a:buAutoNum type="arabicPeriod"/>
            </a:pPr>
            <a:r>
              <a:rPr lang="en-US" sz="3600" dirty="0">
                <a:latin typeface="Cambria" panose="02040503050406030204" pitchFamily="18" charset="0"/>
              </a:rPr>
              <a:t>Weeding</a:t>
            </a:r>
          </a:p>
          <a:p>
            <a:pPr marL="742950" indent="-742950">
              <a:buFont typeface="+mj-lt"/>
              <a:buAutoNum type="arabicPeriod"/>
            </a:pPr>
            <a:r>
              <a:rPr lang="en-US" sz="3600" dirty="0">
                <a:latin typeface="Cambria" panose="02040503050406030204" pitchFamily="18" charset="0"/>
              </a:rPr>
              <a:t>Spraying</a:t>
            </a:r>
          </a:p>
          <a:p>
            <a:pPr marL="742950" indent="-742950">
              <a:buFont typeface="+mj-lt"/>
              <a:buAutoNum type="arabicPeriod"/>
            </a:pPr>
            <a:r>
              <a:rPr lang="en-US" sz="3600" dirty="0">
                <a:latin typeface="Cambria" panose="02040503050406030204" pitchFamily="18" charset="0"/>
              </a:rPr>
              <a:t>Pruning</a:t>
            </a:r>
          </a:p>
          <a:p>
            <a:pPr marL="742950" indent="-742950">
              <a:buFont typeface="+mj-lt"/>
              <a:buAutoNum type="arabicPeriod"/>
            </a:pPr>
            <a:r>
              <a:rPr lang="en-US" sz="3600" dirty="0">
                <a:latin typeface="Cambria" panose="02040503050406030204" pitchFamily="18" charset="0"/>
              </a:rPr>
              <a:t>Using other animals that feed on the crop pests</a:t>
            </a:r>
          </a:p>
          <a:p>
            <a:endParaRPr lang="en-US" sz="3600" dirty="0">
              <a:latin typeface="Cambria" panose="02040503050406030204" pitchFamily="18" charset="0"/>
            </a:endParaRPr>
          </a:p>
        </p:txBody>
      </p:sp>
    </p:spTree>
    <p:extLst>
      <p:ext uri="{BB962C8B-B14F-4D97-AF65-F5344CB8AC3E}">
        <p14:creationId xmlns:p14="http://schemas.microsoft.com/office/powerpoint/2010/main" val="23396316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Signs of unhealthy crops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Autofit/>
          </a:bodyPr>
          <a:lstStyle/>
          <a:p>
            <a:r>
              <a:rPr lang="en-US" sz="3600" dirty="0">
                <a:latin typeface="Cambria" panose="02040503050406030204" pitchFamily="18" charset="0"/>
              </a:rPr>
              <a:t>Stunted growth</a:t>
            </a:r>
          </a:p>
          <a:p>
            <a:r>
              <a:rPr lang="en-US" sz="3600" dirty="0">
                <a:latin typeface="Cambria" panose="02040503050406030204" pitchFamily="18" charset="0"/>
              </a:rPr>
              <a:t>Discoloration on growing leaves and stems.</a:t>
            </a:r>
          </a:p>
          <a:p>
            <a:r>
              <a:rPr lang="en-US" sz="3600" dirty="0">
                <a:latin typeface="Cambria" panose="02040503050406030204" pitchFamily="18" charset="0"/>
              </a:rPr>
              <a:t>Curled leaves</a:t>
            </a:r>
          </a:p>
          <a:p>
            <a:r>
              <a:rPr lang="en-US" sz="3600" dirty="0">
                <a:latin typeface="Cambria" panose="02040503050406030204" pitchFamily="18" charset="0"/>
              </a:rPr>
              <a:t>Spots and streaks on leaves and stems</a:t>
            </a:r>
          </a:p>
          <a:p>
            <a:r>
              <a:rPr lang="en-US" sz="3600" dirty="0">
                <a:latin typeface="Cambria" panose="02040503050406030204" pitchFamily="18" charset="0"/>
              </a:rPr>
              <a:t>Wilting or withering</a:t>
            </a:r>
          </a:p>
          <a:p>
            <a:r>
              <a:rPr lang="en-US" sz="3600" dirty="0">
                <a:latin typeface="Cambria" panose="02040503050406030204" pitchFamily="18" charset="0"/>
              </a:rPr>
              <a:t>Distortion (malformation)</a:t>
            </a:r>
          </a:p>
          <a:p>
            <a:pPr marL="0" indent="0">
              <a:buNone/>
            </a:pPr>
            <a:r>
              <a:rPr lang="en-US" sz="3600" dirty="0">
                <a:latin typeface="Cambria" panose="02040503050406030204" pitchFamily="18" charset="0"/>
              </a:rPr>
              <a:t> </a:t>
            </a:r>
          </a:p>
          <a:p>
            <a:endParaRPr lang="en-US" sz="3600" dirty="0">
              <a:latin typeface="Cambria" panose="02040503050406030204" pitchFamily="18" charset="0"/>
            </a:endParaRPr>
          </a:p>
        </p:txBody>
      </p:sp>
    </p:spTree>
    <p:extLst>
      <p:ext uri="{BB962C8B-B14F-4D97-AF65-F5344CB8AC3E}">
        <p14:creationId xmlns:p14="http://schemas.microsoft.com/office/powerpoint/2010/main" val="266327361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813376"/>
            <a:ext cx="3886200" cy="554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912" y="813377"/>
            <a:ext cx="3569517" cy="5449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752600" y="228602"/>
            <a:ext cx="3733800" cy="584775"/>
          </a:xfrm>
          <a:prstGeom prst="rect">
            <a:avLst/>
          </a:prstGeom>
          <a:noFill/>
        </p:spPr>
        <p:txBody>
          <a:bodyPr wrap="square" rtlCol="0">
            <a:spAutoFit/>
          </a:bodyPr>
          <a:lstStyle/>
          <a:p>
            <a:pPr algn="ctr"/>
            <a:r>
              <a:rPr lang="en-US" sz="3200" b="1" dirty="0"/>
              <a:t>Stunted growth</a:t>
            </a:r>
          </a:p>
        </p:txBody>
      </p:sp>
      <p:sp>
        <p:nvSpPr>
          <p:cNvPr id="8" name="TextBox 7"/>
          <p:cNvSpPr txBox="1"/>
          <p:nvPr/>
        </p:nvSpPr>
        <p:spPr>
          <a:xfrm>
            <a:off x="6400800" y="228602"/>
            <a:ext cx="3559629" cy="584775"/>
          </a:xfrm>
          <a:prstGeom prst="rect">
            <a:avLst/>
          </a:prstGeom>
          <a:noFill/>
        </p:spPr>
        <p:txBody>
          <a:bodyPr wrap="square" rtlCol="0">
            <a:spAutoFit/>
          </a:bodyPr>
          <a:lstStyle/>
          <a:p>
            <a:pPr algn="ctr"/>
            <a:r>
              <a:rPr lang="en-US" sz="3200" b="1" dirty="0"/>
              <a:t>Spots and streaks</a:t>
            </a:r>
          </a:p>
        </p:txBody>
      </p:sp>
    </p:spTree>
    <p:extLst>
      <p:ext uri="{BB962C8B-B14F-4D97-AF65-F5344CB8AC3E}">
        <p14:creationId xmlns:p14="http://schemas.microsoft.com/office/powerpoint/2010/main" val="28622924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1" y="3505201"/>
            <a:ext cx="2685143"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838200"/>
            <a:ext cx="2466975"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1" y="3505201"/>
            <a:ext cx="2466975" cy="2822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1" y="947738"/>
            <a:ext cx="2671763" cy="2024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flipH="1">
            <a:off x="6400800" y="457201"/>
            <a:ext cx="4038600" cy="461665"/>
          </a:xfrm>
          <a:prstGeom prst="rect">
            <a:avLst/>
          </a:prstGeom>
          <a:noFill/>
        </p:spPr>
        <p:txBody>
          <a:bodyPr wrap="square" rtlCol="0">
            <a:spAutoFit/>
          </a:bodyPr>
          <a:lstStyle/>
          <a:p>
            <a:pPr algn="ctr"/>
            <a:r>
              <a:rPr lang="en-US" sz="2400" b="1" dirty="0"/>
              <a:t>Malformation/ distortion</a:t>
            </a:r>
          </a:p>
        </p:txBody>
      </p:sp>
      <p:sp>
        <p:nvSpPr>
          <p:cNvPr id="8" name="TextBox 7"/>
          <p:cNvSpPr txBox="1"/>
          <p:nvPr/>
        </p:nvSpPr>
        <p:spPr>
          <a:xfrm>
            <a:off x="1600200" y="3047609"/>
            <a:ext cx="3352800" cy="523220"/>
          </a:xfrm>
          <a:prstGeom prst="rect">
            <a:avLst/>
          </a:prstGeom>
          <a:noFill/>
        </p:spPr>
        <p:txBody>
          <a:bodyPr wrap="square" rtlCol="0">
            <a:spAutoFit/>
          </a:bodyPr>
          <a:lstStyle/>
          <a:p>
            <a:pPr algn="ctr"/>
            <a:r>
              <a:rPr lang="en-US" sz="2800" b="1" dirty="0"/>
              <a:t>Wilting of plants</a:t>
            </a:r>
          </a:p>
        </p:txBody>
      </p:sp>
      <p:sp>
        <p:nvSpPr>
          <p:cNvPr id="9" name="TextBox 8"/>
          <p:cNvSpPr txBox="1"/>
          <p:nvPr/>
        </p:nvSpPr>
        <p:spPr>
          <a:xfrm>
            <a:off x="7010401" y="3025840"/>
            <a:ext cx="2671763" cy="584775"/>
          </a:xfrm>
          <a:prstGeom prst="rect">
            <a:avLst/>
          </a:prstGeom>
          <a:noFill/>
        </p:spPr>
        <p:txBody>
          <a:bodyPr wrap="square" rtlCol="0">
            <a:spAutoFit/>
          </a:bodyPr>
          <a:lstStyle/>
          <a:p>
            <a:pPr algn="ctr"/>
            <a:r>
              <a:rPr lang="en-US" sz="3200" b="1" dirty="0"/>
              <a:t>curling</a:t>
            </a:r>
          </a:p>
        </p:txBody>
      </p:sp>
      <p:sp>
        <p:nvSpPr>
          <p:cNvPr id="10" name="TextBox 9"/>
          <p:cNvSpPr txBox="1"/>
          <p:nvPr/>
        </p:nvSpPr>
        <p:spPr>
          <a:xfrm>
            <a:off x="1905001" y="272535"/>
            <a:ext cx="2695575" cy="584775"/>
          </a:xfrm>
          <a:prstGeom prst="rect">
            <a:avLst/>
          </a:prstGeom>
          <a:noFill/>
        </p:spPr>
        <p:txBody>
          <a:bodyPr wrap="square" rtlCol="0">
            <a:spAutoFit/>
          </a:bodyPr>
          <a:lstStyle/>
          <a:p>
            <a:pPr algn="ctr"/>
            <a:r>
              <a:rPr lang="en-US" sz="3200" b="1" dirty="0"/>
              <a:t>discoloration</a:t>
            </a:r>
          </a:p>
        </p:txBody>
      </p:sp>
    </p:spTree>
    <p:extLst>
      <p:ext uri="{BB962C8B-B14F-4D97-AF65-F5344CB8AC3E}">
        <p14:creationId xmlns:p14="http://schemas.microsoft.com/office/powerpoint/2010/main" val="312199117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u="sng" dirty="0">
                <a:solidFill>
                  <a:srgbClr val="FF0000"/>
                </a:solidFill>
                <a:latin typeface="Cambria" panose="02040503050406030204" pitchFamily="18" charset="0"/>
              </a:rPr>
              <a:t>Effects of crop diseases</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Autofit/>
          </a:bodyPr>
          <a:lstStyle/>
          <a:p>
            <a:pPr>
              <a:lnSpc>
                <a:spcPct val="150000"/>
              </a:lnSpc>
            </a:pPr>
            <a:r>
              <a:rPr lang="en-US" sz="3600" dirty="0">
                <a:latin typeface="Cambria" panose="02040503050406030204" pitchFamily="18" charset="0"/>
              </a:rPr>
              <a:t>Lower yields</a:t>
            </a:r>
          </a:p>
          <a:p>
            <a:pPr>
              <a:lnSpc>
                <a:spcPct val="150000"/>
              </a:lnSpc>
            </a:pPr>
            <a:r>
              <a:rPr lang="en-US" sz="3600" dirty="0">
                <a:latin typeface="Cambria" panose="02040503050406030204" pitchFamily="18" charset="0"/>
              </a:rPr>
              <a:t>Reduced quality of the produce</a:t>
            </a:r>
          </a:p>
          <a:p>
            <a:pPr>
              <a:lnSpc>
                <a:spcPct val="150000"/>
              </a:lnSpc>
            </a:pPr>
            <a:r>
              <a:rPr lang="en-US" sz="3600" dirty="0">
                <a:latin typeface="Cambria" panose="02040503050406030204" pitchFamily="18" charset="0"/>
              </a:rPr>
              <a:t>Loss to the farmer</a:t>
            </a:r>
          </a:p>
          <a:p>
            <a:pPr>
              <a:lnSpc>
                <a:spcPct val="150000"/>
              </a:lnSpc>
            </a:pPr>
            <a:r>
              <a:rPr lang="en-US" sz="3600" dirty="0">
                <a:latin typeface="Cambria" panose="02040503050406030204" pitchFamily="18" charset="0"/>
              </a:rPr>
              <a:t>Harmful to human beings and animals</a:t>
            </a:r>
          </a:p>
          <a:p>
            <a:pPr marL="0" indent="0">
              <a:lnSpc>
                <a:spcPct val="150000"/>
              </a:lnSpc>
              <a:buNone/>
            </a:pPr>
            <a:r>
              <a:rPr lang="en-US" sz="3600" dirty="0">
                <a:latin typeface="Cambria" panose="02040503050406030204" pitchFamily="18" charset="0"/>
              </a:rPr>
              <a:t> </a:t>
            </a:r>
          </a:p>
        </p:txBody>
      </p:sp>
    </p:spTree>
    <p:extLst>
      <p:ext uri="{BB962C8B-B14F-4D97-AF65-F5344CB8AC3E}">
        <p14:creationId xmlns:p14="http://schemas.microsoft.com/office/powerpoint/2010/main" val="409207490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Adaptation of plants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036638"/>
            <a:ext cx="8229600" cy="4525963"/>
          </a:xfrm>
        </p:spPr>
        <p:txBody>
          <a:bodyPr/>
          <a:lstStyle/>
          <a:p>
            <a:pPr marL="0" indent="0" algn="ctr">
              <a:buNone/>
            </a:pPr>
            <a:endParaRPr lang="en-US" sz="4800" dirty="0">
              <a:latin typeface="Cambria" panose="02040503050406030204" pitchFamily="18" charset="0"/>
            </a:endParaRPr>
          </a:p>
          <a:p>
            <a:pPr marL="0" indent="0" algn="ctr">
              <a:buNone/>
            </a:pPr>
            <a:r>
              <a:rPr lang="en-US" sz="4800" dirty="0">
                <a:latin typeface="Cambria" panose="02040503050406030204" pitchFamily="18" charset="0"/>
              </a:rPr>
              <a:t>Adaptation is the ability of a plant to survive in a particular environment</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143013331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u="sng" dirty="0">
                <a:solidFill>
                  <a:srgbClr val="FF0000"/>
                </a:solidFill>
                <a:latin typeface="Cambria" panose="02040503050406030204" pitchFamily="18" charset="0"/>
              </a:rPr>
              <a:t>Adaptation of plants to survive in dry areas</a:t>
            </a:r>
            <a:br>
              <a:rPr lang="en-US" sz="3200" b="1" u="sng" dirty="0">
                <a:solidFill>
                  <a:srgbClr val="FF0000"/>
                </a:solidFill>
                <a:latin typeface="Cambria" panose="02040503050406030204" pitchFamily="18" charset="0"/>
              </a:rPr>
            </a:br>
            <a:endParaRPr lang="en-US" sz="32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1"/>
            <a:ext cx="8229600" cy="4906963"/>
          </a:xfrm>
        </p:spPr>
        <p:txBody>
          <a:bodyPr>
            <a:normAutofit/>
          </a:bodyPr>
          <a:lstStyle/>
          <a:p>
            <a:r>
              <a:rPr lang="en-US" dirty="0" smtClean="0">
                <a:latin typeface="Cambria" panose="02040503050406030204" pitchFamily="18" charset="0"/>
              </a:rPr>
              <a:t>Fleshy </a:t>
            </a:r>
            <a:r>
              <a:rPr lang="en-US" dirty="0">
                <a:latin typeface="Cambria" panose="02040503050406030204" pitchFamily="18" charset="0"/>
              </a:rPr>
              <a:t>stems to store large amount of </a:t>
            </a:r>
            <a:r>
              <a:rPr lang="en-US" dirty="0" smtClean="0">
                <a:latin typeface="Cambria" panose="02040503050406030204" pitchFamily="18" charset="0"/>
              </a:rPr>
              <a:t>water.</a:t>
            </a:r>
          </a:p>
          <a:p>
            <a:r>
              <a:rPr lang="en-US" dirty="0" smtClean="0">
                <a:latin typeface="Cambria" panose="02040503050406030204" pitchFamily="18" charset="0"/>
              </a:rPr>
              <a:t>Long </a:t>
            </a:r>
            <a:r>
              <a:rPr lang="en-US" dirty="0">
                <a:latin typeface="Cambria" panose="02040503050406030204" pitchFamily="18" charset="0"/>
              </a:rPr>
              <a:t>,</a:t>
            </a:r>
            <a:r>
              <a:rPr lang="en-US" dirty="0" smtClean="0">
                <a:latin typeface="Cambria" panose="02040503050406030204" pitchFamily="18" charset="0"/>
              </a:rPr>
              <a:t> </a:t>
            </a:r>
            <a:r>
              <a:rPr lang="en-US" dirty="0">
                <a:latin typeface="Cambria" panose="02040503050406030204" pitchFamily="18" charset="0"/>
              </a:rPr>
              <a:t>deep and extensive tap root to reach water </a:t>
            </a:r>
            <a:r>
              <a:rPr lang="en-US" dirty="0" smtClean="0">
                <a:latin typeface="Cambria" panose="02040503050406030204" pitchFamily="18" charset="0"/>
              </a:rPr>
              <a:t>underground.</a:t>
            </a:r>
          </a:p>
          <a:p>
            <a:r>
              <a:rPr lang="en-US" dirty="0" smtClean="0">
                <a:latin typeface="Cambria" panose="02040503050406030204" pitchFamily="18" charset="0"/>
              </a:rPr>
              <a:t>Have thick cuticle.</a:t>
            </a:r>
            <a:endParaRPr lang="en-US" dirty="0">
              <a:latin typeface="Cambria" panose="02040503050406030204" pitchFamily="18" charset="0"/>
            </a:endParaRPr>
          </a:p>
          <a:p>
            <a:r>
              <a:rPr lang="en-US" dirty="0" smtClean="0">
                <a:latin typeface="Cambria" panose="02040503050406030204" pitchFamily="18" charset="0"/>
              </a:rPr>
              <a:t>Needle-like </a:t>
            </a:r>
            <a:r>
              <a:rPr lang="en-US" dirty="0">
                <a:latin typeface="Cambria" panose="02040503050406030204" pitchFamily="18" charset="0"/>
              </a:rPr>
              <a:t>leaves to reduce water </a:t>
            </a:r>
            <a:r>
              <a:rPr lang="en-US" dirty="0" smtClean="0">
                <a:latin typeface="Cambria" panose="02040503050406030204" pitchFamily="18" charset="0"/>
              </a:rPr>
              <a:t>loss.</a:t>
            </a:r>
            <a:endParaRPr lang="en-US" dirty="0">
              <a:latin typeface="Cambria" panose="02040503050406030204" pitchFamily="18" charset="0"/>
            </a:endParaRPr>
          </a:p>
          <a:p>
            <a:r>
              <a:rPr lang="en-US" dirty="0" smtClean="0">
                <a:latin typeface="Cambria" panose="02040503050406030204" pitchFamily="18" charset="0"/>
              </a:rPr>
              <a:t>Sharp </a:t>
            </a:r>
            <a:r>
              <a:rPr lang="en-US" dirty="0">
                <a:latin typeface="Cambria" panose="02040503050406030204" pitchFamily="18" charset="0"/>
              </a:rPr>
              <a:t>spines to prevent the plant from being fed on by desert </a:t>
            </a:r>
            <a:r>
              <a:rPr lang="en-US" dirty="0" smtClean="0">
                <a:latin typeface="Cambria" panose="02040503050406030204" pitchFamily="18" charset="0"/>
              </a:rPr>
              <a:t>animals.</a:t>
            </a:r>
            <a:endParaRPr lang="en-US" dirty="0">
              <a:latin typeface="Cambria" panose="02040503050406030204" pitchFamily="18" charset="0"/>
            </a:endParaRPr>
          </a:p>
          <a:p>
            <a:r>
              <a:rPr lang="en-US" dirty="0" smtClean="0">
                <a:latin typeface="Cambria" panose="02040503050406030204" pitchFamily="18" charset="0"/>
              </a:rPr>
              <a:t>Shiny </a:t>
            </a:r>
            <a:r>
              <a:rPr lang="en-US" dirty="0">
                <a:latin typeface="Cambria" panose="02040503050406030204" pitchFamily="18" charset="0"/>
              </a:rPr>
              <a:t>or silvery hairs that reflect light thus reducing temperature on the plant. This reduces the amount </a:t>
            </a:r>
            <a:r>
              <a:rPr lang="en-US" dirty="0" smtClean="0">
                <a:latin typeface="Cambria" panose="02040503050406030204" pitchFamily="18" charset="0"/>
              </a:rPr>
              <a:t>of </a:t>
            </a:r>
            <a:r>
              <a:rPr lang="en-US" dirty="0">
                <a:latin typeface="Cambria" panose="02040503050406030204" pitchFamily="18" charset="0"/>
              </a:rPr>
              <a:t>water </a:t>
            </a:r>
            <a:r>
              <a:rPr lang="en-US" dirty="0" smtClean="0">
                <a:latin typeface="Cambria" panose="02040503050406030204" pitchFamily="18" charset="0"/>
              </a:rPr>
              <a:t>lost.</a:t>
            </a:r>
          </a:p>
          <a:p>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365944944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u="sng" dirty="0">
                <a:solidFill>
                  <a:srgbClr val="FF0000"/>
                </a:solidFill>
                <a:latin typeface="Cambria" panose="02040503050406030204" pitchFamily="18" charset="0"/>
              </a:rPr>
              <a:t>Adaptation of plants to survive in dry areas</a:t>
            </a:r>
            <a:br>
              <a:rPr lang="en-US" sz="3200" b="1" u="sng" dirty="0">
                <a:solidFill>
                  <a:srgbClr val="FF0000"/>
                </a:solidFill>
                <a:latin typeface="Cambria" panose="02040503050406030204" pitchFamily="18" charset="0"/>
              </a:rPr>
            </a:br>
            <a:endParaRPr lang="en-US" sz="32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1"/>
            <a:ext cx="8229600" cy="4906963"/>
          </a:xfrm>
        </p:spPr>
        <p:txBody>
          <a:bodyPr>
            <a:normAutofit/>
          </a:bodyPr>
          <a:lstStyle/>
          <a:p>
            <a:pPr>
              <a:lnSpc>
                <a:spcPct val="150000"/>
              </a:lnSpc>
            </a:pPr>
            <a:r>
              <a:rPr lang="en-US" dirty="0" smtClean="0">
                <a:latin typeface="Cambria" panose="02040503050406030204" pitchFamily="18" charset="0"/>
              </a:rPr>
              <a:t> Curled leaves to reduce the amount of water            loss through transpiration</a:t>
            </a:r>
          </a:p>
          <a:p>
            <a:pPr>
              <a:lnSpc>
                <a:spcPct val="150000"/>
              </a:lnSpc>
            </a:pPr>
            <a:r>
              <a:rPr lang="en-US" dirty="0" smtClean="0">
                <a:latin typeface="Cambria" panose="02040503050406030204" pitchFamily="18" charset="0"/>
              </a:rPr>
              <a:t> Waxy stems and leaves to prevent water loss</a:t>
            </a:r>
          </a:p>
          <a:p>
            <a:pPr>
              <a:lnSpc>
                <a:spcPct val="150000"/>
              </a:lnSpc>
            </a:pPr>
            <a:r>
              <a:rPr lang="en-US" dirty="0" smtClean="0">
                <a:latin typeface="Cambria" panose="02040503050406030204" pitchFamily="18" charset="0"/>
              </a:rPr>
              <a:t>Shedding leaves to minimize water loss</a:t>
            </a:r>
          </a:p>
          <a:p>
            <a:pPr>
              <a:lnSpc>
                <a:spcPct val="150000"/>
              </a:lnSpc>
            </a:pPr>
            <a:r>
              <a:rPr lang="en-US" dirty="0" smtClean="0">
                <a:latin typeface="Cambria" panose="02040503050406030204" pitchFamily="18" charset="0"/>
              </a:rPr>
              <a:t> Food storage which is then used in dry season Fewer stoma to reduce water loss</a:t>
            </a:r>
          </a:p>
          <a:p>
            <a:pPr>
              <a:lnSpc>
                <a:spcPct val="150000"/>
              </a:lnSpc>
            </a:pPr>
            <a:r>
              <a:rPr lang="en-US" dirty="0" smtClean="0">
                <a:latin typeface="Cambria" panose="02040503050406030204" pitchFamily="18" charset="0"/>
              </a:rPr>
              <a:t> Succulent stems to store water, </a:t>
            </a:r>
            <a:r>
              <a:rPr lang="en-US" dirty="0" err="1" smtClean="0">
                <a:latin typeface="Cambria" panose="02040503050406030204" pitchFamily="18" charset="0"/>
              </a:rPr>
              <a:t>eg</a:t>
            </a:r>
            <a:r>
              <a:rPr lang="en-US" dirty="0" smtClean="0">
                <a:latin typeface="Cambria" panose="02040503050406030204" pitchFamily="18" charset="0"/>
              </a:rPr>
              <a:t> sisal, cactus, aloe </a:t>
            </a:r>
            <a:r>
              <a:rPr lang="en-US" dirty="0" err="1" smtClean="0">
                <a:latin typeface="Cambria" panose="02040503050406030204" pitchFamily="18" charset="0"/>
              </a:rPr>
              <a:t>vera</a:t>
            </a:r>
            <a:endParaRPr lang="en-US" dirty="0" smtClean="0">
              <a:latin typeface="Cambria" panose="02040503050406030204" pitchFamily="18" charset="0"/>
            </a:endParaRP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174612469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Examples of plants in dry areas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371601"/>
            <a:ext cx="8229600" cy="4754563"/>
          </a:xfrm>
        </p:spPr>
        <p:txBody>
          <a:bodyPr>
            <a:noAutofit/>
          </a:bodyPr>
          <a:lstStyle/>
          <a:p>
            <a:pPr>
              <a:buFont typeface="Wingdings" panose="05000000000000000000" pitchFamily="2" charset="2"/>
              <a:buChar char="§"/>
            </a:pPr>
            <a:r>
              <a:rPr lang="en-US" dirty="0" smtClean="0">
                <a:latin typeface="Cambria" panose="02040503050406030204" pitchFamily="18" charset="0"/>
              </a:rPr>
              <a:t>Cactus</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Acacia</a:t>
            </a:r>
            <a:endParaRPr lang="en-US" dirty="0">
              <a:latin typeface="Cambria" panose="02040503050406030204" pitchFamily="18" charset="0"/>
            </a:endParaRPr>
          </a:p>
          <a:p>
            <a:pPr>
              <a:buFont typeface="Wingdings" panose="05000000000000000000" pitchFamily="2" charset="2"/>
              <a:buChar char="§"/>
            </a:pPr>
            <a:r>
              <a:rPr lang="en-US" dirty="0" err="1" smtClean="0">
                <a:latin typeface="Cambria" panose="02040503050406030204" pitchFamily="18" charset="0"/>
              </a:rPr>
              <a:t>Euphobia</a:t>
            </a:r>
            <a:endParaRPr lang="en-US" dirty="0">
              <a:latin typeface="Cambria" panose="02040503050406030204" pitchFamily="18" charset="0"/>
            </a:endParaRPr>
          </a:p>
          <a:p>
            <a:pPr>
              <a:buFont typeface="Wingdings" panose="05000000000000000000" pitchFamily="2" charset="2"/>
              <a:buChar char="§"/>
            </a:pPr>
            <a:r>
              <a:rPr lang="en-US" dirty="0" err="1" smtClean="0">
                <a:latin typeface="Cambria" panose="02040503050406030204" pitchFamily="18" charset="0"/>
              </a:rPr>
              <a:t>Murram</a:t>
            </a:r>
            <a:r>
              <a:rPr lang="en-US" dirty="0" smtClean="0">
                <a:latin typeface="Cambria" panose="02040503050406030204" pitchFamily="18" charset="0"/>
              </a:rPr>
              <a:t> </a:t>
            </a:r>
            <a:r>
              <a:rPr lang="en-US" dirty="0">
                <a:latin typeface="Cambria" panose="02040503050406030204" pitchFamily="18" charset="0"/>
              </a:rPr>
              <a:t>grass</a:t>
            </a:r>
          </a:p>
          <a:p>
            <a:pPr>
              <a:buFont typeface="Wingdings" panose="05000000000000000000" pitchFamily="2" charset="2"/>
              <a:buChar char="§"/>
            </a:pPr>
            <a:r>
              <a:rPr lang="en-US" dirty="0" err="1" smtClean="0">
                <a:latin typeface="Cambria" panose="02040503050406030204" pitchFamily="18" charset="0"/>
              </a:rPr>
              <a:t>Pricky</a:t>
            </a:r>
            <a:r>
              <a:rPr lang="en-US" dirty="0" smtClean="0">
                <a:latin typeface="Cambria" panose="02040503050406030204" pitchFamily="18" charset="0"/>
              </a:rPr>
              <a:t> </a:t>
            </a:r>
            <a:r>
              <a:rPr lang="en-US" dirty="0" err="1" smtClean="0">
                <a:latin typeface="Cambria" panose="02040503050406030204" pitchFamily="18" charset="0"/>
              </a:rPr>
              <a:t>bea</a:t>
            </a:r>
            <a:endParaRPr lang="en-US" dirty="0">
              <a:latin typeface="Cambria" panose="02040503050406030204" pitchFamily="18" charset="0"/>
            </a:endParaRPr>
          </a:p>
          <a:p>
            <a:pPr>
              <a:buFont typeface="Wingdings" panose="05000000000000000000" pitchFamily="2" charset="2"/>
              <a:buChar char="§"/>
            </a:pPr>
            <a:r>
              <a:rPr lang="en-US" dirty="0" err="1" smtClean="0">
                <a:latin typeface="Cambria" panose="02040503050406030204" pitchFamily="18" charset="0"/>
              </a:rPr>
              <a:t>Boabab</a:t>
            </a:r>
            <a:r>
              <a:rPr lang="en-US" dirty="0" smtClean="0">
                <a:latin typeface="Cambria" panose="02040503050406030204" pitchFamily="18" charset="0"/>
              </a:rPr>
              <a:t> </a:t>
            </a:r>
            <a:r>
              <a:rPr lang="en-US" dirty="0">
                <a:latin typeface="Cambria" panose="02040503050406030204" pitchFamily="18" charset="0"/>
              </a:rPr>
              <a:t>tree</a:t>
            </a:r>
          </a:p>
          <a:p>
            <a:pPr>
              <a:buFont typeface="Wingdings" panose="05000000000000000000" pitchFamily="2" charset="2"/>
              <a:buChar char="§"/>
            </a:pPr>
            <a:r>
              <a:rPr lang="en-US" dirty="0" smtClean="0">
                <a:latin typeface="Cambria" panose="02040503050406030204" pitchFamily="18" charset="0"/>
              </a:rPr>
              <a:t>Shrubs</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Sisal</a:t>
            </a:r>
            <a:endParaRPr lang="en-US" dirty="0">
              <a:latin typeface="Cambria" panose="02040503050406030204" pitchFamily="18" charset="0"/>
            </a:endParaRPr>
          </a:p>
          <a:p>
            <a:endParaRPr lang="en-US" dirty="0">
              <a:latin typeface="Cambria" panose="02040503050406030204" pitchFamily="18" charset="0"/>
            </a:endParaRPr>
          </a:p>
        </p:txBody>
      </p:sp>
      <p:pic>
        <p:nvPicPr>
          <p:cNvPr id="34818" name="Picture 2" descr="C:\Users\NASOKHO\Downloads\cactus-02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600" y="1043556"/>
            <a:ext cx="2971800" cy="2537844"/>
          </a:xfrm>
          <a:prstGeom prst="rect">
            <a:avLst/>
          </a:prstGeom>
          <a:noFill/>
          <a:extLst>
            <a:ext uri="{909E8E84-426E-40DD-AFC4-6F175D3DCCD1}">
              <a14:hiddenFill xmlns:a14="http://schemas.microsoft.com/office/drawing/2010/main">
                <a:solidFill>
                  <a:srgbClr val="FFFFFF"/>
                </a:solidFill>
              </a14:hiddenFill>
            </a:ext>
          </a:extLst>
        </p:spPr>
      </p:pic>
      <p:pic>
        <p:nvPicPr>
          <p:cNvPr id="34819" name="Picture 3" descr="C:\Users\NASOKHO\Downloads\acac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0" y="38862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C:\Users\NASOKHO\Downloads\prick.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3179902"/>
            <a:ext cx="1993710" cy="2763699"/>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C:\Users\NASOKHO\Downloads\murra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1013666"/>
            <a:ext cx="2438400" cy="195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08536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mbria" panose="02040503050406030204" pitchFamily="18" charset="0"/>
              </a:rPr>
              <a:t>Types of </a:t>
            </a:r>
            <a:r>
              <a:rPr lang="en-US" dirty="0" smtClean="0">
                <a:latin typeface="Cambria" panose="02040503050406030204" pitchFamily="18" charset="0"/>
              </a:rPr>
              <a:t>crops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latin typeface="Cambria" panose="02040503050406030204" pitchFamily="18" charset="0"/>
              </a:rPr>
              <a:t>Food </a:t>
            </a:r>
            <a:r>
              <a:rPr lang="en-US" dirty="0">
                <a:latin typeface="Cambria" panose="02040503050406030204" pitchFamily="18" charset="0"/>
              </a:rPr>
              <a:t>crops</a:t>
            </a:r>
          </a:p>
          <a:p>
            <a:pPr>
              <a:buFont typeface="Wingdings" panose="05000000000000000000" pitchFamily="2" charset="2"/>
              <a:buChar char="§"/>
            </a:pPr>
            <a:r>
              <a:rPr lang="en-US" dirty="0">
                <a:latin typeface="Cambria" panose="02040503050406030204" pitchFamily="18" charset="0"/>
              </a:rPr>
              <a:t>Cash crops</a:t>
            </a:r>
          </a:p>
          <a:p>
            <a:endParaRPr lang="en-US" dirty="0"/>
          </a:p>
        </p:txBody>
      </p:sp>
    </p:spTree>
    <p:extLst>
      <p:ext uri="{BB962C8B-B14F-4D97-AF65-F5344CB8AC3E}">
        <p14:creationId xmlns:p14="http://schemas.microsoft.com/office/powerpoint/2010/main" val="9684519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Food storage in </a:t>
            </a:r>
            <a:r>
              <a:rPr lang="en-US" dirty="0" smtClean="0"/>
              <a:t>plants</a:t>
            </a:r>
            <a:endParaRPr lang="en-US" dirty="0"/>
          </a:p>
        </p:txBody>
      </p:sp>
      <p:sp>
        <p:nvSpPr>
          <p:cNvPr id="3" name="Content Placeholder 2"/>
          <p:cNvSpPr>
            <a:spLocks noGrp="1"/>
          </p:cNvSpPr>
          <p:nvPr>
            <p:ph idx="1"/>
          </p:nvPr>
        </p:nvSpPr>
        <p:spPr/>
        <p:txBody>
          <a:bodyPr/>
          <a:lstStyle/>
          <a:p>
            <a:r>
              <a:rPr lang="en-US" dirty="0"/>
              <a:t>Some plants store food in the roots. </a:t>
            </a:r>
          </a:p>
          <a:p>
            <a:r>
              <a:rPr lang="en-US" dirty="0"/>
              <a:t>Examples of these plants are:</a:t>
            </a:r>
          </a:p>
          <a:p>
            <a:pPr>
              <a:buFont typeface="Wingdings" panose="05000000000000000000" pitchFamily="2" charset="2"/>
              <a:buChar char="Ø"/>
            </a:pPr>
            <a:r>
              <a:rPr lang="en-US" dirty="0"/>
              <a:t>Arrow roots</a:t>
            </a:r>
          </a:p>
          <a:p>
            <a:pPr>
              <a:buFont typeface="Wingdings" panose="05000000000000000000" pitchFamily="2" charset="2"/>
              <a:buChar char="Ø"/>
            </a:pPr>
            <a:r>
              <a:rPr lang="en-US" dirty="0"/>
              <a:t>Cassava</a:t>
            </a:r>
          </a:p>
          <a:p>
            <a:pPr>
              <a:buFont typeface="Wingdings" panose="05000000000000000000" pitchFamily="2" charset="2"/>
              <a:buChar char="Ø"/>
            </a:pPr>
            <a:r>
              <a:rPr lang="en-US" dirty="0"/>
              <a:t>Beetroots</a:t>
            </a:r>
          </a:p>
          <a:p>
            <a:pPr>
              <a:buFont typeface="Wingdings" panose="05000000000000000000" pitchFamily="2" charset="2"/>
              <a:buChar char="Ø"/>
            </a:pPr>
            <a:r>
              <a:rPr lang="en-US" dirty="0"/>
              <a:t>Turnips</a:t>
            </a:r>
          </a:p>
          <a:p>
            <a:pPr>
              <a:buFont typeface="Wingdings" panose="05000000000000000000" pitchFamily="2" charset="2"/>
              <a:buChar char="Ø"/>
            </a:pPr>
            <a:r>
              <a:rPr lang="en-US" dirty="0"/>
              <a:t>Radishes</a:t>
            </a:r>
          </a:p>
          <a:p>
            <a:pPr>
              <a:buFont typeface="Wingdings" panose="05000000000000000000" pitchFamily="2" charset="2"/>
              <a:buChar char="Ø"/>
            </a:pPr>
            <a:r>
              <a:rPr lang="en-US" dirty="0"/>
              <a:t>Sweet potatoes</a:t>
            </a:r>
          </a:p>
          <a:p>
            <a:pPr>
              <a:buFont typeface="Wingdings" panose="05000000000000000000" pitchFamily="2" charset="2"/>
              <a:buChar char="Ø"/>
            </a:pPr>
            <a:r>
              <a:rPr lang="en-US" dirty="0"/>
              <a:t>Carrots</a:t>
            </a:r>
          </a:p>
          <a:p>
            <a:endParaRPr lang="en-US" dirty="0"/>
          </a:p>
          <a:p>
            <a:endParaRPr lang="en-US" dirty="0"/>
          </a:p>
        </p:txBody>
      </p:sp>
      <p:pic>
        <p:nvPicPr>
          <p:cNvPr id="4" name="Picture 2" descr="C:\Users\NASOKHO\Downloads\carro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999" y="3280457"/>
            <a:ext cx="4114801" cy="321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3297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Autofit/>
          </a:bodyPr>
          <a:lstStyle/>
          <a:p>
            <a:r>
              <a:rPr lang="en-US" sz="3200" b="1" u="sng" dirty="0">
                <a:solidFill>
                  <a:srgbClr val="FF0000"/>
                </a:solidFill>
                <a:latin typeface="Cambria" panose="02040503050406030204" pitchFamily="18" charset="0"/>
              </a:rPr>
              <a:t>Adaptation of plants to wet areas</a:t>
            </a:r>
            <a:br>
              <a:rPr lang="en-US" sz="3200" b="1" u="sng" dirty="0">
                <a:solidFill>
                  <a:srgbClr val="FF0000"/>
                </a:solidFill>
                <a:latin typeface="Cambria" panose="02040503050406030204" pitchFamily="18" charset="0"/>
              </a:rPr>
            </a:br>
            <a:endParaRPr lang="en-US" sz="32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828800" y="762000"/>
            <a:ext cx="8839200" cy="5638800"/>
          </a:xfrm>
        </p:spPr>
        <p:txBody>
          <a:bodyPr>
            <a:noAutofit/>
          </a:bodyPr>
          <a:lstStyle/>
          <a:p>
            <a:pPr marL="457200" indent="-457200">
              <a:lnSpc>
                <a:spcPct val="170000"/>
              </a:lnSpc>
              <a:buFont typeface="+mj-lt"/>
              <a:buAutoNum type="arabicPeriod"/>
            </a:pPr>
            <a:r>
              <a:rPr lang="en-US" sz="2000" dirty="0">
                <a:latin typeface="Cambria" panose="02040503050406030204" pitchFamily="18" charset="0"/>
              </a:rPr>
              <a:t>Few and shallow root system to reduce the amount of water absorption</a:t>
            </a:r>
          </a:p>
          <a:p>
            <a:pPr marL="457200" indent="-457200">
              <a:lnSpc>
                <a:spcPct val="170000"/>
              </a:lnSpc>
              <a:buFont typeface="+mj-lt"/>
              <a:buAutoNum type="arabicPeriod"/>
            </a:pPr>
            <a:r>
              <a:rPr lang="en-US" sz="2000" dirty="0">
                <a:latin typeface="Cambria" panose="02040503050406030204" pitchFamily="18" charset="0"/>
              </a:rPr>
              <a:t>Flexible stems – they cannot break with water currents</a:t>
            </a:r>
          </a:p>
          <a:p>
            <a:pPr marL="457200" indent="-457200">
              <a:lnSpc>
                <a:spcPct val="170000"/>
              </a:lnSpc>
              <a:buFont typeface="+mj-lt"/>
              <a:buAutoNum type="arabicPeriod"/>
            </a:pPr>
            <a:r>
              <a:rPr lang="en-US" sz="2000" dirty="0">
                <a:latin typeface="Cambria" panose="02040503050406030204" pitchFamily="18" charset="0"/>
              </a:rPr>
              <a:t>Floating flowers for pollination</a:t>
            </a:r>
          </a:p>
          <a:p>
            <a:pPr marL="457200" indent="-457200">
              <a:lnSpc>
                <a:spcPct val="170000"/>
              </a:lnSpc>
              <a:buFont typeface="+mj-lt"/>
              <a:buAutoNum type="arabicPeriod"/>
            </a:pPr>
            <a:r>
              <a:rPr lang="en-US" sz="2000" dirty="0">
                <a:latin typeface="Cambria" panose="02040503050406030204" pitchFamily="18" charset="0"/>
              </a:rPr>
              <a:t>Increased number of stomata to allow absorption of gases</a:t>
            </a:r>
          </a:p>
          <a:p>
            <a:pPr marL="457200" indent="-457200">
              <a:lnSpc>
                <a:spcPct val="170000"/>
              </a:lnSpc>
              <a:buFont typeface="+mj-lt"/>
              <a:buAutoNum type="arabicPeriod"/>
            </a:pPr>
            <a:r>
              <a:rPr lang="en-US" sz="2000" dirty="0">
                <a:latin typeface="Cambria" panose="02040503050406030204" pitchFamily="18" charset="0"/>
              </a:rPr>
              <a:t>Waxy surface to prevent water from entering into the plant</a:t>
            </a:r>
          </a:p>
          <a:p>
            <a:pPr marL="457200" indent="-457200">
              <a:lnSpc>
                <a:spcPct val="170000"/>
              </a:lnSpc>
              <a:buFont typeface="+mj-lt"/>
              <a:buAutoNum type="arabicPeriod"/>
            </a:pPr>
            <a:r>
              <a:rPr lang="en-US" sz="2000" dirty="0">
                <a:latin typeface="Cambria" panose="02040503050406030204" pitchFamily="18" charset="0"/>
              </a:rPr>
              <a:t>Hairs on stems and leaves to prevent water from soaking in the plants</a:t>
            </a:r>
          </a:p>
          <a:p>
            <a:pPr marL="457200" indent="-457200">
              <a:lnSpc>
                <a:spcPct val="170000"/>
              </a:lnSpc>
              <a:buFont typeface="+mj-lt"/>
              <a:buAutoNum type="arabicPeriod"/>
            </a:pPr>
            <a:r>
              <a:rPr lang="en-US" sz="2000" dirty="0">
                <a:latin typeface="Cambria" panose="02040503050406030204" pitchFamily="18" charset="0"/>
              </a:rPr>
              <a:t>Wide and broad leaves and air sacs to enable the plant to float on water</a:t>
            </a:r>
          </a:p>
          <a:p>
            <a:pPr marL="457200" indent="-457200">
              <a:lnSpc>
                <a:spcPct val="170000"/>
              </a:lnSpc>
              <a:buFont typeface="+mj-lt"/>
              <a:buAutoNum type="arabicPeriod"/>
            </a:pPr>
            <a:r>
              <a:rPr lang="en-US" sz="2000" dirty="0">
                <a:latin typeface="Cambria" panose="02040503050406030204" pitchFamily="18" charset="0"/>
              </a:rPr>
              <a:t>Thin cuticle to increase transpiration</a:t>
            </a:r>
          </a:p>
          <a:p>
            <a:pPr marL="457200" indent="-457200">
              <a:lnSpc>
                <a:spcPct val="170000"/>
              </a:lnSpc>
              <a:buFont typeface="+mj-lt"/>
              <a:buAutoNum type="arabicPeriod"/>
            </a:pPr>
            <a:endParaRPr lang="en-US" sz="2400" dirty="0">
              <a:latin typeface="Cambria" panose="02040503050406030204" pitchFamily="18" charset="0"/>
            </a:endParaRPr>
          </a:p>
        </p:txBody>
      </p:sp>
    </p:spTree>
    <p:extLst>
      <p:ext uri="{BB962C8B-B14F-4D97-AF65-F5344CB8AC3E}">
        <p14:creationId xmlns:p14="http://schemas.microsoft.com/office/powerpoint/2010/main" val="15995694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u="sng" dirty="0">
                <a:solidFill>
                  <a:srgbClr val="FF0000"/>
                </a:solidFill>
                <a:latin typeface="Cambria" panose="02040503050406030204" pitchFamily="18" charset="0"/>
              </a:rPr>
              <a:t>Examples of plants in wet areas</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066800"/>
            <a:ext cx="8229600" cy="5181600"/>
          </a:xfrm>
        </p:spPr>
        <p:txBody>
          <a:bodyPr>
            <a:noAutofit/>
          </a:bodyPr>
          <a:lstStyle/>
          <a:p>
            <a:pPr marL="514350" indent="-514350">
              <a:buFont typeface="+mj-lt"/>
              <a:buAutoNum type="arabicPeriod"/>
            </a:pPr>
            <a:r>
              <a:rPr lang="en-US" dirty="0" smtClean="0">
                <a:latin typeface="Cambria" panose="02040503050406030204" pitchFamily="18" charset="0"/>
              </a:rPr>
              <a:t>Water </a:t>
            </a:r>
            <a:r>
              <a:rPr lang="en-US" dirty="0">
                <a:latin typeface="Cambria" panose="02040503050406030204" pitchFamily="18" charset="0"/>
              </a:rPr>
              <a:t>lily</a:t>
            </a:r>
          </a:p>
          <a:p>
            <a:pPr marL="514350" indent="-514350">
              <a:buFont typeface="+mj-lt"/>
              <a:buAutoNum type="arabicPeriod"/>
            </a:pPr>
            <a:r>
              <a:rPr lang="en-US" dirty="0" smtClean="0">
                <a:latin typeface="Cambria" panose="02040503050406030204" pitchFamily="18" charset="0"/>
              </a:rPr>
              <a:t>Butter cup	</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Water </a:t>
            </a:r>
            <a:r>
              <a:rPr lang="en-US" dirty="0">
                <a:latin typeface="Cambria" panose="02040503050406030204" pitchFamily="18" charset="0"/>
              </a:rPr>
              <a:t>lettuce</a:t>
            </a:r>
          </a:p>
          <a:p>
            <a:pPr marL="514350" indent="-514350">
              <a:buFont typeface="+mj-lt"/>
              <a:buAutoNum type="arabicPeriod"/>
            </a:pPr>
            <a:r>
              <a:rPr lang="en-US" dirty="0" smtClean="0">
                <a:latin typeface="Cambria" panose="02040503050406030204" pitchFamily="18" charset="0"/>
              </a:rPr>
              <a:t>Arrow </a:t>
            </a:r>
            <a:r>
              <a:rPr lang="en-US" dirty="0">
                <a:latin typeface="Cambria" panose="02040503050406030204" pitchFamily="18" charset="0"/>
              </a:rPr>
              <a:t>roots</a:t>
            </a:r>
          </a:p>
          <a:p>
            <a:pPr marL="514350" indent="-514350">
              <a:buFont typeface="+mj-lt"/>
              <a:buAutoNum type="arabicPeriod"/>
            </a:pPr>
            <a:r>
              <a:rPr lang="en-US" dirty="0" smtClean="0">
                <a:latin typeface="Cambria" panose="02040503050406030204" pitchFamily="18" charset="0"/>
              </a:rPr>
              <a:t>Water </a:t>
            </a:r>
            <a:r>
              <a:rPr lang="en-US" dirty="0">
                <a:latin typeface="Cambria" panose="02040503050406030204" pitchFamily="18" charset="0"/>
              </a:rPr>
              <a:t>hyacinth</a:t>
            </a:r>
          </a:p>
          <a:p>
            <a:pPr marL="514350" indent="-514350">
              <a:buFont typeface="+mj-lt"/>
              <a:buAutoNum type="arabicPeriod"/>
            </a:pPr>
            <a:r>
              <a:rPr lang="en-US" dirty="0" smtClean="0">
                <a:latin typeface="Cambria" panose="02040503050406030204" pitchFamily="18" charset="0"/>
              </a:rPr>
              <a:t>Water </a:t>
            </a:r>
            <a:r>
              <a:rPr lang="en-US" dirty="0">
                <a:latin typeface="Cambria" panose="02040503050406030204" pitchFamily="18" charset="0"/>
              </a:rPr>
              <a:t>weed</a:t>
            </a:r>
          </a:p>
          <a:p>
            <a:pPr marL="514350" indent="-514350">
              <a:buFont typeface="+mj-lt"/>
              <a:buAutoNum type="arabicPeriod"/>
            </a:pPr>
            <a:r>
              <a:rPr lang="en-US" dirty="0" smtClean="0">
                <a:latin typeface="Cambria" panose="02040503050406030204" pitchFamily="18" charset="0"/>
              </a:rPr>
              <a:t>Mangrove</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Rice</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Plantations</a:t>
            </a:r>
            <a:endParaRPr lang="en-US" dirty="0">
              <a:latin typeface="Cambria" panose="02040503050406030204" pitchFamily="18" charset="0"/>
            </a:endParaRPr>
          </a:p>
          <a:p>
            <a:endParaRPr lang="en-US" dirty="0">
              <a:latin typeface="Cambria" panose="02040503050406030204" pitchFamily="18" charset="0"/>
            </a:endParaRPr>
          </a:p>
        </p:txBody>
      </p:sp>
      <p:pic>
        <p:nvPicPr>
          <p:cNvPr id="35842" name="Picture 2" descr="C:\Users\NASOKHO\Downloads\lill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990601"/>
            <a:ext cx="31623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35843" name="Picture 3" descr="C:\Users\NASOKHO\Downloads\mangro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793174"/>
            <a:ext cx="3162300" cy="2693226"/>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C:\Users\NASOKHO\Downloads\lettu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494" y="3886201"/>
            <a:ext cx="2211506"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70711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43200" y="0"/>
            <a:ext cx="6629400" cy="1231106"/>
          </a:xfrm>
          <a:prstGeom prst="rect">
            <a:avLst/>
          </a:prstGeom>
        </p:spPr>
        <p:txBody>
          <a:bodyPr wrap="square">
            <a:spAutoFit/>
          </a:bodyPr>
          <a:lstStyle/>
          <a:p>
            <a:pPr marL="228600" algn="ctr"/>
            <a:r>
              <a:rPr lang="en-US" sz="2000" b="1" u="sng" dirty="0">
                <a:latin typeface="Times New Roman"/>
                <a:ea typeface="Times New Roman"/>
              </a:rPr>
              <a:t>Exercise 1</a:t>
            </a:r>
            <a:endParaRPr lang="en-US" dirty="0">
              <a:latin typeface="Times New Roman"/>
              <a:ea typeface="Times New Roman"/>
            </a:endParaRPr>
          </a:p>
          <a:p>
            <a:pPr algn="ctr"/>
            <a:r>
              <a:rPr lang="en-US" b="1" u="sng" dirty="0">
                <a:latin typeface="Times New Roman"/>
                <a:ea typeface="Times New Roman"/>
              </a:rPr>
              <a:t>QUESTIONS ON PLANTS</a:t>
            </a:r>
            <a:endParaRPr lang="en-US" dirty="0">
              <a:latin typeface="Times New Roman"/>
              <a:ea typeface="Times New Roman"/>
            </a:endParaRPr>
          </a:p>
          <a:p>
            <a:pPr marL="228600" algn="ctr"/>
            <a:endParaRPr lang="en-US" b="1" u="sng" dirty="0">
              <a:latin typeface="Times New Roman"/>
              <a:ea typeface="Times New Roman"/>
            </a:endParaRPr>
          </a:p>
          <a:p>
            <a:pPr marL="228600" algn="ctr"/>
            <a:r>
              <a:rPr lang="en-US" b="1" u="sng" dirty="0">
                <a:latin typeface="Times New Roman"/>
                <a:ea typeface="Times New Roman"/>
              </a:rPr>
              <a:t>Study the diagram below</a:t>
            </a:r>
            <a:endParaRPr lang="en-US" dirty="0">
              <a:latin typeface="Times New Roman"/>
              <a:ea typeface="Times New Roman"/>
            </a:endParaRP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438400" y="1233488"/>
            <a:ext cx="7151714" cy="265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676400" y="3962401"/>
            <a:ext cx="8686800" cy="2585323"/>
          </a:xfrm>
          <a:prstGeom prst="rect">
            <a:avLst/>
          </a:prstGeom>
        </p:spPr>
        <p:txBody>
          <a:bodyPr wrap="square">
            <a:spAutoFit/>
          </a:bodyPr>
          <a:lstStyle/>
          <a:p>
            <a:pPr marL="228600"/>
            <a:r>
              <a:rPr lang="en-US" dirty="0">
                <a:latin typeface="Times New Roman"/>
                <a:ea typeface="Times New Roman"/>
              </a:rPr>
              <a:t> </a:t>
            </a:r>
          </a:p>
          <a:p>
            <a:pPr marL="342900" indent="-342900">
              <a:buFont typeface="+mj-lt"/>
              <a:buAutoNum type="arabicPeriod"/>
              <a:tabLst>
                <a:tab pos="274320" algn="l"/>
              </a:tabLst>
            </a:pPr>
            <a:r>
              <a:rPr lang="en-US" sz="2400" dirty="0">
                <a:latin typeface="Times New Roman"/>
                <a:ea typeface="Times New Roman"/>
              </a:rPr>
              <a:t>Name two plants which can be used to represent </a:t>
            </a:r>
            <a:r>
              <a:rPr lang="en-US" sz="2400" b="1" dirty="0">
                <a:latin typeface="Times New Roman"/>
                <a:ea typeface="Times New Roman"/>
              </a:rPr>
              <a:t>x</a:t>
            </a:r>
            <a:r>
              <a:rPr lang="en-US" sz="2400" dirty="0">
                <a:latin typeface="Times New Roman"/>
                <a:ea typeface="Times New Roman"/>
              </a:rPr>
              <a:t> and </a:t>
            </a:r>
            <a:r>
              <a:rPr lang="en-US" sz="2400" b="1" dirty="0">
                <a:latin typeface="Times New Roman"/>
                <a:ea typeface="Times New Roman"/>
              </a:rPr>
              <a:t>y</a:t>
            </a:r>
            <a:r>
              <a:rPr lang="en-US" sz="2400" dirty="0">
                <a:latin typeface="Times New Roman"/>
                <a:ea typeface="Times New Roman"/>
              </a:rPr>
              <a:t> respectively </a:t>
            </a:r>
          </a:p>
          <a:p>
            <a:pPr marL="342900"/>
            <a:r>
              <a:rPr lang="en-US" sz="2400" dirty="0">
                <a:latin typeface="Times New Roman"/>
                <a:ea typeface="Times New Roman"/>
              </a:rPr>
              <a:t>A. Sugarcane and tomatoes</a:t>
            </a:r>
          </a:p>
          <a:p>
            <a:pPr marL="342900"/>
            <a:r>
              <a:rPr lang="en-US" sz="2400" dirty="0">
                <a:latin typeface="Times New Roman"/>
                <a:ea typeface="Times New Roman"/>
              </a:rPr>
              <a:t>B. Maize and </a:t>
            </a:r>
            <a:r>
              <a:rPr lang="en-US" sz="2400" dirty="0" err="1">
                <a:latin typeface="Times New Roman"/>
                <a:ea typeface="Times New Roman"/>
              </a:rPr>
              <a:t>moulds</a:t>
            </a:r>
            <a:endParaRPr lang="en-US" sz="2400" dirty="0">
              <a:latin typeface="Times New Roman"/>
              <a:ea typeface="Times New Roman"/>
            </a:endParaRPr>
          </a:p>
          <a:p>
            <a:pPr marL="342900"/>
            <a:r>
              <a:rPr lang="en-US" sz="2400" dirty="0">
                <a:latin typeface="Times New Roman"/>
                <a:ea typeface="Times New Roman"/>
              </a:rPr>
              <a:t>C. Algae and liverworts</a:t>
            </a:r>
          </a:p>
          <a:p>
            <a:pPr marL="342900"/>
            <a:r>
              <a:rPr lang="en-US" sz="2400" dirty="0">
                <a:latin typeface="Times New Roman"/>
                <a:ea typeface="Times New Roman"/>
              </a:rPr>
              <a:t>D. Maize and beans</a:t>
            </a:r>
            <a:r>
              <a:rPr lang="en-US" dirty="0">
                <a:latin typeface="Times New Roman"/>
                <a:ea typeface="Times New Roman"/>
              </a:rPr>
              <a:t>.</a:t>
            </a:r>
          </a:p>
        </p:txBody>
      </p:sp>
    </p:spTree>
    <p:extLst>
      <p:ext uri="{BB962C8B-B14F-4D97-AF65-F5344CB8AC3E}">
        <p14:creationId xmlns:p14="http://schemas.microsoft.com/office/powerpoint/2010/main" val="10757882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7800" y="381001"/>
            <a:ext cx="9220200" cy="5262979"/>
          </a:xfrm>
          <a:prstGeom prst="rect">
            <a:avLst/>
          </a:prstGeom>
        </p:spPr>
        <p:txBody>
          <a:bodyPr wrap="square">
            <a:spAutoFit/>
          </a:bodyPr>
          <a:lstStyle/>
          <a:p>
            <a:pPr>
              <a:tabLst>
                <a:tab pos="274320" algn="l"/>
              </a:tabLst>
            </a:pPr>
            <a:r>
              <a:rPr lang="en-US" sz="2400" dirty="0">
                <a:latin typeface="Times New Roman"/>
                <a:ea typeface="Times New Roman"/>
              </a:rPr>
              <a:t>2. Which of the following characteristics below refers to insect pollinated flower only?</a:t>
            </a:r>
          </a:p>
          <a:p>
            <a:pPr marL="228600"/>
            <a:r>
              <a:rPr lang="en-US" sz="2400" dirty="0">
                <a:latin typeface="Times New Roman"/>
                <a:ea typeface="Times New Roman"/>
              </a:rPr>
              <a:t>(i)    Produces many pollens</a:t>
            </a:r>
          </a:p>
          <a:p>
            <a:pPr marL="228600"/>
            <a:r>
              <a:rPr lang="en-US" sz="2400" dirty="0">
                <a:latin typeface="Times New Roman"/>
                <a:ea typeface="Times New Roman"/>
              </a:rPr>
              <a:t>(ii) 	 Dull petals</a:t>
            </a:r>
          </a:p>
          <a:p>
            <a:pPr marL="342900" indent="-342900">
              <a:buFont typeface="+mj-lt"/>
              <a:buAutoNum type="romanLcParenBoth"/>
              <a:tabLst>
                <a:tab pos="457200" algn="l"/>
              </a:tabLst>
            </a:pPr>
            <a:r>
              <a:rPr lang="en-US" sz="2400" dirty="0">
                <a:latin typeface="Times New Roman"/>
                <a:ea typeface="Times New Roman"/>
              </a:rPr>
              <a:t> Sticky pollen</a:t>
            </a:r>
          </a:p>
          <a:p>
            <a:pPr marL="342900" indent="-342900">
              <a:buFont typeface="+mj-lt"/>
              <a:buAutoNum type="romanLcParenBoth"/>
              <a:tabLst>
                <a:tab pos="457200" algn="l"/>
              </a:tabLst>
            </a:pPr>
            <a:r>
              <a:rPr lang="en-US" sz="2400" dirty="0">
                <a:latin typeface="Times New Roman"/>
                <a:ea typeface="Times New Roman"/>
              </a:rPr>
              <a:t> Have scent</a:t>
            </a:r>
          </a:p>
          <a:p>
            <a:pPr marL="342900" indent="-342900">
              <a:buFont typeface="+mj-lt"/>
              <a:buAutoNum type="romanLcParenBoth"/>
              <a:tabLst>
                <a:tab pos="457200" algn="l"/>
              </a:tabLst>
            </a:pPr>
            <a:r>
              <a:rPr lang="en-US" sz="2400" dirty="0">
                <a:latin typeface="Times New Roman"/>
                <a:ea typeface="Times New Roman"/>
              </a:rPr>
              <a:t>Loose large feathery stigma</a:t>
            </a:r>
          </a:p>
          <a:p>
            <a:pPr marL="457200"/>
            <a:r>
              <a:rPr lang="en-US" sz="2400" dirty="0">
                <a:latin typeface="Times New Roman"/>
                <a:ea typeface="Times New Roman"/>
              </a:rPr>
              <a:t>A. i and ii 			B. v and ii</a:t>
            </a:r>
          </a:p>
          <a:p>
            <a:pPr marL="457200"/>
            <a:r>
              <a:rPr lang="en-US" sz="2400" dirty="0">
                <a:latin typeface="Times New Roman"/>
                <a:ea typeface="Times New Roman"/>
              </a:rPr>
              <a:t>C. iii and iv 		D. iv and v</a:t>
            </a:r>
          </a:p>
          <a:p>
            <a:pPr marL="228600"/>
            <a:r>
              <a:rPr lang="en-US" sz="2400" dirty="0">
                <a:latin typeface="Times New Roman"/>
                <a:ea typeface="Times New Roman"/>
              </a:rPr>
              <a:t> </a:t>
            </a:r>
          </a:p>
          <a:p>
            <a:pPr>
              <a:tabLst>
                <a:tab pos="274320" algn="l"/>
              </a:tabLst>
            </a:pPr>
            <a:r>
              <a:rPr lang="en-US" sz="2400" dirty="0">
                <a:latin typeface="Times New Roman"/>
                <a:ea typeface="Times New Roman"/>
              </a:rPr>
              <a:t>3. Some plants cannot survive well in hot-dry areas. Which one of the following is an example of such plants?</a:t>
            </a:r>
          </a:p>
          <a:p>
            <a:pPr indent="457200"/>
            <a:r>
              <a:rPr lang="en-US" sz="2400" dirty="0">
                <a:latin typeface="Times New Roman"/>
                <a:ea typeface="Times New Roman"/>
              </a:rPr>
              <a:t>A. Sisal 			B. Euphorbia</a:t>
            </a:r>
          </a:p>
          <a:p>
            <a:pPr indent="457200"/>
            <a:r>
              <a:rPr lang="en-US" sz="2400" dirty="0">
                <a:latin typeface="Times New Roman"/>
                <a:ea typeface="Times New Roman"/>
              </a:rPr>
              <a:t>C. Aloe Vera		D. Water lily</a:t>
            </a:r>
          </a:p>
        </p:txBody>
      </p:sp>
    </p:spTree>
    <p:extLst>
      <p:ext uri="{BB962C8B-B14F-4D97-AF65-F5344CB8AC3E}">
        <p14:creationId xmlns:p14="http://schemas.microsoft.com/office/powerpoint/2010/main" val="100235454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52400"/>
            <a:ext cx="9144000" cy="3785652"/>
          </a:xfrm>
          <a:prstGeom prst="rect">
            <a:avLst/>
          </a:prstGeom>
        </p:spPr>
        <p:txBody>
          <a:bodyPr wrap="square">
            <a:spAutoFit/>
          </a:bodyPr>
          <a:lstStyle/>
          <a:p>
            <a:pPr>
              <a:tabLst>
                <a:tab pos="274320" algn="l"/>
              </a:tabLst>
            </a:pPr>
            <a:r>
              <a:rPr lang="en-US" sz="2400" dirty="0">
                <a:latin typeface="Times New Roman"/>
                <a:ea typeface="Times New Roman"/>
              </a:rPr>
              <a:t>4 Plants that are able to survive in dry area are known as----------------------</a:t>
            </a:r>
          </a:p>
          <a:p>
            <a:pPr indent="457200"/>
            <a:r>
              <a:rPr lang="en-US" sz="2400" dirty="0">
                <a:latin typeface="Times New Roman"/>
                <a:ea typeface="Times New Roman"/>
              </a:rPr>
              <a:t>A. Saprophytes 	B. Hydrophytes</a:t>
            </a:r>
          </a:p>
          <a:p>
            <a:pPr indent="457200"/>
            <a:r>
              <a:rPr lang="en-US" sz="2400" dirty="0">
                <a:latin typeface="Times New Roman"/>
                <a:ea typeface="Times New Roman"/>
              </a:rPr>
              <a:t>C. Succulents 		D. Xerophytes</a:t>
            </a:r>
          </a:p>
          <a:p>
            <a:r>
              <a:rPr lang="en-US" sz="2400" dirty="0">
                <a:latin typeface="Times New Roman"/>
                <a:ea typeface="Times New Roman"/>
              </a:rPr>
              <a:t> </a:t>
            </a:r>
          </a:p>
          <a:p>
            <a:pPr>
              <a:tabLst>
                <a:tab pos="274320" algn="l"/>
              </a:tabLst>
            </a:pPr>
            <a:r>
              <a:rPr lang="en-US" sz="2400" dirty="0">
                <a:latin typeface="Times New Roman"/>
                <a:ea typeface="Times New Roman"/>
              </a:rPr>
              <a:t>5 A reduced number of stomata in a plant-----------</a:t>
            </a:r>
          </a:p>
          <a:p>
            <a:pPr indent="457200"/>
            <a:r>
              <a:rPr lang="en-US" sz="2400" dirty="0">
                <a:latin typeface="Times New Roman"/>
                <a:ea typeface="Times New Roman"/>
              </a:rPr>
              <a:t>A. reduces the amount of water loss,</a:t>
            </a:r>
          </a:p>
          <a:p>
            <a:pPr marL="457200"/>
            <a:r>
              <a:rPr lang="en-US" sz="2400" dirty="0">
                <a:latin typeface="Times New Roman"/>
                <a:ea typeface="Times New Roman"/>
              </a:rPr>
              <a:t>B. Increases the amount of light absorbed.</a:t>
            </a:r>
          </a:p>
          <a:p>
            <a:pPr indent="457200"/>
            <a:r>
              <a:rPr lang="en-US" sz="2400" dirty="0">
                <a:latin typeface="Times New Roman"/>
                <a:ea typeface="Times New Roman"/>
              </a:rPr>
              <a:t>C Increase the amount of food made by plant.</a:t>
            </a:r>
          </a:p>
          <a:p>
            <a:pPr indent="457200"/>
            <a:r>
              <a:rPr lang="en-US" sz="2400" dirty="0">
                <a:latin typeface="Times New Roman"/>
                <a:ea typeface="Times New Roman"/>
              </a:rPr>
              <a:t>D. Increases the rate of transpiration.</a:t>
            </a:r>
          </a:p>
        </p:txBody>
      </p:sp>
      <p:sp>
        <p:nvSpPr>
          <p:cNvPr id="6" name="Rectangle 5"/>
          <p:cNvSpPr/>
          <p:nvPr/>
        </p:nvSpPr>
        <p:spPr>
          <a:xfrm>
            <a:off x="1524000" y="4114800"/>
            <a:ext cx="9144000" cy="2308324"/>
          </a:xfrm>
          <a:prstGeom prst="rect">
            <a:avLst/>
          </a:prstGeom>
        </p:spPr>
        <p:txBody>
          <a:bodyPr wrap="square">
            <a:spAutoFit/>
          </a:bodyPr>
          <a:lstStyle/>
          <a:p>
            <a:pPr>
              <a:tabLst>
                <a:tab pos="274320" algn="l"/>
              </a:tabLst>
            </a:pPr>
            <a:r>
              <a:rPr lang="en-US" sz="2400" dirty="0">
                <a:latin typeface="Times New Roman"/>
                <a:ea typeface="Times New Roman"/>
              </a:rPr>
              <a:t>6 The following are ways in which plants are useful to animals </a:t>
            </a:r>
            <a:r>
              <a:rPr lang="en-US" sz="2400" b="1" dirty="0">
                <a:latin typeface="Times New Roman"/>
                <a:ea typeface="Times New Roman"/>
              </a:rPr>
              <a:t>EXCEPT?</a:t>
            </a:r>
            <a:endParaRPr lang="en-US" sz="2400" dirty="0">
              <a:latin typeface="Times New Roman"/>
              <a:ea typeface="Times New Roman"/>
            </a:endParaRPr>
          </a:p>
          <a:p>
            <a:pPr indent="274320"/>
            <a:r>
              <a:rPr lang="en-US" sz="2400" dirty="0">
                <a:latin typeface="Times New Roman"/>
                <a:ea typeface="Times New Roman"/>
              </a:rPr>
              <a:t>A. They are eaten by animal</a:t>
            </a:r>
          </a:p>
          <a:p>
            <a:pPr indent="274320"/>
            <a:r>
              <a:rPr lang="en-US" sz="2400" dirty="0">
                <a:latin typeface="Times New Roman"/>
                <a:ea typeface="Times New Roman"/>
              </a:rPr>
              <a:t>B. They provide shelter for animals</a:t>
            </a:r>
          </a:p>
          <a:p>
            <a:pPr indent="274320"/>
            <a:r>
              <a:rPr lang="en-US" sz="2400" dirty="0">
                <a:latin typeface="Times New Roman"/>
                <a:ea typeface="Times New Roman"/>
              </a:rPr>
              <a:t>C. Their waste is useful to animals</a:t>
            </a:r>
          </a:p>
          <a:p>
            <a:pPr indent="274320"/>
            <a:r>
              <a:rPr lang="en-US" sz="2400" dirty="0">
                <a:latin typeface="Times New Roman"/>
                <a:ea typeface="Times New Roman"/>
              </a:rPr>
              <a:t>D. They produce oxygen for the animals</a:t>
            </a:r>
          </a:p>
        </p:txBody>
      </p:sp>
    </p:spTree>
    <p:extLst>
      <p:ext uri="{BB962C8B-B14F-4D97-AF65-F5344CB8AC3E}">
        <p14:creationId xmlns:p14="http://schemas.microsoft.com/office/powerpoint/2010/main" val="325950575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95600" y="228601"/>
            <a:ext cx="6629400" cy="461665"/>
          </a:xfrm>
          <a:prstGeom prst="rect">
            <a:avLst/>
          </a:prstGeom>
          <a:noFill/>
        </p:spPr>
        <p:txBody>
          <a:bodyPr wrap="square" rtlCol="0">
            <a:spAutoFit/>
          </a:bodyPr>
          <a:lstStyle/>
          <a:p>
            <a:pPr algn="ctr"/>
            <a:r>
              <a:rPr lang="en-US" sz="2400" b="1" u="sng" dirty="0"/>
              <a:t>KCPE QUESTIONS</a:t>
            </a:r>
          </a:p>
        </p:txBody>
      </p:sp>
      <p:sp>
        <p:nvSpPr>
          <p:cNvPr id="7" name="Content Placeholder 2"/>
          <p:cNvSpPr txBox="1">
            <a:spLocks/>
          </p:cNvSpPr>
          <p:nvPr/>
        </p:nvSpPr>
        <p:spPr>
          <a:xfrm>
            <a:off x="1981200" y="457200"/>
            <a:ext cx="8229600" cy="28194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u="sng" dirty="0">
                <a:latin typeface="Cambria" panose="02040503050406030204" pitchFamily="18" charset="0"/>
              </a:rPr>
              <a:t>2006:11</a:t>
            </a:r>
          </a:p>
          <a:p>
            <a:pPr marL="0" indent="0">
              <a:lnSpc>
                <a:spcPct val="150000"/>
              </a:lnSpc>
              <a:buNone/>
            </a:pPr>
            <a:r>
              <a:rPr lang="en-US" sz="2400" dirty="0">
                <a:latin typeface="Cambria" panose="02040503050406030204" pitchFamily="18" charset="0"/>
              </a:rPr>
              <a:t>The embryo of a seed is made up of </a:t>
            </a:r>
          </a:p>
          <a:p>
            <a:pPr marL="0" indent="0">
              <a:lnSpc>
                <a:spcPct val="150000"/>
              </a:lnSpc>
              <a:buNone/>
            </a:pPr>
            <a:r>
              <a:rPr lang="en-US" sz="2400" b="1" dirty="0">
                <a:latin typeface="Cambria" panose="02040503050406030204" pitchFamily="18" charset="0"/>
              </a:rPr>
              <a:t>A. </a:t>
            </a:r>
            <a:r>
              <a:rPr lang="en-US" sz="2400" dirty="0" err="1">
                <a:latin typeface="Cambria" panose="02040503050406030204" pitchFamily="18" charset="0"/>
              </a:rPr>
              <a:t>plumule</a:t>
            </a:r>
            <a:r>
              <a:rPr lang="en-US" sz="2400" dirty="0">
                <a:latin typeface="Cambria" panose="02040503050406030204" pitchFamily="18" charset="0"/>
              </a:rPr>
              <a:t> and </a:t>
            </a:r>
            <a:r>
              <a:rPr lang="en-US" sz="2400" dirty="0" err="1">
                <a:latin typeface="Cambria" panose="02040503050406030204" pitchFamily="18" charset="0"/>
              </a:rPr>
              <a:t>testa</a:t>
            </a:r>
            <a:r>
              <a:rPr lang="en-US" sz="2400" dirty="0">
                <a:latin typeface="Cambria" panose="02040503050406030204" pitchFamily="18" charset="0"/>
              </a:rPr>
              <a:t> 	</a:t>
            </a:r>
            <a:r>
              <a:rPr lang="en-US" sz="2400" b="1" dirty="0">
                <a:latin typeface="Cambria" panose="02040503050406030204" pitchFamily="18" charset="0"/>
              </a:rPr>
              <a:t>B. </a:t>
            </a:r>
            <a:r>
              <a:rPr lang="en-US" sz="2400" dirty="0">
                <a:latin typeface="Cambria" panose="02040503050406030204" pitchFamily="18" charset="0"/>
              </a:rPr>
              <a:t>cotyledon and </a:t>
            </a:r>
            <a:r>
              <a:rPr lang="en-US" sz="2400" dirty="0" err="1">
                <a:latin typeface="Cambria" panose="02040503050406030204" pitchFamily="18" charset="0"/>
              </a:rPr>
              <a:t>plumule</a:t>
            </a:r>
            <a:r>
              <a:rPr lang="en-US" sz="2400" dirty="0">
                <a:latin typeface="Cambria" panose="02040503050406030204" pitchFamily="18" charset="0"/>
              </a:rPr>
              <a:t> </a:t>
            </a:r>
          </a:p>
          <a:p>
            <a:pPr marL="0" indent="0">
              <a:lnSpc>
                <a:spcPct val="150000"/>
              </a:lnSpc>
              <a:buNone/>
            </a:pPr>
            <a:r>
              <a:rPr lang="en-US" sz="2400" b="1" dirty="0">
                <a:latin typeface="Cambria" panose="02040503050406030204" pitchFamily="18" charset="0"/>
              </a:rPr>
              <a:t>C. </a:t>
            </a:r>
            <a:r>
              <a:rPr lang="en-US" sz="2400" dirty="0">
                <a:latin typeface="Cambria" panose="02040503050406030204" pitchFamily="18" charset="0"/>
              </a:rPr>
              <a:t>radicle and </a:t>
            </a:r>
            <a:r>
              <a:rPr lang="en-US" sz="2400" dirty="0" err="1">
                <a:latin typeface="Cambria" panose="02040503050406030204" pitchFamily="18" charset="0"/>
              </a:rPr>
              <a:t>plumule</a:t>
            </a:r>
            <a:r>
              <a:rPr lang="en-US" sz="2400" dirty="0">
                <a:latin typeface="Cambria" panose="02040503050406030204" pitchFamily="18" charset="0"/>
              </a:rPr>
              <a:t>	</a:t>
            </a:r>
            <a:r>
              <a:rPr lang="en-US" sz="2400" b="1" dirty="0">
                <a:latin typeface="Cambria" panose="02040503050406030204" pitchFamily="18" charset="0"/>
              </a:rPr>
              <a:t> D. </a:t>
            </a:r>
            <a:r>
              <a:rPr lang="en-US" sz="2400" dirty="0">
                <a:latin typeface="Cambria" panose="02040503050406030204" pitchFamily="18" charset="0"/>
              </a:rPr>
              <a:t>cotyledon and radicle. </a:t>
            </a:r>
          </a:p>
          <a:p>
            <a:pPr>
              <a:lnSpc>
                <a:spcPct val="150000"/>
              </a:lnSpc>
            </a:pPr>
            <a:endParaRPr lang="en-US" sz="2800" dirty="0">
              <a:latin typeface="Cambria" panose="02040503050406030204" pitchFamily="18" charset="0"/>
            </a:endParaRPr>
          </a:p>
        </p:txBody>
      </p:sp>
      <p:sp>
        <p:nvSpPr>
          <p:cNvPr id="8" name="Content Placeholder 2"/>
          <p:cNvSpPr txBox="1">
            <a:spLocks/>
          </p:cNvSpPr>
          <p:nvPr/>
        </p:nvSpPr>
        <p:spPr>
          <a:xfrm>
            <a:off x="1981200" y="3017838"/>
            <a:ext cx="8229600" cy="5668963"/>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u="sng" dirty="0">
                <a:latin typeface="Cambria" panose="02040503050406030204" pitchFamily="18" charset="0"/>
              </a:rPr>
              <a:t>2007:38</a:t>
            </a:r>
          </a:p>
          <a:p>
            <a:pPr marL="0" indent="0">
              <a:buNone/>
            </a:pPr>
            <a:r>
              <a:rPr lang="en-US" sz="2400" dirty="0">
                <a:latin typeface="Cambria" panose="02040503050406030204" pitchFamily="18" charset="0"/>
              </a:rPr>
              <a:t>Which one of the following ways of improving soil fertility will take the longest time for plants to get nutrients? </a:t>
            </a:r>
          </a:p>
          <a:p>
            <a:pPr marL="0" indent="0">
              <a:buNone/>
            </a:pPr>
            <a:r>
              <a:rPr lang="en-US" sz="2400" dirty="0">
                <a:latin typeface="Cambria" panose="02040503050406030204" pitchFamily="18" charset="0"/>
              </a:rPr>
              <a:t>When using </a:t>
            </a:r>
          </a:p>
          <a:p>
            <a:pPr marL="0" indent="0">
              <a:buNone/>
            </a:pPr>
            <a:endParaRPr lang="en-US" sz="2400" b="1" dirty="0">
              <a:latin typeface="Cambria" panose="02040503050406030204" pitchFamily="18" charset="0"/>
            </a:endParaRPr>
          </a:p>
          <a:p>
            <a:pPr marL="0" indent="0">
              <a:buNone/>
            </a:pPr>
            <a:r>
              <a:rPr lang="en-US" sz="2400" b="1" dirty="0">
                <a:latin typeface="Cambria" panose="02040503050406030204" pitchFamily="18" charset="0"/>
              </a:rPr>
              <a:t>A. </a:t>
            </a:r>
            <a:r>
              <a:rPr lang="en-US" sz="2400" dirty="0">
                <a:latin typeface="Cambria" panose="02040503050406030204" pitchFamily="18" charset="0"/>
              </a:rPr>
              <a:t>compost manure	 	</a:t>
            </a:r>
            <a:r>
              <a:rPr lang="en-US" sz="2400" b="1" dirty="0">
                <a:latin typeface="Cambria" panose="02040503050406030204" pitchFamily="18" charset="0"/>
              </a:rPr>
              <a:t>B. </a:t>
            </a:r>
            <a:r>
              <a:rPr lang="en-US" sz="2400" dirty="0">
                <a:latin typeface="Cambria" panose="02040503050406030204" pitchFamily="18" charset="0"/>
              </a:rPr>
              <a:t>farm yard manure </a:t>
            </a:r>
          </a:p>
          <a:p>
            <a:pPr marL="0" indent="0">
              <a:buNone/>
            </a:pPr>
            <a:r>
              <a:rPr lang="en-US" sz="2400" b="1" dirty="0">
                <a:latin typeface="Cambria" panose="02040503050406030204" pitchFamily="18" charset="0"/>
              </a:rPr>
              <a:t>C. </a:t>
            </a:r>
            <a:r>
              <a:rPr lang="en-US" sz="2400" dirty="0">
                <a:latin typeface="Cambria" panose="02040503050406030204" pitchFamily="18" charset="0"/>
              </a:rPr>
              <a:t>compound fertilizer	</a:t>
            </a:r>
            <a:r>
              <a:rPr lang="en-US" sz="2400" b="1" dirty="0">
                <a:latin typeface="Cambria" panose="02040503050406030204" pitchFamily="18" charset="0"/>
              </a:rPr>
              <a:t>D. </a:t>
            </a:r>
            <a:r>
              <a:rPr lang="en-US" sz="2400" dirty="0">
                <a:latin typeface="Cambria" panose="02040503050406030204" pitchFamily="18" charset="0"/>
              </a:rPr>
              <a:t>green manure </a:t>
            </a:r>
          </a:p>
        </p:txBody>
      </p:sp>
    </p:spTree>
    <p:extLst>
      <p:ext uri="{BB962C8B-B14F-4D97-AF65-F5344CB8AC3E}">
        <p14:creationId xmlns:p14="http://schemas.microsoft.com/office/powerpoint/2010/main" val="99335969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981200" y="0"/>
            <a:ext cx="8229600" cy="26670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u="sng" dirty="0">
                <a:latin typeface="Cambria" panose="02040503050406030204" pitchFamily="18" charset="0"/>
              </a:rPr>
              <a:t>2008:21.</a:t>
            </a:r>
          </a:p>
          <a:p>
            <a:pPr marL="0" indent="0">
              <a:lnSpc>
                <a:spcPct val="150000"/>
              </a:lnSpc>
              <a:buNone/>
            </a:pPr>
            <a:r>
              <a:rPr lang="en-US" sz="2400" dirty="0">
                <a:latin typeface="Cambria" panose="02040503050406030204" pitchFamily="18" charset="0"/>
              </a:rPr>
              <a:t>The following are tuber crops </a:t>
            </a:r>
            <a:r>
              <a:rPr lang="en-US" sz="2400" b="1" dirty="0">
                <a:latin typeface="Cambria" panose="02040503050406030204" pitchFamily="18" charset="0"/>
              </a:rPr>
              <a:t>EXCEPT: </a:t>
            </a:r>
            <a:endParaRPr lang="en-US" sz="2400" dirty="0">
              <a:latin typeface="Cambria" panose="02040503050406030204" pitchFamily="18" charset="0"/>
            </a:endParaRPr>
          </a:p>
          <a:p>
            <a:pPr marL="0" indent="0">
              <a:lnSpc>
                <a:spcPct val="150000"/>
              </a:lnSpc>
              <a:buNone/>
            </a:pPr>
            <a:r>
              <a:rPr lang="en-US" sz="2400" b="1" dirty="0">
                <a:latin typeface="Cambria" panose="02040503050406030204" pitchFamily="18" charset="0"/>
              </a:rPr>
              <a:t>A. </a:t>
            </a:r>
            <a:r>
              <a:rPr lang="en-US" sz="2400" dirty="0">
                <a:latin typeface="Cambria" panose="02040503050406030204" pitchFamily="18" charset="0"/>
              </a:rPr>
              <a:t>Onion		 	</a:t>
            </a:r>
            <a:r>
              <a:rPr lang="en-US" sz="2400" b="1" dirty="0">
                <a:latin typeface="Cambria" panose="02040503050406030204" pitchFamily="18" charset="0"/>
              </a:rPr>
              <a:t>B. </a:t>
            </a:r>
            <a:r>
              <a:rPr lang="en-US" sz="2400" dirty="0">
                <a:latin typeface="Cambria" panose="02040503050406030204" pitchFamily="18" charset="0"/>
              </a:rPr>
              <a:t>cassava </a:t>
            </a:r>
          </a:p>
          <a:p>
            <a:pPr marL="0" indent="0">
              <a:lnSpc>
                <a:spcPct val="150000"/>
              </a:lnSpc>
              <a:buNone/>
            </a:pPr>
            <a:r>
              <a:rPr lang="en-US" sz="2400" b="1" dirty="0">
                <a:latin typeface="Cambria" panose="02040503050406030204" pitchFamily="18" charset="0"/>
              </a:rPr>
              <a:t>C. </a:t>
            </a:r>
            <a:r>
              <a:rPr lang="en-US" sz="2400" dirty="0">
                <a:latin typeface="Cambria" panose="02040503050406030204" pitchFamily="18" charset="0"/>
              </a:rPr>
              <a:t>arrowroot 			</a:t>
            </a:r>
            <a:r>
              <a:rPr lang="en-US" sz="2400" b="1" dirty="0">
                <a:latin typeface="Cambria" panose="02040503050406030204" pitchFamily="18" charset="0"/>
              </a:rPr>
              <a:t>D. </a:t>
            </a:r>
            <a:r>
              <a:rPr lang="en-US" sz="2400" dirty="0">
                <a:latin typeface="Cambria" panose="02040503050406030204" pitchFamily="18" charset="0"/>
              </a:rPr>
              <a:t>carrot. </a:t>
            </a:r>
          </a:p>
        </p:txBody>
      </p:sp>
      <p:sp>
        <p:nvSpPr>
          <p:cNvPr id="6" name="Content Placeholder 2"/>
          <p:cNvSpPr txBox="1">
            <a:spLocks/>
          </p:cNvSpPr>
          <p:nvPr/>
        </p:nvSpPr>
        <p:spPr>
          <a:xfrm>
            <a:off x="1981200" y="2438400"/>
            <a:ext cx="8458200" cy="3962400"/>
          </a:xfrm>
          <a:prstGeom prst="rect">
            <a:avLst/>
          </a:prstGeom>
        </p:spPr>
        <p:txBody>
          <a:bodyPr>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b="1" u="sng">
                <a:latin typeface="Cambria" panose="02040503050406030204" pitchFamily="18" charset="0"/>
              </a:rPr>
              <a:t>2009:47</a:t>
            </a:r>
          </a:p>
          <a:p>
            <a:pPr marL="0" indent="0">
              <a:lnSpc>
                <a:spcPct val="150000"/>
              </a:lnSpc>
              <a:buNone/>
            </a:pPr>
            <a:r>
              <a:rPr lang="en-US">
                <a:latin typeface="Cambria" panose="02040503050406030204" pitchFamily="18" charset="0"/>
              </a:rPr>
              <a:t>Which one of the following groups consists only of cash crops? </a:t>
            </a:r>
          </a:p>
          <a:p>
            <a:pPr marL="0" indent="0">
              <a:lnSpc>
                <a:spcPct val="150000"/>
              </a:lnSpc>
              <a:buNone/>
            </a:pPr>
            <a:r>
              <a:rPr lang="en-US" b="1">
                <a:latin typeface="Cambria" panose="02040503050406030204" pitchFamily="18" charset="0"/>
              </a:rPr>
              <a:t>A. </a:t>
            </a:r>
            <a:r>
              <a:rPr lang="en-US">
                <a:latin typeface="Cambria" panose="02040503050406030204" pitchFamily="18" charset="0"/>
              </a:rPr>
              <a:t>Maize, tea, yams. </a:t>
            </a:r>
          </a:p>
          <a:p>
            <a:pPr marL="0" indent="0">
              <a:lnSpc>
                <a:spcPct val="150000"/>
              </a:lnSpc>
              <a:buNone/>
            </a:pPr>
            <a:r>
              <a:rPr lang="en-US" b="1">
                <a:latin typeface="Cambria" panose="02040503050406030204" pitchFamily="18" charset="0"/>
              </a:rPr>
              <a:t>B. </a:t>
            </a:r>
            <a:r>
              <a:rPr lang="en-US">
                <a:latin typeface="Cambria" panose="02040503050406030204" pitchFamily="18" charset="0"/>
              </a:rPr>
              <a:t>Arrow roots, groundnuts, cotton. </a:t>
            </a:r>
          </a:p>
          <a:p>
            <a:pPr marL="0" indent="0">
              <a:lnSpc>
                <a:spcPct val="150000"/>
              </a:lnSpc>
              <a:buNone/>
            </a:pPr>
            <a:r>
              <a:rPr lang="pt-BR" b="1">
                <a:latin typeface="Cambria" panose="02040503050406030204" pitchFamily="18" charset="0"/>
              </a:rPr>
              <a:t>C. </a:t>
            </a:r>
            <a:r>
              <a:rPr lang="pt-BR">
                <a:latin typeface="Cambria" panose="02040503050406030204" pitchFamily="18" charset="0"/>
              </a:rPr>
              <a:t>Bananas, Irish potatoes, sorghum. </a:t>
            </a:r>
          </a:p>
          <a:p>
            <a:pPr marL="0" indent="0">
              <a:lnSpc>
                <a:spcPct val="150000"/>
              </a:lnSpc>
              <a:buNone/>
            </a:pPr>
            <a:r>
              <a:rPr lang="en-US" b="1">
                <a:latin typeface="Cambria" panose="02040503050406030204" pitchFamily="18" charset="0"/>
              </a:rPr>
              <a:t>D. </a:t>
            </a:r>
            <a:r>
              <a:rPr lang="en-US">
                <a:latin typeface="Cambria" panose="02040503050406030204" pitchFamily="18" charset="0"/>
              </a:rPr>
              <a:t>Sunflower, sisal, coffee. </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44776293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981200" y="76200"/>
            <a:ext cx="8229600" cy="26670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u="sng" dirty="0">
                <a:latin typeface="Cambria" panose="02040503050406030204" pitchFamily="18" charset="0"/>
              </a:rPr>
              <a:t>2012:1</a:t>
            </a:r>
          </a:p>
          <a:p>
            <a:pPr marL="0" indent="0">
              <a:lnSpc>
                <a:spcPct val="150000"/>
              </a:lnSpc>
              <a:buNone/>
            </a:pPr>
            <a:r>
              <a:rPr lang="en-US" sz="2400" dirty="0">
                <a:latin typeface="Cambria" panose="02040503050406030204" pitchFamily="18" charset="0"/>
              </a:rPr>
              <a:t>Which one of the following is a tuber crop? </a:t>
            </a:r>
          </a:p>
          <a:p>
            <a:pPr marL="0" indent="0">
              <a:lnSpc>
                <a:spcPct val="150000"/>
              </a:lnSpc>
              <a:buNone/>
            </a:pPr>
            <a:r>
              <a:rPr lang="en-US" sz="2400" dirty="0">
                <a:latin typeface="Cambria" panose="02040503050406030204" pitchFamily="18" charset="0"/>
              </a:rPr>
              <a:t>	</a:t>
            </a:r>
            <a:r>
              <a:rPr lang="en-US" sz="2400" b="1" dirty="0">
                <a:latin typeface="Cambria" panose="02040503050406030204" pitchFamily="18" charset="0"/>
              </a:rPr>
              <a:t>A. </a:t>
            </a:r>
            <a:r>
              <a:rPr lang="en-US" sz="2400" dirty="0">
                <a:latin typeface="Cambria" panose="02040503050406030204" pitchFamily="18" charset="0"/>
              </a:rPr>
              <a:t>Onion.		 </a:t>
            </a:r>
            <a:r>
              <a:rPr lang="en-US" sz="2400" b="1" dirty="0">
                <a:latin typeface="Cambria" panose="02040503050406030204" pitchFamily="18" charset="0"/>
              </a:rPr>
              <a:t>B. </a:t>
            </a:r>
            <a:r>
              <a:rPr lang="en-US" sz="2400" dirty="0">
                <a:latin typeface="Cambria" panose="02040503050406030204" pitchFamily="18" charset="0"/>
              </a:rPr>
              <a:t>Carrot. </a:t>
            </a:r>
          </a:p>
          <a:p>
            <a:pPr marL="0" indent="0">
              <a:lnSpc>
                <a:spcPct val="150000"/>
              </a:lnSpc>
              <a:buNone/>
            </a:pPr>
            <a:r>
              <a:rPr lang="en-US" sz="2400" dirty="0">
                <a:latin typeface="Cambria" panose="02040503050406030204" pitchFamily="18" charset="0"/>
              </a:rPr>
              <a:t>	</a:t>
            </a:r>
            <a:r>
              <a:rPr lang="en-US" sz="2400" b="1" dirty="0">
                <a:latin typeface="Cambria" panose="02040503050406030204" pitchFamily="18" charset="0"/>
              </a:rPr>
              <a:t>C. </a:t>
            </a:r>
            <a:r>
              <a:rPr lang="en-US" sz="2400" dirty="0">
                <a:latin typeface="Cambria" panose="02040503050406030204" pitchFamily="18" charset="0"/>
              </a:rPr>
              <a:t>Pineapple. 	 	</a:t>
            </a:r>
            <a:r>
              <a:rPr lang="en-US" sz="2400" b="1" dirty="0">
                <a:latin typeface="Cambria" panose="02040503050406030204" pitchFamily="18" charset="0"/>
              </a:rPr>
              <a:t>D. </a:t>
            </a:r>
            <a:r>
              <a:rPr lang="en-US" sz="2400" dirty="0">
                <a:latin typeface="Cambria" panose="02040503050406030204" pitchFamily="18" charset="0"/>
              </a:rPr>
              <a:t>Cabbage. </a:t>
            </a:r>
          </a:p>
        </p:txBody>
      </p:sp>
      <p:sp>
        <p:nvSpPr>
          <p:cNvPr id="6" name="Content Placeholder 2"/>
          <p:cNvSpPr txBox="1">
            <a:spLocks/>
          </p:cNvSpPr>
          <p:nvPr/>
        </p:nvSpPr>
        <p:spPr>
          <a:xfrm>
            <a:off x="1981200" y="2484438"/>
            <a:ext cx="8763000" cy="4525963"/>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b="1" u="sng">
                <a:latin typeface="Cambria" panose="02040503050406030204" pitchFamily="18" charset="0"/>
              </a:rPr>
              <a:t>2012:9</a:t>
            </a:r>
          </a:p>
          <a:p>
            <a:pPr marL="0" indent="0">
              <a:lnSpc>
                <a:spcPct val="150000"/>
              </a:lnSpc>
              <a:buNone/>
            </a:pPr>
            <a:r>
              <a:rPr lang="en-US">
                <a:latin typeface="Cambria" panose="02040503050406030204" pitchFamily="18" charset="0"/>
              </a:rPr>
              <a:t>Which of the following groups of crops consists of cereals </a:t>
            </a:r>
            <a:r>
              <a:rPr lang="en-US" b="1">
                <a:latin typeface="Cambria" panose="02040503050406030204" pitchFamily="18" charset="0"/>
              </a:rPr>
              <a:t>ONLY</a:t>
            </a:r>
            <a:r>
              <a:rPr lang="en-US">
                <a:latin typeface="Cambria" panose="02040503050406030204" pitchFamily="18" charset="0"/>
              </a:rPr>
              <a:t>? </a:t>
            </a:r>
          </a:p>
          <a:p>
            <a:pPr marL="0" indent="0">
              <a:lnSpc>
                <a:spcPct val="150000"/>
              </a:lnSpc>
              <a:buNone/>
            </a:pPr>
            <a:r>
              <a:rPr lang="en-US" b="1">
                <a:latin typeface="Cambria" panose="02040503050406030204" pitchFamily="18" charset="0"/>
              </a:rPr>
              <a:t>A. </a:t>
            </a:r>
            <a:r>
              <a:rPr lang="en-US">
                <a:latin typeface="Cambria" panose="02040503050406030204" pitchFamily="18" charset="0"/>
              </a:rPr>
              <a:t>Peas, beans and green grams. </a:t>
            </a:r>
          </a:p>
          <a:p>
            <a:pPr marL="0" indent="0">
              <a:lnSpc>
                <a:spcPct val="150000"/>
              </a:lnSpc>
              <a:buNone/>
            </a:pPr>
            <a:r>
              <a:rPr lang="en-US" b="1">
                <a:latin typeface="Cambria" panose="02040503050406030204" pitchFamily="18" charset="0"/>
              </a:rPr>
              <a:t>B. </a:t>
            </a:r>
            <a:r>
              <a:rPr lang="en-US">
                <a:latin typeface="Cambria" panose="02040503050406030204" pitchFamily="18" charset="0"/>
              </a:rPr>
              <a:t>Maize, rice and sorghum. </a:t>
            </a:r>
          </a:p>
          <a:p>
            <a:pPr marL="0" indent="0">
              <a:lnSpc>
                <a:spcPct val="150000"/>
              </a:lnSpc>
              <a:buNone/>
            </a:pPr>
            <a:r>
              <a:rPr lang="en-US" b="1">
                <a:latin typeface="Cambria" panose="02040503050406030204" pitchFamily="18" charset="0"/>
              </a:rPr>
              <a:t>C. </a:t>
            </a:r>
            <a:r>
              <a:rPr lang="en-US">
                <a:latin typeface="Cambria" panose="02040503050406030204" pitchFamily="18" charset="0"/>
              </a:rPr>
              <a:t>Millet, cow peas and maize. </a:t>
            </a:r>
          </a:p>
          <a:p>
            <a:pPr marL="0" indent="0">
              <a:lnSpc>
                <a:spcPct val="150000"/>
              </a:lnSpc>
              <a:buNone/>
            </a:pPr>
            <a:r>
              <a:rPr lang="en-US" b="1">
                <a:latin typeface="Cambria" panose="02040503050406030204" pitchFamily="18" charset="0"/>
              </a:rPr>
              <a:t>D. </a:t>
            </a:r>
            <a:r>
              <a:rPr lang="en-US">
                <a:latin typeface="Cambria" panose="02040503050406030204" pitchFamily="18" charset="0"/>
              </a:rPr>
              <a:t>Green grams, sorghum and rice. </a:t>
            </a:r>
            <a:endParaRPr lang="en-US" dirty="0">
              <a:latin typeface="Cambria" panose="02040503050406030204" pitchFamily="18" charset="0"/>
            </a:endParaRPr>
          </a:p>
        </p:txBody>
      </p:sp>
    </p:spTree>
    <p:extLst>
      <p:ext uri="{BB962C8B-B14F-4D97-AF65-F5344CB8AC3E}">
        <p14:creationId xmlns:p14="http://schemas.microsoft.com/office/powerpoint/2010/main" val="355435935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981200" y="381001"/>
            <a:ext cx="8686800" cy="4525963"/>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60000"/>
              </a:lnSpc>
              <a:buNone/>
            </a:pPr>
            <a:r>
              <a:rPr lang="en-US" sz="2400" b="1" u="sng" dirty="0">
                <a:latin typeface="Cambria" panose="02040503050406030204" pitchFamily="18" charset="0"/>
              </a:rPr>
              <a:t>2013:27</a:t>
            </a:r>
          </a:p>
          <a:p>
            <a:pPr marL="0" indent="0">
              <a:lnSpc>
                <a:spcPct val="160000"/>
              </a:lnSpc>
              <a:buNone/>
            </a:pPr>
            <a:r>
              <a:rPr lang="en-US" sz="2400" dirty="0">
                <a:latin typeface="Cambria" panose="02040503050406030204" pitchFamily="18" charset="0"/>
              </a:rPr>
              <a:t>Which of the following groups of food crops is </a:t>
            </a:r>
            <a:r>
              <a:rPr lang="en-US" sz="2400" b="1" dirty="0">
                <a:latin typeface="Cambria" panose="02040503050406030204" pitchFamily="18" charset="0"/>
              </a:rPr>
              <a:t>correctly </a:t>
            </a:r>
            <a:r>
              <a:rPr lang="en-US" sz="2400" dirty="0">
                <a:latin typeface="Cambria" panose="02040503050406030204" pitchFamily="18" charset="0"/>
              </a:rPr>
              <a:t>classified into cereals, legumes and fruits? </a:t>
            </a:r>
          </a:p>
          <a:p>
            <a:pPr marL="0" indent="0">
              <a:lnSpc>
                <a:spcPct val="160000"/>
              </a:lnSpc>
              <a:buNone/>
            </a:pPr>
            <a:r>
              <a:rPr lang="en-US" sz="2400" b="1" dirty="0">
                <a:latin typeface="Cambria" panose="02040503050406030204" pitchFamily="18" charset="0"/>
              </a:rPr>
              <a:t>	Cereals	 	Legumes	 	Fruit </a:t>
            </a:r>
            <a:endParaRPr lang="en-US" sz="2400" dirty="0">
              <a:latin typeface="Cambria" panose="02040503050406030204" pitchFamily="18" charset="0"/>
            </a:endParaRPr>
          </a:p>
          <a:p>
            <a:pPr marL="0" indent="0">
              <a:lnSpc>
                <a:spcPct val="160000"/>
              </a:lnSpc>
              <a:buNone/>
            </a:pPr>
            <a:r>
              <a:rPr lang="en-US" sz="2400" b="1" dirty="0">
                <a:latin typeface="Cambria" panose="02040503050406030204" pitchFamily="18" charset="0"/>
              </a:rPr>
              <a:t>	A</a:t>
            </a:r>
            <a:r>
              <a:rPr lang="en-US" sz="2400" dirty="0">
                <a:latin typeface="Cambria" panose="02040503050406030204" pitchFamily="18" charset="0"/>
              </a:rPr>
              <a:t>. Peas 		Millet 			Orange. </a:t>
            </a:r>
          </a:p>
          <a:p>
            <a:pPr marL="0" indent="0">
              <a:lnSpc>
                <a:spcPct val="160000"/>
              </a:lnSpc>
              <a:buNone/>
            </a:pPr>
            <a:r>
              <a:rPr lang="en-US" sz="2400" b="1" dirty="0">
                <a:latin typeface="Cambria" panose="02040503050406030204" pitchFamily="18" charset="0"/>
              </a:rPr>
              <a:t>	B. </a:t>
            </a:r>
            <a:r>
              <a:rPr lang="en-US" sz="2400" dirty="0">
                <a:latin typeface="Cambria" panose="02040503050406030204" pitchFamily="18" charset="0"/>
              </a:rPr>
              <a:t>Apple 		Green grams 		Beans. </a:t>
            </a:r>
          </a:p>
          <a:p>
            <a:pPr marL="0" indent="0">
              <a:lnSpc>
                <a:spcPct val="160000"/>
              </a:lnSpc>
              <a:buNone/>
            </a:pPr>
            <a:r>
              <a:rPr lang="en-US" sz="2400" b="1" dirty="0">
                <a:latin typeface="Cambria" panose="02040503050406030204" pitchFamily="18" charset="0"/>
              </a:rPr>
              <a:t>	C</a:t>
            </a:r>
            <a:r>
              <a:rPr lang="en-US" sz="2400" dirty="0">
                <a:latin typeface="Cambria" panose="02040503050406030204" pitchFamily="18" charset="0"/>
              </a:rPr>
              <a:t>. Rice 		Ground nuts 		Pawpaw. </a:t>
            </a:r>
          </a:p>
          <a:p>
            <a:pPr marL="0" indent="0">
              <a:lnSpc>
                <a:spcPct val="160000"/>
              </a:lnSpc>
              <a:buNone/>
            </a:pPr>
            <a:r>
              <a:rPr lang="en-US" sz="2400" b="1" dirty="0">
                <a:latin typeface="Cambria" panose="02040503050406030204" pitchFamily="18" charset="0"/>
              </a:rPr>
              <a:t>	D. </a:t>
            </a:r>
            <a:r>
              <a:rPr lang="en-US" sz="2400" dirty="0">
                <a:latin typeface="Cambria" panose="02040503050406030204" pitchFamily="18" charset="0"/>
              </a:rPr>
              <a:t>Wheat		Banana 		Sorghum. </a:t>
            </a:r>
          </a:p>
          <a:p>
            <a:pPr>
              <a:lnSpc>
                <a:spcPct val="16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139186755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524000" y="76202"/>
            <a:ext cx="9144000" cy="4190999"/>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2400" b="1" u="sng" dirty="0">
                <a:latin typeface="Cambria" panose="02040503050406030204" pitchFamily="18" charset="0"/>
              </a:rPr>
              <a:t>2006:13</a:t>
            </a:r>
          </a:p>
          <a:p>
            <a:pPr marL="0" indent="0">
              <a:lnSpc>
                <a:spcPct val="150000"/>
              </a:lnSpc>
              <a:buNone/>
            </a:pPr>
            <a:r>
              <a:rPr lang="en-US" sz="2400" dirty="0">
                <a:latin typeface="Cambria" panose="02040503050406030204" pitchFamily="18" charset="0"/>
              </a:rPr>
              <a:t>Which of the following groups only consists of non - flowering plants? </a:t>
            </a:r>
          </a:p>
          <a:p>
            <a:pPr marL="0" indent="0">
              <a:lnSpc>
                <a:spcPct val="150000"/>
              </a:lnSpc>
              <a:buNone/>
            </a:pPr>
            <a:r>
              <a:rPr lang="pt-BR" sz="2400" b="1" dirty="0">
                <a:latin typeface="Cambria" panose="02040503050406030204" pitchFamily="18" charset="0"/>
              </a:rPr>
              <a:t>A. </a:t>
            </a:r>
            <a:r>
              <a:rPr lang="pt-BR" sz="2400" dirty="0">
                <a:latin typeface="Cambria" panose="02040503050406030204" pitchFamily="18" charset="0"/>
              </a:rPr>
              <a:t>Pine, Cedar, Cypress. </a:t>
            </a:r>
          </a:p>
          <a:p>
            <a:pPr marL="0" indent="0">
              <a:lnSpc>
                <a:spcPct val="150000"/>
              </a:lnSpc>
              <a:buNone/>
            </a:pPr>
            <a:r>
              <a:rPr lang="pt-BR" sz="2400" b="1" dirty="0">
                <a:latin typeface="Cambria" panose="02040503050406030204" pitchFamily="18" charset="0"/>
              </a:rPr>
              <a:t>B.</a:t>
            </a:r>
            <a:r>
              <a:rPr lang="pt-BR" sz="2400" dirty="0">
                <a:latin typeface="Cambria" panose="02040503050406030204" pitchFamily="18" charset="0"/>
              </a:rPr>
              <a:t> Sugar cane, Sisal, Onion. </a:t>
            </a:r>
          </a:p>
          <a:p>
            <a:pPr marL="0" indent="0">
              <a:lnSpc>
                <a:spcPct val="150000"/>
              </a:lnSpc>
              <a:buNone/>
            </a:pPr>
            <a:r>
              <a:rPr lang="pt-BR" sz="2400" b="1" dirty="0">
                <a:latin typeface="Cambria" panose="02040503050406030204" pitchFamily="18" charset="0"/>
              </a:rPr>
              <a:t>C.   </a:t>
            </a:r>
            <a:r>
              <a:rPr lang="pt-BR" sz="2400" dirty="0">
                <a:latin typeface="Cambria" panose="02040503050406030204" pitchFamily="18" charset="0"/>
              </a:rPr>
              <a:t>Cedar, Moss, Kale. </a:t>
            </a:r>
          </a:p>
          <a:p>
            <a:pPr marL="0" indent="0">
              <a:lnSpc>
                <a:spcPct val="150000"/>
              </a:lnSpc>
              <a:buNone/>
            </a:pPr>
            <a:r>
              <a:rPr lang="pt-BR" sz="2400" b="1" dirty="0">
                <a:latin typeface="Cambria" panose="02040503050406030204" pitchFamily="18" charset="0"/>
              </a:rPr>
              <a:t>D.   </a:t>
            </a:r>
            <a:r>
              <a:rPr lang="pt-BR" sz="2400" dirty="0">
                <a:latin typeface="Cambria" panose="02040503050406030204" pitchFamily="18" charset="0"/>
              </a:rPr>
              <a:t>Carrot, Cassava, Cactus. </a:t>
            </a:r>
            <a:endParaRPr lang="en-US" sz="2400" dirty="0">
              <a:latin typeface="Cambria" panose="02040503050406030204" pitchFamily="18" charset="0"/>
            </a:endParaRPr>
          </a:p>
        </p:txBody>
      </p:sp>
    </p:spTree>
    <p:extLst>
      <p:ext uri="{BB962C8B-B14F-4D97-AF65-F5344CB8AC3E}">
        <p14:creationId xmlns:p14="http://schemas.microsoft.com/office/powerpoint/2010/main" val="358347632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 store food in the stem.</a:t>
            </a:r>
          </a:p>
        </p:txBody>
      </p:sp>
      <p:sp>
        <p:nvSpPr>
          <p:cNvPr id="3" name="Content Placeholder 2"/>
          <p:cNvSpPr>
            <a:spLocks noGrp="1"/>
          </p:cNvSpPr>
          <p:nvPr>
            <p:ph idx="1"/>
          </p:nvPr>
        </p:nvSpPr>
        <p:spPr/>
        <p:txBody>
          <a:bodyPr/>
          <a:lstStyle/>
          <a:p>
            <a:r>
              <a:rPr lang="en-US" dirty="0"/>
              <a:t>These are:</a:t>
            </a:r>
          </a:p>
          <a:p>
            <a:pPr>
              <a:buFont typeface="Wingdings" panose="05000000000000000000" pitchFamily="2" charset="2"/>
              <a:buChar char="v"/>
            </a:pPr>
            <a:r>
              <a:rPr lang="en-US" dirty="0"/>
              <a:t>Sugarcane</a:t>
            </a:r>
          </a:p>
          <a:p>
            <a:pPr>
              <a:buFont typeface="Wingdings" panose="05000000000000000000" pitchFamily="2" charset="2"/>
              <a:buChar char="v"/>
            </a:pPr>
            <a:r>
              <a:rPr lang="en-US" dirty="0"/>
              <a:t>Irish potatoes</a:t>
            </a:r>
          </a:p>
          <a:p>
            <a:pPr>
              <a:buFont typeface="Wingdings" panose="05000000000000000000" pitchFamily="2" charset="2"/>
              <a:buChar char="v"/>
            </a:pPr>
            <a:r>
              <a:rPr lang="en-US" dirty="0"/>
              <a:t>Rhizomes</a:t>
            </a:r>
          </a:p>
          <a:p>
            <a:pPr>
              <a:buFont typeface="Wingdings" panose="05000000000000000000" pitchFamily="2" charset="2"/>
              <a:buChar char="v"/>
            </a:pPr>
            <a:r>
              <a:rPr lang="en-US" dirty="0"/>
              <a:t>Yams</a:t>
            </a:r>
          </a:p>
          <a:p>
            <a:pPr>
              <a:buFont typeface="Wingdings" panose="05000000000000000000" pitchFamily="2" charset="2"/>
              <a:buChar char="v"/>
            </a:pPr>
            <a:r>
              <a:rPr lang="en-US" dirty="0"/>
              <a:t>Corms</a:t>
            </a:r>
          </a:p>
          <a:p>
            <a:pPr>
              <a:buFont typeface="Wingdings" panose="05000000000000000000" pitchFamily="2" charset="2"/>
              <a:buChar char="v"/>
            </a:pPr>
            <a:r>
              <a:rPr lang="en-US" dirty="0"/>
              <a:t>Ginger</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86" b="7070"/>
          <a:stretch/>
        </p:blipFill>
        <p:spPr>
          <a:xfrm>
            <a:off x="5236243" y="3695449"/>
            <a:ext cx="4485273" cy="3162551"/>
          </a:xfrm>
          <a:prstGeom prst="rect">
            <a:avLst/>
          </a:prstGeom>
        </p:spPr>
      </p:pic>
    </p:spTree>
    <p:extLst>
      <p:ext uri="{BB962C8B-B14F-4D97-AF65-F5344CB8AC3E}">
        <p14:creationId xmlns:p14="http://schemas.microsoft.com/office/powerpoint/2010/main" val="30070587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524000" y="76201"/>
            <a:ext cx="9144000" cy="31242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2006:14</a:t>
            </a:r>
          </a:p>
          <a:p>
            <a:pPr marL="0" indent="0">
              <a:buNone/>
            </a:pPr>
            <a:r>
              <a:rPr lang="en-US" sz="2400" dirty="0"/>
              <a:t>Which of the following groups of plants have the same type of root system? </a:t>
            </a:r>
          </a:p>
          <a:p>
            <a:r>
              <a:rPr lang="en-US" sz="2400" dirty="0"/>
              <a:t>A. Tomato, Maize, Peas. </a:t>
            </a:r>
          </a:p>
          <a:p>
            <a:r>
              <a:rPr lang="en-US" sz="2400" dirty="0"/>
              <a:t>B. Bean, Black jack, Cabbage. </a:t>
            </a:r>
          </a:p>
          <a:p>
            <a:r>
              <a:rPr lang="en-US" sz="2400" dirty="0"/>
              <a:t>C. Groundnuts, Rice, Sugar cane. </a:t>
            </a:r>
          </a:p>
          <a:p>
            <a:r>
              <a:rPr lang="en-US" sz="2400" dirty="0"/>
              <a:t>D. Millet, Cassava, Carrot. </a:t>
            </a:r>
          </a:p>
        </p:txBody>
      </p:sp>
      <p:sp>
        <p:nvSpPr>
          <p:cNvPr id="6" name="Content Placeholder 2"/>
          <p:cNvSpPr txBox="1">
            <a:spLocks/>
          </p:cNvSpPr>
          <p:nvPr/>
        </p:nvSpPr>
        <p:spPr>
          <a:xfrm>
            <a:off x="1524000" y="3322638"/>
            <a:ext cx="82296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2007:17</a:t>
            </a:r>
          </a:p>
          <a:p>
            <a:pPr marL="0" indent="0">
              <a:buNone/>
            </a:pPr>
            <a:r>
              <a:rPr lang="en-US" sz="2400" dirty="0"/>
              <a:t>Which one of the following plants is green and non- flowering? </a:t>
            </a:r>
          </a:p>
          <a:p>
            <a:r>
              <a:rPr lang="en-US" sz="2400" dirty="0"/>
              <a:t>A. </a:t>
            </a:r>
            <a:r>
              <a:rPr lang="en-US" sz="2400" dirty="0" err="1"/>
              <a:t>Mould</a:t>
            </a:r>
            <a:r>
              <a:rPr lang="en-US" sz="2400" dirty="0"/>
              <a:t>. B. Onion. </a:t>
            </a:r>
          </a:p>
          <a:p>
            <a:r>
              <a:rPr lang="en-US" sz="2400" dirty="0"/>
              <a:t>C. Sisal. D. Moss. </a:t>
            </a:r>
          </a:p>
        </p:txBody>
      </p:sp>
    </p:spTree>
    <p:extLst>
      <p:ext uri="{BB962C8B-B14F-4D97-AF65-F5344CB8AC3E}">
        <p14:creationId xmlns:p14="http://schemas.microsoft.com/office/powerpoint/2010/main" val="100968833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504950" y="0"/>
            <a:ext cx="868680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2007:39</a:t>
            </a:r>
          </a:p>
          <a:p>
            <a:pPr marL="0" indent="0">
              <a:buNone/>
            </a:pPr>
            <a:r>
              <a:rPr lang="en-US" sz="2400" dirty="0"/>
              <a:t>Which one of the following consists of a pair of plants that </a:t>
            </a:r>
            <a:r>
              <a:rPr lang="en-US" sz="2400" b="1" dirty="0"/>
              <a:t>CANNOT </a:t>
            </a:r>
            <a:r>
              <a:rPr lang="en-US" sz="2400" dirty="0"/>
              <a:t>make their own food? </a:t>
            </a:r>
          </a:p>
          <a:p>
            <a:pPr marL="0" indent="0">
              <a:buNone/>
            </a:pPr>
            <a:r>
              <a:rPr lang="en-US" sz="2400" dirty="0"/>
              <a:t>A. Fern and pine. 		B. Puffballs and </a:t>
            </a:r>
            <a:r>
              <a:rPr lang="en-US" sz="2400" dirty="0" err="1"/>
              <a:t>mould</a:t>
            </a:r>
            <a:r>
              <a:rPr lang="en-US" sz="2400" dirty="0"/>
              <a:t>. </a:t>
            </a:r>
          </a:p>
          <a:p>
            <a:pPr marL="0" indent="0">
              <a:buNone/>
            </a:pPr>
            <a:r>
              <a:rPr lang="en-US" sz="2400" dirty="0"/>
              <a:t>C. Toadstool and moss. 	D. Cedar and yeast. </a:t>
            </a:r>
          </a:p>
        </p:txBody>
      </p:sp>
      <p:sp>
        <p:nvSpPr>
          <p:cNvPr id="6" name="Content Placeholder 2"/>
          <p:cNvSpPr txBox="1">
            <a:spLocks/>
          </p:cNvSpPr>
          <p:nvPr/>
        </p:nvSpPr>
        <p:spPr>
          <a:xfrm>
            <a:off x="1524000" y="2484438"/>
            <a:ext cx="91440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2008:4</a:t>
            </a:r>
          </a:p>
          <a:p>
            <a:pPr marL="0" indent="0">
              <a:buNone/>
            </a:pPr>
            <a:r>
              <a:rPr lang="en-US" sz="2400" dirty="0"/>
              <a:t>Which one of the following groups consists of </a:t>
            </a:r>
          </a:p>
          <a:p>
            <a:pPr marL="0" indent="0">
              <a:buNone/>
            </a:pPr>
            <a:r>
              <a:rPr lang="en-US" sz="2400" dirty="0"/>
              <a:t>non-flowering plants only? </a:t>
            </a:r>
          </a:p>
          <a:p>
            <a:pPr marL="0" indent="0">
              <a:buNone/>
            </a:pPr>
            <a:r>
              <a:rPr lang="en-US" sz="2400" dirty="0"/>
              <a:t>A. Moss, grass, pine, </a:t>
            </a:r>
          </a:p>
          <a:p>
            <a:pPr marL="0" indent="0">
              <a:buNone/>
            </a:pPr>
            <a:r>
              <a:rPr lang="en-US" sz="2400" dirty="0"/>
              <a:t>B. Fern, algae, pine. </a:t>
            </a:r>
          </a:p>
          <a:p>
            <a:pPr marL="0" indent="0">
              <a:buNone/>
            </a:pPr>
            <a:r>
              <a:rPr lang="en-US" sz="2400" dirty="0"/>
              <a:t>C. Moss, algae, cabbage. </a:t>
            </a:r>
          </a:p>
          <a:p>
            <a:pPr marL="0" indent="0">
              <a:buNone/>
            </a:pPr>
            <a:r>
              <a:rPr lang="en-US" sz="2400" dirty="0"/>
              <a:t>D. Cabbage, grass, fern. </a:t>
            </a:r>
          </a:p>
        </p:txBody>
      </p:sp>
    </p:spTree>
    <p:extLst>
      <p:ext uri="{BB962C8B-B14F-4D97-AF65-F5344CB8AC3E}">
        <p14:creationId xmlns:p14="http://schemas.microsoft.com/office/powerpoint/2010/main" val="55114540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524000" y="28576"/>
            <a:ext cx="9144000" cy="23622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2009:10</a:t>
            </a:r>
          </a:p>
          <a:p>
            <a:pPr marL="0" indent="0">
              <a:buNone/>
            </a:pPr>
            <a:r>
              <a:rPr lang="en-US" sz="2400" dirty="0"/>
              <a:t>Which one of the following stores food in the same part of the plant as Irish potato? </a:t>
            </a:r>
          </a:p>
          <a:p>
            <a:pPr marL="0" indent="0">
              <a:buNone/>
            </a:pPr>
            <a:r>
              <a:rPr lang="en-US" sz="2400" dirty="0"/>
              <a:t>A. Carrot. 	B. Sweet potato. </a:t>
            </a:r>
          </a:p>
          <a:p>
            <a:pPr marL="0" indent="0">
              <a:buNone/>
            </a:pPr>
            <a:r>
              <a:rPr lang="pt-BR" sz="2400" dirty="0"/>
              <a:t>C. Sugar cane. D. Cassava. </a:t>
            </a:r>
          </a:p>
          <a:p>
            <a:endParaRPr lang="en-US" sz="2400" dirty="0"/>
          </a:p>
        </p:txBody>
      </p:sp>
      <p:sp>
        <p:nvSpPr>
          <p:cNvPr id="6" name="Content Placeholder 2"/>
          <p:cNvSpPr txBox="1">
            <a:spLocks/>
          </p:cNvSpPr>
          <p:nvPr/>
        </p:nvSpPr>
        <p:spPr>
          <a:xfrm>
            <a:off x="1524000" y="2209800"/>
            <a:ext cx="9144000" cy="4343400"/>
          </a:xfrm>
          <a:prstGeom prst="rect">
            <a:avLst/>
          </a:prstGeom>
        </p:spPr>
        <p:txBody>
          <a:bodyPr>
            <a:normAutofit fontScale="4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000" b="1" dirty="0"/>
              <a:t>2011:17</a:t>
            </a:r>
          </a:p>
          <a:p>
            <a:pPr marL="0" indent="0">
              <a:buNone/>
            </a:pPr>
            <a:r>
              <a:rPr lang="en-US" sz="5000" dirty="0"/>
              <a:t>The chart below represent a </a:t>
            </a:r>
          </a:p>
          <a:p>
            <a:pPr marL="0" indent="0">
              <a:buNone/>
            </a:pPr>
            <a:r>
              <a:rPr lang="en-US" sz="5000" dirty="0"/>
              <a:t>simple classification of crops.</a:t>
            </a:r>
            <a:endParaRPr lang="en-US" dirty="0"/>
          </a:p>
          <a:p>
            <a:pPr marL="0" indent="0">
              <a:buNone/>
            </a:pPr>
            <a:endParaRPr lang="en-US" sz="4000" dirty="0"/>
          </a:p>
          <a:p>
            <a:pPr marL="0" indent="0">
              <a:buNone/>
            </a:pPr>
            <a:r>
              <a:rPr lang="en-US" sz="5000" dirty="0"/>
              <a:t>Which one of the following crops are </a:t>
            </a:r>
            <a:r>
              <a:rPr lang="en-US" sz="5000" b="1" dirty="0"/>
              <a:t>CORRECTLY </a:t>
            </a:r>
            <a:endParaRPr lang="en-US" sz="5000" dirty="0"/>
          </a:p>
          <a:p>
            <a:pPr marL="0" indent="0">
              <a:buNone/>
            </a:pPr>
            <a:r>
              <a:rPr lang="en-US" sz="5000" dirty="0"/>
              <a:t>represented by </a:t>
            </a:r>
            <a:r>
              <a:rPr lang="en-US" sz="5000" b="1" dirty="0"/>
              <a:t>W, X, Y </a:t>
            </a:r>
            <a:r>
              <a:rPr lang="en-US" sz="5000" dirty="0"/>
              <a:t>and </a:t>
            </a:r>
            <a:r>
              <a:rPr lang="en-US" sz="5000" b="1" dirty="0"/>
              <a:t>Z</a:t>
            </a:r>
            <a:r>
              <a:rPr lang="en-US" sz="5000" dirty="0"/>
              <a:t>? </a:t>
            </a:r>
          </a:p>
          <a:p>
            <a:pPr marL="0" indent="0">
              <a:buNone/>
            </a:pPr>
            <a:r>
              <a:rPr lang="en-US" sz="5000" b="1" dirty="0"/>
              <a:t>W X Y Z </a:t>
            </a:r>
            <a:endParaRPr lang="en-US" sz="5000" dirty="0"/>
          </a:p>
          <a:p>
            <a:pPr marL="0" indent="0">
              <a:buNone/>
            </a:pPr>
            <a:r>
              <a:rPr lang="en-US" sz="5000" dirty="0"/>
              <a:t>A. Sorghum Peas Sisal Sunflower </a:t>
            </a:r>
          </a:p>
          <a:p>
            <a:pPr marL="0" indent="0">
              <a:buNone/>
            </a:pPr>
            <a:r>
              <a:rPr lang="en-US" sz="5000" dirty="0"/>
              <a:t>B. Peas Wheat Sunflower Cotton </a:t>
            </a:r>
          </a:p>
          <a:p>
            <a:pPr marL="0" indent="0">
              <a:buNone/>
            </a:pPr>
            <a:r>
              <a:rPr lang="en-US" sz="5000" dirty="0"/>
              <a:t>C. </a:t>
            </a:r>
            <a:r>
              <a:rPr lang="en-US" sz="5000" dirty="0" err="1"/>
              <a:t>Greengrams</a:t>
            </a:r>
            <a:r>
              <a:rPr lang="en-US" sz="5000" dirty="0"/>
              <a:t> Wheat Sisal Pawpaw </a:t>
            </a:r>
          </a:p>
          <a:p>
            <a:pPr marL="0" indent="0">
              <a:buNone/>
            </a:pPr>
            <a:r>
              <a:rPr lang="en-US" sz="5000" dirty="0"/>
              <a:t>D. Rice </a:t>
            </a:r>
            <a:r>
              <a:rPr lang="en-US" sz="5000" dirty="0" err="1"/>
              <a:t>Greengrams</a:t>
            </a:r>
            <a:r>
              <a:rPr lang="en-US" sz="5000" dirty="0"/>
              <a:t> Kales Cotton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676" y="4114801"/>
            <a:ext cx="4048125" cy="208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87554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752600" y="76200"/>
            <a:ext cx="9144000" cy="4114800"/>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2012:11</a:t>
            </a:r>
          </a:p>
          <a:p>
            <a:pPr marL="0" indent="0">
              <a:buNone/>
            </a:pPr>
            <a:r>
              <a:rPr lang="en-US" sz="2400" dirty="0"/>
              <a:t>Which of the following pairs of plants is </a:t>
            </a:r>
            <a:r>
              <a:rPr lang="en-US" sz="2400" b="1" dirty="0"/>
              <a:t>CORRECTLY </a:t>
            </a:r>
            <a:r>
              <a:rPr lang="en-US" sz="2400" dirty="0"/>
              <a:t>matched with the type of root system? </a:t>
            </a:r>
          </a:p>
          <a:p>
            <a:pPr marL="0" indent="0">
              <a:buNone/>
            </a:pPr>
            <a:r>
              <a:rPr lang="en-US" sz="2400" b="1" dirty="0"/>
              <a:t>Tap root Fibrous root </a:t>
            </a:r>
            <a:endParaRPr lang="en-US" sz="2400" dirty="0"/>
          </a:p>
          <a:p>
            <a:pPr marL="0" indent="0">
              <a:buNone/>
            </a:pPr>
            <a:r>
              <a:rPr lang="en-US" sz="2400" dirty="0"/>
              <a:t>A. Grass, Wheat </a:t>
            </a:r>
          </a:p>
          <a:p>
            <a:pPr marL="0" indent="0">
              <a:buNone/>
            </a:pPr>
            <a:r>
              <a:rPr lang="en-US" sz="2400" dirty="0"/>
              <a:t>B. Tomato, Black jack </a:t>
            </a:r>
          </a:p>
          <a:p>
            <a:pPr marL="0" indent="0">
              <a:buNone/>
            </a:pPr>
            <a:r>
              <a:rPr lang="en-US" sz="2400" dirty="0"/>
              <a:t>C. Coconut, Acacia </a:t>
            </a:r>
          </a:p>
          <a:p>
            <a:pPr marL="0" indent="0">
              <a:buNone/>
            </a:pPr>
            <a:r>
              <a:rPr lang="en-US" sz="2400" dirty="0"/>
              <a:t>D. Kale, Onion </a:t>
            </a:r>
          </a:p>
        </p:txBody>
      </p:sp>
      <p:sp>
        <p:nvSpPr>
          <p:cNvPr id="6" name="Content Placeholder 2"/>
          <p:cNvSpPr txBox="1">
            <a:spLocks/>
          </p:cNvSpPr>
          <p:nvPr/>
        </p:nvSpPr>
        <p:spPr>
          <a:xfrm>
            <a:off x="1752600" y="3733801"/>
            <a:ext cx="822960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2013:26</a:t>
            </a:r>
          </a:p>
          <a:p>
            <a:pPr marL="0" indent="0">
              <a:buNone/>
            </a:pPr>
            <a:r>
              <a:rPr lang="en-US" sz="2400" dirty="0"/>
              <a:t>Which pair of plants stores food in the roots? </a:t>
            </a:r>
          </a:p>
          <a:p>
            <a:pPr marL="0" indent="0">
              <a:buNone/>
            </a:pPr>
            <a:r>
              <a:rPr lang="en-US" sz="2400" dirty="0"/>
              <a:t>A. Sweet potato and carrot. </a:t>
            </a:r>
          </a:p>
          <a:p>
            <a:pPr marL="0" indent="0">
              <a:buNone/>
            </a:pPr>
            <a:r>
              <a:rPr lang="en-US" sz="2400" dirty="0"/>
              <a:t>B. Irish potato and arrow root. </a:t>
            </a:r>
          </a:p>
          <a:p>
            <a:pPr marL="0" indent="0">
              <a:buNone/>
            </a:pPr>
            <a:r>
              <a:rPr lang="en-US" sz="2400" dirty="0"/>
              <a:t>C. Carrot and Irish potato. </a:t>
            </a:r>
          </a:p>
          <a:p>
            <a:pPr marL="0" indent="0">
              <a:buNone/>
            </a:pPr>
            <a:r>
              <a:rPr lang="en-US" sz="2400" dirty="0"/>
              <a:t>D. Onions and cassava. </a:t>
            </a:r>
          </a:p>
        </p:txBody>
      </p:sp>
    </p:spTree>
    <p:extLst>
      <p:ext uri="{BB962C8B-B14F-4D97-AF65-F5344CB8AC3E}">
        <p14:creationId xmlns:p14="http://schemas.microsoft.com/office/powerpoint/2010/main" val="27954469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676400" y="152401"/>
            <a:ext cx="9144000" cy="5973763"/>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2014:30</a:t>
            </a:r>
          </a:p>
          <a:p>
            <a:pPr marL="0" indent="0">
              <a:buNone/>
            </a:pPr>
            <a:r>
              <a:rPr lang="en-US" dirty="0"/>
              <a:t>The chart below shows a simple classification of </a:t>
            </a:r>
          </a:p>
          <a:p>
            <a:pPr marL="0" indent="0">
              <a:buNone/>
            </a:pPr>
            <a:r>
              <a:rPr lang="en-US" dirty="0"/>
              <a:t>plants. </a:t>
            </a:r>
          </a:p>
          <a:p>
            <a:pPr marL="0" indent="0">
              <a:buNone/>
            </a:pPr>
            <a:r>
              <a:rPr lang="en-US" dirty="0"/>
              <a:t>		          Plants </a:t>
            </a:r>
          </a:p>
          <a:p>
            <a:pPr marL="0" indent="0">
              <a:buNone/>
            </a:pPr>
            <a:r>
              <a:rPr lang="en-US" dirty="0"/>
              <a:t>	Flowering		 Non – flowering </a:t>
            </a:r>
          </a:p>
          <a:p>
            <a:pPr marL="0" indent="0">
              <a:buNone/>
            </a:pPr>
            <a:endParaRPr lang="en-US" dirty="0"/>
          </a:p>
          <a:p>
            <a:pPr marL="0" indent="0">
              <a:buNone/>
            </a:pPr>
            <a:r>
              <a:rPr lang="en-US" b="1" dirty="0"/>
              <a:t>	 </a:t>
            </a:r>
            <a:r>
              <a:rPr lang="en-US" dirty="0"/>
              <a:t>			</a:t>
            </a:r>
          </a:p>
          <a:p>
            <a:pPr marL="0" indent="0">
              <a:buNone/>
            </a:pPr>
            <a:endParaRPr lang="en-US" dirty="0"/>
          </a:p>
          <a:p>
            <a:pPr marL="0" indent="0">
              <a:buNone/>
            </a:pPr>
            <a:r>
              <a:rPr lang="en-US" dirty="0"/>
              <a:t>Which one of the following pairs represents </a:t>
            </a:r>
            <a:r>
              <a:rPr lang="en-US" b="1" dirty="0"/>
              <a:t>Y </a:t>
            </a:r>
            <a:r>
              <a:rPr lang="en-US" dirty="0"/>
              <a:t>and </a:t>
            </a:r>
            <a:r>
              <a:rPr lang="en-US" b="1" dirty="0"/>
              <a:t>Z </a:t>
            </a:r>
            <a:endParaRPr lang="en-US" dirty="0"/>
          </a:p>
          <a:p>
            <a:pPr marL="0" indent="0">
              <a:buNone/>
            </a:pPr>
            <a:r>
              <a:rPr lang="en-US" b="1" dirty="0"/>
              <a:t>           Y		 Z </a:t>
            </a:r>
            <a:endParaRPr lang="en-US" dirty="0"/>
          </a:p>
          <a:p>
            <a:pPr marL="0" indent="0">
              <a:buNone/>
            </a:pPr>
            <a:r>
              <a:rPr lang="en-US" dirty="0"/>
              <a:t>A. Carrots 		Sisal. </a:t>
            </a:r>
          </a:p>
          <a:p>
            <a:pPr marL="0" indent="0">
              <a:buNone/>
            </a:pPr>
            <a:r>
              <a:rPr lang="en-US" dirty="0"/>
              <a:t>B. Kale		 Onion. </a:t>
            </a:r>
          </a:p>
          <a:p>
            <a:pPr marL="0" indent="0">
              <a:buNone/>
            </a:pPr>
            <a:r>
              <a:rPr lang="en-US" dirty="0"/>
              <a:t>C. Moss 		Cypress. </a:t>
            </a:r>
          </a:p>
          <a:p>
            <a:pPr marL="0" indent="0">
              <a:buNone/>
            </a:pPr>
            <a:r>
              <a:rPr lang="en-US" dirty="0"/>
              <a:t>D. Sugar		 cane fern. </a:t>
            </a:r>
          </a:p>
        </p:txBody>
      </p:sp>
      <p:cxnSp>
        <p:nvCxnSpPr>
          <p:cNvPr id="7" name="Straight Arrow Connector 6"/>
          <p:cNvCxnSpPr/>
          <p:nvPr/>
        </p:nvCxnSpPr>
        <p:spPr>
          <a:xfrm>
            <a:off x="6477000" y="2133600"/>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124200" y="2100262"/>
            <a:ext cx="0" cy="533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105400" y="1600200"/>
            <a:ext cx="838200" cy="228600"/>
            <a:chOff x="3581400" y="1600200"/>
            <a:chExt cx="838200" cy="228600"/>
          </a:xfrm>
        </p:grpSpPr>
        <p:cxnSp>
          <p:nvCxnSpPr>
            <p:cNvPr id="10" name="Straight Connector 9"/>
            <p:cNvCxnSpPr/>
            <p:nvPr/>
          </p:nvCxnSpPr>
          <p:spPr>
            <a:xfrm>
              <a:off x="3581400" y="1600200"/>
              <a:ext cx="838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19600" y="160020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581400" y="1600200"/>
            <a:ext cx="609600" cy="228600"/>
            <a:chOff x="2057400" y="1600200"/>
            <a:chExt cx="609600" cy="228600"/>
          </a:xfrm>
        </p:grpSpPr>
        <p:cxnSp>
          <p:nvCxnSpPr>
            <p:cNvPr id="15" name="Straight Connector 14"/>
            <p:cNvCxnSpPr/>
            <p:nvPr/>
          </p:nvCxnSpPr>
          <p:spPr>
            <a:xfrm>
              <a:off x="2057400" y="1600200"/>
              <a:ext cx="609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57400" y="1600200"/>
              <a:ext cx="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2971800" y="2671763"/>
            <a:ext cx="1219200" cy="31988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Maize</a:t>
            </a:r>
          </a:p>
        </p:txBody>
      </p:sp>
      <p:sp>
        <p:nvSpPr>
          <p:cNvPr id="20" name="Rectangle 19"/>
          <p:cNvSpPr/>
          <p:nvPr/>
        </p:nvSpPr>
        <p:spPr>
          <a:xfrm>
            <a:off x="2209800" y="2671762"/>
            <a:ext cx="533400" cy="31988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21" name="Rectangle 20"/>
          <p:cNvSpPr/>
          <p:nvPr/>
        </p:nvSpPr>
        <p:spPr>
          <a:xfrm>
            <a:off x="6500812" y="2743201"/>
            <a:ext cx="990600" cy="4179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Pine</a:t>
            </a:r>
          </a:p>
        </p:txBody>
      </p:sp>
      <p:sp>
        <p:nvSpPr>
          <p:cNvPr id="22" name="Rectangle 21"/>
          <p:cNvSpPr/>
          <p:nvPr/>
        </p:nvSpPr>
        <p:spPr>
          <a:xfrm>
            <a:off x="5848350" y="2739231"/>
            <a:ext cx="457200" cy="381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Tree>
    <p:extLst>
      <p:ext uri="{BB962C8B-B14F-4D97-AF65-F5344CB8AC3E}">
        <p14:creationId xmlns:p14="http://schemas.microsoft.com/office/powerpoint/2010/main" val="307990345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752600" y="76201"/>
            <a:ext cx="9220200" cy="31242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2006:12</a:t>
            </a:r>
          </a:p>
          <a:p>
            <a:pPr marL="0" indent="0">
              <a:buNone/>
            </a:pPr>
            <a:r>
              <a:rPr lang="en-US" sz="2400" dirty="0"/>
              <a:t>Fertilization in plants takes place when </a:t>
            </a:r>
          </a:p>
          <a:p>
            <a:pPr marL="0" indent="0">
              <a:buNone/>
            </a:pPr>
            <a:r>
              <a:rPr lang="en-US" sz="2400" dirty="0"/>
              <a:t>A. a pollen tube enters the ovule </a:t>
            </a:r>
          </a:p>
          <a:p>
            <a:pPr marL="0" indent="0">
              <a:buNone/>
            </a:pPr>
            <a:r>
              <a:rPr lang="en-US" sz="2400" dirty="0"/>
              <a:t>B. reproductive cells in pollen grain and ovule fuse </a:t>
            </a:r>
          </a:p>
          <a:p>
            <a:pPr marL="0" indent="0">
              <a:buNone/>
            </a:pPr>
            <a:r>
              <a:rPr lang="en-US" sz="2400" dirty="0"/>
              <a:t>C. a pollen grain falls on the stigma and germinates </a:t>
            </a:r>
          </a:p>
          <a:p>
            <a:pPr marL="0" indent="0">
              <a:buNone/>
            </a:pPr>
            <a:r>
              <a:rPr lang="en-US" sz="2400" dirty="0"/>
              <a:t>D. a pollen tube enters the ovary. </a:t>
            </a:r>
          </a:p>
        </p:txBody>
      </p:sp>
      <p:sp>
        <p:nvSpPr>
          <p:cNvPr id="6" name="Content Placeholder 2"/>
          <p:cNvSpPr txBox="1">
            <a:spLocks/>
          </p:cNvSpPr>
          <p:nvPr/>
        </p:nvSpPr>
        <p:spPr>
          <a:xfrm>
            <a:off x="1647825" y="3170238"/>
            <a:ext cx="82296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2008:6</a:t>
            </a:r>
          </a:p>
          <a:p>
            <a:pPr marL="0" indent="0">
              <a:buNone/>
            </a:pPr>
            <a:r>
              <a:rPr lang="en-US" sz="2400" dirty="0"/>
              <a:t>The diagram below shows parts of a flower. </a:t>
            </a:r>
          </a:p>
          <a:p>
            <a:pPr marL="0" indent="0">
              <a:buNone/>
            </a:pPr>
            <a:r>
              <a:rPr lang="en-US" sz="2400" dirty="0"/>
              <a:t>Which one of the labelled parts is </a:t>
            </a:r>
          </a:p>
          <a:p>
            <a:pPr marL="0" indent="0">
              <a:buNone/>
            </a:pPr>
            <a:r>
              <a:rPr lang="en-US" sz="2400" b="1" dirty="0"/>
              <a:t>NOT CORRECTLY </a:t>
            </a:r>
            <a:r>
              <a:rPr lang="en-US" sz="2400" dirty="0"/>
              <a:t>matched with its function?</a:t>
            </a:r>
          </a:p>
          <a:p>
            <a:pPr marL="0" indent="0">
              <a:buNone/>
            </a:pPr>
            <a:r>
              <a:rPr lang="en-US" sz="2400" dirty="0"/>
              <a:t>A. </a:t>
            </a:r>
            <a:r>
              <a:rPr lang="en-US" sz="2400" b="1" dirty="0"/>
              <a:t>W </a:t>
            </a:r>
            <a:r>
              <a:rPr lang="en-US" sz="2400" dirty="0"/>
              <a:t>Receives pollen grains. </a:t>
            </a:r>
          </a:p>
          <a:p>
            <a:pPr marL="0" indent="0">
              <a:buNone/>
            </a:pPr>
            <a:r>
              <a:rPr lang="fr-FR" sz="2400" dirty="0"/>
              <a:t>B. </a:t>
            </a:r>
            <a:r>
              <a:rPr lang="fr-FR" sz="2400" b="1" dirty="0"/>
              <a:t>X </a:t>
            </a:r>
            <a:r>
              <a:rPr lang="fr-FR" sz="2400" dirty="0" err="1"/>
              <a:t>Produces</a:t>
            </a:r>
            <a:r>
              <a:rPr lang="fr-FR" sz="2400" dirty="0"/>
              <a:t> pollen grains. </a:t>
            </a:r>
          </a:p>
          <a:p>
            <a:pPr marL="0" indent="0">
              <a:buNone/>
            </a:pPr>
            <a:r>
              <a:rPr lang="en-US" sz="2400" dirty="0"/>
              <a:t>C</a:t>
            </a:r>
            <a:r>
              <a:rPr lang="en-US" sz="2400" b="1" dirty="0"/>
              <a:t>. Y </a:t>
            </a:r>
            <a:r>
              <a:rPr lang="en-US" sz="2400" dirty="0"/>
              <a:t>Develops into a seed after fertilization. </a:t>
            </a:r>
          </a:p>
          <a:p>
            <a:pPr marL="0" indent="0">
              <a:buNone/>
            </a:pPr>
            <a:r>
              <a:rPr lang="en-US" sz="2400" dirty="0"/>
              <a:t>D. </a:t>
            </a:r>
            <a:r>
              <a:rPr lang="en-US" sz="2400" b="1" dirty="0"/>
              <a:t>Z </a:t>
            </a:r>
            <a:r>
              <a:rPr lang="en-US" sz="2400" dirty="0"/>
              <a:t>Protects inner parts of a flower.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576" y="3804992"/>
            <a:ext cx="3324225" cy="2595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30247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828800" y="76201"/>
            <a:ext cx="9144000" cy="35814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2008:7</a:t>
            </a:r>
          </a:p>
          <a:p>
            <a:pPr marL="0" indent="0">
              <a:buNone/>
            </a:pPr>
            <a:r>
              <a:rPr lang="en-US" sz="2400" dirty="0"/>
              <a:t>Which one of the following parts of a maize grain is </a:t>
            </a:r>
            <a:r>
              <a:rPr lang="en-US" sz="2400" b="1" dirty="0"/>
              <a:t>CORRECTLY </a:t>
            </a:r>
            <a:r>
              <a:rPr lang="en-US" sz="2400" dirty="0"/>
              <a:t>matched with its function? </a:t>
            </a:r>
          </a:p>
          <a:p>
            <a:pPr marL="0" indent="0">
              <a:buNone/>
            </a:pPr>
            <a:r>
              <a:rPr lang="en-US" sz="2400" b="1" dirty="0"/>
              <a:t>	Part 		Function </a:t>
            </a:r>
            <a:endParaRPr lang="en-US" sz="2400" dirty="0"/>
          </a:p>
          <a:p>
            <a:pPr marL="0" indent="0">
              <a:buNone/>
            </a:pPr>
            <a:r>
              <a:rPr lang="en-US" sz="2400" dirty="0"/>
              <a:t>A. Cotyledon -Protects inner parts. </a:t>
            </a:r>
          </a:p>
          <a:p>
            <a:pPr marL="0" indent="0">
              <a:buNone/>
            </a:pPr>
            <a:r>
              <a:rPr lang="en-US" sz="2400" dirty="0"/>
              <a:t>B </a:t>
            </a:r>
            <a:r>
              <a:rPr lang="en-US" sz="2400" dirty="0" err="1"/>
              <a:t>Plumule</a:t>
            </a:r>
            <a:r>
              <a:rPr lang="en-US" sz="2400" dirty="0"/>
              <a:t> -Develops into roots. </a:t>
            </a:r>
          </a:p>
          <a:p>
            <a:pPr marL="0" indent="0">
              <a:buNone/>
            </a:pPr>
            <a:r>
              <a:rPr lang="en-US" sz="2400" dirty="0"/>
              <a:t>C</a:t>
            </a:r>
            <a:r>
              <a:rPr lang="en-US" sz="2400" b="1" dirty="0"/>
              <a:t>. </a:t>
            </a:r>
            <a:r>
              <a:rPr lang="en-US" sz="2400" dirty="0"/>
              <a:t>Endosperm -Stores food. </a:t>
            </a:r>
          </a:p>
          <a:p>
            <a:pPr marL="0" indent="0">
              <a:buNone/>
            </a:pPr>
            <a:r>
              <a:rPr lang="en-US" sz="2400" dirty="0"/>
              <a:t>D. Radicle -Develops into shoot. </a:t>
            </a:r>
          </a:p>
        </p:txBody>
      </p:sp>
      <p:sp>
        <p:nvSpPr>
          <p:cNvPr id="6" name="Content Placeholder 2"/>
          <p:cNvSpPr txBox="1">
            <a:spLocks/>
          </p:cNvSpPr>
          <p:nvPr/>
        </p:nvSpPr>
        <p:spPr>
          <a:xfrm>
            <a:off x="1828800" y="3551238"/>
            <a:ext cx="91440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b="1" dirty="0"/>
              <a:t>2008:25</a:t>
            </a:r>
          </a:p>
          <a:p>
            <a:pPr marL="0" indent="0">
              <a:buNone/>
            </a:pPr>
            <a:r>
              <a:rPr lang="en-US" sz="2400" dirty="0"/>
              <a:t>Which one of the following consists of only characteristics of insect pollinated flowers? </a:t>
            </a:r>
          </a:p>
          <a:p>
            <a:pPr marL="0" indent="0">
              <a:buNone/>
            </a:pPr>
            <a:r>
              <a:rPr lang="en-US" sz="2400" dirty="0"/>
              <a:t>A. Sweet scented, large number of pollen grains. </a:t>
            </a:r>
          </a:p>
          <a:p>
            <a:pPr marL="0" indent="0">
              <a:buNone/>
            </a:pPr>
            <a:r>
              <a:rPr lang="en-US" sz="2400" dirty="0"/>
              <a:t>B. Brightly </a:t>
            </a:r>
            <a:r>
              <a:rPr lang="en-US" sz="2400" dirty="0" err="1"/>
              <a:t>coloured</a:t>
            </a:r>
            <a:r>
              <a:rPr lang="en-US" sz="2400" dirty="0"/>
              <a:t> petals, sticky pollen grains. </a:t>
            </a:r>
          </a:p>
          <a:p>
            <a:pPr marL="0" indent="0">
              <a:buNone/>
            </a:pPr>
            <a:r>
              <a:rPr lang="en-US" sz="2400" dirty="0"/>
              <a:t>C. Light pollen grains, sweet scented. </a:t>
            </a:r>
          </a:p>
          <a:p>
            <a:pPr marL="0" indent="0">
              <a:buNone/>
            </a:pPr>
            <a:r>
              <a:rPr lang="en-US" sz="2400" dirty="0"/>
              <a:t>D. Brightly </a:t>
            </a:r>
            <a:r>
              <a:rPr lang="en-US" sz="2400" dirty="0" err="1"/>
              <a:t>coloured</a:t>
            </a:r>
            <a:r>
              <a:rPr lang="en-US" sz="2400" dirty="0"/>
              <a:t> petals, light pollen grains. </a:t>
            </a:r>
          </a:p>
        </p:txBody>
      </p:sp>
    </p:spTree>
    <p:extLst>
      <p:ext uri="{BB962C8B-B14F-4D97-AF65-F5344CB8AC3E}">
        <p14:creationId xmlns:p14="http://schemas.microsoft.com/office/powerpoint/2010/main" val="17887031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609601"/>
            <a:ext cx="8229600" cy="4525963"/>
          </a:xfrm>
        </p:spPr>
        <p:txBody>
          <a:bodyPr>
            <a:normAutofit/>
          </a:bodyPr>
          <a:lstStyle/>
          <a:p>
            <a:pPr marL="0" indent="0">
              <a:buNone/>
            </a:pPr>
            <a:r>
              <a:rPr lang="en-US" b="1" dirty="0" smtClean="0"/>
              <a:t>2008:25</a:t>
            </a:r>
          </a:p>
          <a:p>
            <a:pPr marL="0" indent="0">
              <a:buNone/>
            </a:pPr>
            <a:r>
              <a:rPr lang="en-US" dirty="0" smtClean="0"/>
              <a:t>Which </a:t>
            </a:r>
            <a:r>
              <a:rPr lang="en-US" dirty="0"/>
              <a:t>one of the following consists of only </a:t>
            </a:r>
          </a:p>
          <a:p>
            <a:pPr marL="0" indent="0">
              <a:buNone/>
            </a:pPr>
            <a:r>
              <a:rPr lang="en-US" dirty="0"/>
              <a:t>characteristics of insect pollinated flowers? </a:t>
            </a:r>
          </a:p>
          <a:p>
            <a:pPr marL="0" indent="0">
              <a:buNone/>
            </a:pPr>
            <a:r>
              <a:rPr lang="en-US" dirty="0"/>
              <a:t>A. Sweet scented, large number of pollen grains. </a:t>
            </a:r>
          </a:p>
          <a:p>
            <a:pPr marL="0" indent="0">
              <a:buNone/>
            </a:pPr>
            <a:r>
              <a:rPr lang="en-US" dirty="0"/>
              <a:t>B. Brightly </a:t>
            </a:r>
            <a:r>
              <a:rPr lang="en-US" dirty="0" err="1"/>
              <a:t>coloured</a:t>
            </a:r>
            <a:r>
              <a:rPr lang="en-US" dirty="0"/>
              <a:t> petals, sticky pollen grains. </a:t>
            </a:r>
          </a:p>
          <a:p>
            <a:pPr marL="0" indent="0">
              <a:buNone/>
            </a:pPr>
            <a:r>
              <a:rPr lang="en-US" dirty="0"/>
              <a:t>C. Light pollen grains, sweet scented. </a:t>
            </a:r>
          </a:p>
          <a:p>
            <a:pPr marL="0" indent="0">
              <a:buNone/>
            </a:pPr>
            <a:r>
              <a:rPr lang="en-US" dirty="0"/>
              <a:t>D. Brightly </a:t>
            </a:r>
            <a:r>
              <a:rPr lang="en-US" dirty="0" err="1"/>
              <a:t>coloured</a:t>
            </a:r>
            <a:r>
              <a:rPr lang="en-US" dirty="0"/>
              <a:t> petals, light pollen grains. </a:t>
            </a:r>
          </a:p>
        </p:txBody>
      </p:sp>
    </p:spTree>
    <p:extLst>
      <p:ext uri="{BB962C8B-B14F-4D97-AF65-F5344CB8AC3E}">
        <p14:creationId xmlns:p14="http://schemas.microsoft.com/office/powerpoint/2010/main" val="115292605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905001"/>
            <a:ext cx="8229600" cy="4221163"/>
          </a:xfrm>
        </p:spPr>
        <p:txBody>
          <a:bodyPr>
            <a:normAutofit fontScale="92500"/>
          </a:bodyPr>
          <a:lstStyle/>
          <a:p>
            <a:endParaRPr lang="en-US" dirty="0"/>
          </a:p>
          <a:p>
            <a:pPr marL="0" indent="0">
              <a:buNone/>
            </a:pPr>
            <a:r>
              <a:rPr lang="en-US" dirty="0" smtClean="0"/>
              <a:t>2010: </a:t>
            </a:r>
            <a:r>
              <a:rPr lang="en-US" b="1" dirty="0" smtClean="0"/>
              <a:t>4</a:t>
            </a:r>
          </a:p>
          <a:p>
            <a:pPr marL="0" indent="0">
              <a:buNone/>
            </a:pPr>
            <a:r>
              <a:rPr lang="en-US" dirty="0" smtClean="0"/>
              <a:t>Which </a:t>
            </a:r>
            <a:r>
              <a:rPr lang="en-US" dirty="0"/>
              <a:t>one of the following statements about a bean seed is </a:t>
            </a:r>
            <a:r>
              <a:rPr lang="en-US" b="1" dirty="0"/>
              <a:t>NOT CORRECT</a:t>
            </a:r>
            <a:r>
              <a:rPr lang="en-US" dirty="0"/>
              <a:t>? </a:t>
            </a:r>
          </a:p>
          <a:p>
            <a:r>
              <a:rPr lang="en-US" dirty="0"/>
              <a:t>A. The radicle develops into a shoot and </a:t>
            </a:r>
          </a:p>
          <a:p>
            <a:r>
              <a:rPr lang="en-US" dirty="0" err="1"/>
              <a:t>plumule</a:t>
            </a:r>
            <a:r>
              <a:rPr lang="en-US" dirty="0"/>
              <a:t> into a root. </a:t>
            </a:r>
          </a:p>
          <a:p>
            <a:r>
              <a:rPr lang="en-US" dirty="0"/>
              <a:t>B. The </a:t>
            </a:r>
            <a:r>
              <a:rPr lang="en-US" dirty="0" err="1"/>
              <a:t>micropyle</a:t>
            </a:r>
            <a:r>
              <a:rPr lang="en-US" dirty="0"/>
              <a:t> allows air and water to enter seed. </a:t>
            </a:r>
          </a:p>
          <a:p>
            <a:r>
              <a:rPr lang="en-US" dirty="0"/>
              <a:t>C. The hilum is a scar where the seed was attached to the fruit wall. </a:t>
            </a:r>
          </a:p>
          <a:p>
            <a:r>
              <a:rPr lang="en-US" dirty="0"/>
              <a:t>D. The radicle emerges from the seed before </a:t>
            </a:r>
          </a:p>
          <a:p>
            <a:r>
              <a:rPr lang="en-US" dirty="0"/>
              <a:t>the </a:t>
            </a:r>
            <a:r>
              <a:rPr lang="en-US" dirty="0" err="1"/>
              <a:t>plumule</a:t>
            </a:r>
            <a:r>
              <a:rPr lang="en-US" dirty="0"/>
              <a:t> during germination. </a:t>
            </a:r>
          </a:p>
        </p:txBody>
      </p:sp>
      <p:sp>
        <p:nvSpPr>
          <p:cNvPr id="7" name="Content Placeholder 2"/>
          <p:cNvSpPr txBox="1">
            <a:spLocks/>
          </p:cNvSpPr>
          <p:nvPr/>
        </p:nvSpPr>
        <p:spPr>
          <a:xfrm>
            <a:off x="1828800" y="6928"/>
            <a:ext cx="8229600" cy="226298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dirty="0"/>
              <a:t>2009:</a:t>
            </a:r>
            <a:r>
              <a:rPr lang="en-US" sz="2800" b="1" dirty="0"/>
              <a:t>11</a:t>
            </a:r>
          </a:p>
          <a:p>
            <a:pPr marL="0" indent="0">
              <a:buNone/>
            </a:pPr>
            <a:r>
              <a:rPr lang="en-US" sz="2800" dirty="0"/>
              <a:t>The embryo of a seed is made up of </a:t>
            </a:r>
          </a:p>
          <a:p>
            <a:pPr marL="0" indent="0">
              <a:buNone/>
            </a:pPr>
            <a:r>
              <a:rPr lang="en-US" sz="2800" dirty="0"/>
              <a:t>A. </a:t>
            </a:r>
            <a:r>
              <a:rPr lang="en-US" sz="2800" dirty="0" err="1"/>
              <a:t>plumule</a:t>
            </a:r>
            <a:r>
              <a:rPr lang="en-US" sz="2800" dirty="0"/>
              <a:t> and </a:t>
            </a:r>
            <a:r>
              <a:rPr lang="en-US" sz="2800" dirty="0" err="1"/>
              <a:t>testa</a:t>
            </a:r>
            <a:r>
              <a:rPr lang="en-US" sz="2800" dirty="0"/>
              <a:t> 	B. cotyledon and </a:t>
            </a:r>
            <a:r>
              <a:rPr lang="en-US" sz="2800" dirty="0" err="1"/>
              <a:t>plumule</a:t>
            </a:r>
            <a:r>
              <a:rPr lang="en-US" sz="2800" dirty="0"/>
              <a:t> </a:t>
            </a:r>
          </a:p>
          <a:p>
            <a:pPr marL="0" indent="0">
              <a:buNone/>
            </a:pPr>
            <a:r>
              <a:rPr lang="en-US" sz="2800" dirty="0"/>
              <a:t>C. radicle and </a:t>
            </a:r>
            <a:r>
              <a:rPr lang="en-US" sz="2800" dirty="0" err="1"/>
              <a:t>plumule</a:t>
            </a:r>
            <a:r>
              <a:rPr lang="en-US" sz="2800" dirty="0"/>
              <a:t> 	D. cotyledon and radicle. </a:t>
            </a:r>
          </a:p>
          <a:p>
            <a:endParaRPr lang="en-US" sz="2800" dirty="0"/>
          </a:p>
        </p:txBody>
      </p:sp>
    </p:spTree>
    <p:extLst>
      <p:ext uri="{BB962C8B-B14F-4D97-AF65-F5344CB8AC3E}">
        <p14:creationId xmlns:p14="http://schemas.microsoft.com/office/powerpoint/2010/main" val="247240764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04801"/>
            <a:ext cx="8229600" cy="5821363"/>
          </a:xfrm>
        </p:spPr>
        <p:txBody>
          <a:bodyPr>
            <a:normAutofit/>
          </a:bodyPr>
          <a:lstStyle/>
          <a:p>
            <a:pPr marL="0" indent="0">
              <a:buNone/>
            </a:pPr>
            <a:r>
              <a:rPr lang="en-US" b="1" dirty="0" smtClean="0"/>
              <a:t>2010:5</a:t>
            </a:r>
          </a:p>
          <a:p>
            <a:pPr marL="0" indent="0">
              <a:buNone/>
            </a:pPr>
            <a:r>
              <a:rPr lang="en-US" dirty="0" smtClean="0"/>
              <a:t>The </a:t>
            </a:r>
            <a:r>
              <a:rPr lang="en-US" dirty="0"/>
              <a:t>following are some characteristics of </a:t>
            </a:r>
          </a:p>
          <a:p>
            <a:pPr marL="0" indent="0">
              <a:buNone/>
            </a:pPr>
            <a:r>
              <a:rPr lang="en-US" dirty="0"/>
              <a:t>flowers: </a:t>
            </a:r>
          </a:p>
          <a:p>
            <a:pPr marL="0" indent="0">
              <a:buNone/>
            </a:pPr>
            <a:r>
              <a:rPr lang="en-US" dirty="0"/>
              <a:t>(i) </a:t>
            </a:r>
            <a:r>
              <a:rPr lang="en-US" i="1" dirty="0"/>
              <a:t>small in size </a:t>
            </a:r>
            <a:endParaRPr lang="en-US" dirty="0"/>
          </a:p>
          <a:p>
            <a:pPr marL="0" indent="0">
              <a:buNone/>
            </a:pPr>
            <a:r>
              <a:rPr lang="en-US" dirty="0"/>
              <a:t>(ii) </a:t>
            </a:r>
            <a:r>
              <a:rPr lang="en-US" i="1" dirty="0"/>
              <a:t>scented </a:t>
            </a:r>
            <a:endParaRPr lang="en-US" dirty="0"/>
          </a:p>
          <a:p>
            <a:pPr marL="0" indent="0">
              <a:buNone/>
            </a:pPr>
            <a:r>
              <a:rPr lang="en-US" dirty="0"/>
              <a:t>(iii) </a:t>
            </a:r>
            <a:r>
              <a:rPr lang="en-US" i="1" dirty="0"/>
              <a:t>long feathery stigma </a:t>
            </a:r>
            <a:endParaRPr lang="en-US" dirty="0"/>
          </a:p>
          <a:p>
            <a:pPr marL="0" indent="0">
              <a:buNone/>
            </a:pPr>
            <a:r>
              <a:rPr lang="en-US" dirty="0"/>
              <a:t>(iv) </a:t>
            </a:r>
            <a:r>
              <a:rPr lang="en-US" i="1" dirty="0"/>
              <a:t>produce fewer and large sticky pollen grains</a:t>
            </a:r>
            <a:r>
              <a:rPr lang="en-US" dirty="0"/>
              <a:t>. </a:t>
            </a:r>
            <a:endParaRPr lang="en-US" dirty="0" smtClean="0"/>
          </a:p>
          <a:p>
            <a:pPr marL="0" indent="0">
              <a:buNone/>
            </a:pPr>
            <a:endParaRPr lang="en-US" dirty="0"/>
          </a:p>
          <a:p>
            <a:pPr marL="0" indent="0">
              <a:buNone/>
            </a:pPr>
            <a:r>
              <a:rPr lang="en-US" dirty="0"/>
              <a:t>Which one of the following pairs of characteristics </a:t>
            </a:r>
          </a:p>
          <a:p>
            <a:pPr marL="0" indent="0">
              <a:buNone/>
            </a:pPr>
            <a:r>
              <a:rPr lang="en-US" dirty="0"/>
              <a:t>is for a wind pollinated flower? </a:t>
            </a:r>
          </a:p>
          <a:p>
            <a:pPr marL="0" indent="0">
              <a:buNone/>
            </a:pPr>
            <a:r>
              <a:rPr lang="en-US" dirty="0"/>
              <a:t>A. (i) and (iv). B. (ii) and (iv). </a:t>
            </a:r>
          </a:p>
          <a:p>
            <a:pPr marL="0" indent="0">
              <a:buNone/>
            </a:pPr>
            <a:r>
              <a:rPr lang="en-US" dirty="0"/>
              <a:t>C. (ii) and (iii). D. (i) and (iii). </a:t>
            </a:r>
          </a:p>
          <a:p>
            <a:endParaRPr lang="en-US" dirty="0"/>
          </a:p>
        </p:txBody>
      </p:sp>
    </p:spTree>
    <p:extLst>
      <p:ext uri="{BB962C8B-B14F-4D97-AF65-F5344CB8AC3E}">
        <p14:creationId xmlns:p14="http://schemas.microsoft.com/office/powerpoint/2010/main" val="190908750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678" y="1380101"/>
            <a:ext cx="8333222" cy="4010046"/>
          </a:xfrm>
        </p:spPr>
        <p:txBody>
          <a:bodyPr>
            <a:normAutofit/>
          </a:bodyPr>
          <a:lstStyle/>
          <a:p>
            <a:r>
              <a:rPr lang="en-US" dirty="0"/>
              <a:t>Experiment: </a:t>
            </a:r>
            <a:br>
              <a:rPr lang="en-US" dirty="0"/>
            </a:br>
            <a:r>
              <a:rPr lang="en-US" dirty="0"/>
              <a:t>To investigate transportation of water and mineral salts in plants</a:t>
            </a:r>
            <a:br>
              <a:rPr lang="en-US" dirty="0"/>
            </a:br>
            <a:endParaRPr lang="en-US" dirty="0"/>
          </a:p>
        </p:txBody>
      </p:sp>
    </p:spTree>
    <p:extLst>
      <p:ext uri="{BB962C8B-B14F-4D97-AF65-F5344CB8AC3E}">
        <p14:creationId xmlns:p14="http://schemas.microsoft.com/office/powerpoint/2010/main" val="29322628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400" dirty="0"/>
              <a:t>2010:</a:t>
            </a:r>
            <a:r>
              <a:rPr lang="en-US" sz="2400" b="1" dirty="0"/>
              <a:t>7</a:t>
            </a:r>
          </a:p>
          <a:p>
            <a:pPr marL="0" indent="0">
              <a:buNone/>
            </a:pPr>
            <a:r>
              <a:rPr lang="en-US" sz="2400" dirty="0"/>
              <a:t>The diagrams below represent a set up</a:t>
            </a:r>
          </a:p>
          <a:p>
            <a:pPr marL="0" indent="0">
              <a:buNone/>
            </a:pPr>
            <a:r>
              <a:rPr lang="en-US" sz="2400" dirty="0"/>
              <a:t>used by pupils to investigate conditions</a:t>
            </a:r>
          </a:p>
          <a:p>
            <a:pPr marL="0" indent="0">
              <a:buNone/>
            </a:pPr>
            <a:r>
              <a:rPr lang="en-US" sz="2400" dirty="0"/>
              <a:t>necessary for seed germination. </a:t>
            </a:r>
          </a:p>
          <a:p>
            <a:pPr marL="0" indent="0">
              <a:buNone/>
            </a:pPr>
            <a:endParaRPr lang="en-US" sz="2400" dirty="0"/>
          </a:p>
          <a:p>
            <a:r>
              <a:rPr lang="en-US" sz="2400" dirty="0"/>
              <a:t>Germination occurred in </a:t>
            </a:r>
          </a:p>
          <a:p>
            <a:r>
              <a:rPr lang="en-US" sz="2400" dirty="0"/>
              <a:t>A. </a:t>
            </a:r>
            <a:r>
              <a:rPr lang="en-US" sz="2400" b="1" dirty="0"/>
              <a:t>Q</a:t>
            </a:r>
            <a:r>
              <a:rPr lang="en-US" sz="2400" dirty="0"/>
              <a:t>, </a:t>
            </a:r>
            <a:r>
              <a:rPr lang="en-US" sz="2400" b="1" dirty="0"/>
              <a:t>S </a:t>
            </a:r>
            <a:r>
              <a:rPr lang="en-US" sz="2400" dirty="0"/>
              <a:t>and </a:t>
            </a:r>
            <a:r>
              <a:rPr lang="en-US" sz="2400" b="1" dirty="0"/>
              <a:t>T 	</a:t>
            </a:r>
            <a:r>
              <a:rPr lang="en-US" sz="2400" dirty="0"/>
              <a:t>B. </a:t>
            </a:r>
            <a:r>
              <a:rPr lang="en-US" sz="2400" b="1" dirty="0"/>
              <a:t>P </a:t>
            </a:r>
            <a:r>
              <a:rPr lang="en-US" sz="2400" dirty="0"/>
              <a:t>and </a:t>
            </a:r>
            <a:r>
              <a:rPr lang="en-US" sz="2400" b="1" dirty="0"/>
              <a:t>Q </a:t>
            </a:r>
            <a:endParaRPr lang="en-US" sz="2400" dirty="0"/>
          </a:p>
          <a:p>
            <a:r>
              <a:rPr lang="en-US" sz="2400" dirty="0"/>
              <a:t>C. </a:t>
            </a:r>
            <a:r>
              <a:rPr lang="en-US" sz="2400" b="1" dirty="0"/>
              <a:t>R </a:t>
            </a:r>
            <a:r>
              <a:rPr lang="en-US" sz="2400" dirty="0"/>
              <a:t>and </a:t>
            </a:r>
            <a:r>
              <a:rPr lang="en-US" sz="2400" b="1" dirty="0"/>
              <a:t>T 		</a:t>
            </a:r>
            <a:r>
              <a:rPr lang="en-US" sz="2400" dirty="0"/>
              <a:t>D. </a:t>
            </a:r>
            <a:r>
              <a:rPr lang="en-US" sz="2400" b="1" dirty="0"/>
              <a:t>R </a:t>
            </a:r>
            <a:r>
              <a:rPr lang="en-US" sz="2400" dirty="0"/>
              <a:t>and </a:t>
            </a:r>
            <a:r>
              <a:rPr lang="en-US" sz="2400" b="1" dirty="0"/>
              <a:t>S</a:t>
            </a:r>
            <a:r>
              <a:rPr lang="en-US" sz="2400" dirty="0"/>
              <a:t>.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1600200"/>
            <a:ext cx="358140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144000" y="1600200"/>
            <a:ext cx="342900" cy="400110"/>
          </a:xfrm>
          <a:prstGeom prst="rect">
            <a:avLst/>
          </a:prstGeom>
          <a:noFill/>
        </p:spPr>
        <p:txBody>
          <a:bodyPr wrap="square" rtlCol="0">
            <a:spAutoFit/>
          </a:bodyPr>
          <a:lstStyle/>
          <a:p>
            <a:r>
              <a:rPr lang="en-US" sz="2000" b="1" dirty="0"/>
              <a:t>Q</a:t>
            </a:r>
          </a:p>
        </p:txBody>
      </p:sp>
      <p:sp>
        <p:nvSpPr>
          <p:cNvPr id="9" name="TextBox 8"/>
          <p:cNvSpPr txBox="1"/>
          <p:nvPr/>
        </p:nvSpPr>
        <p:spPr>
          <a:xfrm>
            <a:off x="7315200" y="1614517"/>
            <a:ext cx="342900" cy="400110"/>
          </a:xfrm>
          <a:prstGeom prst="rect">
            <a:avLst/>
          </a:prstGeom>
          <a:noFill/>
        </p:spPr>
        <p:txBody>
          <a:bodyPr wrap="square" rtlCol="0">
            <a:spAutoFit/>
          </a:bodyPr>
          <a:lstStyle/>
          <a:p>
            <a:r>
              <a:rPr lang="en-US" sz="2000" b="1" dirty="0"/>
              <a:t>P</a:t>
            </a:r>
          </a:p>
        </p:txBody>
      </p:sp>
      <p:sp>
        <p:nvSpPr>
          <p:cNvPr id="11" name="TextBox 10"/>
          <p:cNvSpPr txBox="1"/>
          <p:nvPr/>
        </p:nvSpPr>
        <p:spPr>
          <a:xfrm>
            <a:off x="7277100" y="2895600"/>
            <a:ext cx="342900" cy="400110"/>
          </a:xfrm>
          <a:prstGeom prst="rect">
            <a:avLst/>
          </a:prstGeom>
          <a:noFill/>
        </p:spPr>
        <p:txBody>
          <a:bodyPr wrap="square" rtlCol="0">
            <a:spAutoFit/>
          </a:bodyPr>
          <a:lstStyle/>
          <a:p>
            <a:r>
              <a:rPr lang="en-US" sz="2000" b="1" dirty="0"/>
              <a:t>R</a:t>
            </a:r>
          </a:p>
        </p:txBody>
      </p:sp>
      <p:sp>
        <p:nvSpPr>
          <p:cNvPr id="12" name="TextBox 11"/>
          <p:cNvSpPr txBox="1"/>
          <p:nvPr/>
        </p:nvSpPr>
        <p:spPr>
          <a:xfrm>
            <a:off x="9258300" y="2895600"/>
            <a:ext cx="342900" cy="400110"/>
          </a:xfrm>
          <a:prstGeom prst="rect">
            <a:avLst/>
          </a:prstGeom>
          <a:noFill/>
        </p:spPr>
        <p:txBody>
          <a:bodyPr wrap="square" rtlCol="0">
            <a:spAutoFit/>
          </a:bodyPr>
          <a:lstStyle/>
          <a:p>
            <a:r>
              <a:rPr lang="en-US" sz="2000" b="1" dirty="0"/>
              <a:t>S</a:t>
            </a:r>
          </a:p>
        </p:txBody>
      </p:sp>
      <p:sp>
        <p:nvSpPr>
          <p:cNvPr id="13" name="TextBox 12"/>
          <p:cNvSpPr txBox="1"/>
          <p:nvPr/>
        </p:nvSpPr>
        <p:spPr>
          <a:xfrm>
            <a:off x="7258050" y="4191000"/>
            <a:ext cx="342900" cy="400110"/>
          </a:xfrm>
          <a:prstGeom prst="rect">
            <a:avLst/>
          </a:prstGeom>
          <a:noFill/>
        </p:spPr>
        <p:txBody>
          <a:bodyPr wrap="square" rtlCol="0">
            <a:spAutoFit/>
          </a:bodyPr>
          <a:lstStyle/>
          <a:p>
            <a:r>
              <a:rPr lang="en-US" sz="2000" b="1" dirty="0"/>
              <a:t>T</a:t>
            </a:r>
          </a:p>
        </p:txBody>
      </p:sp>
    </p:spTree>
    <p:extLst>
      <p:ext uri="{BB962C8B-B14F-4D97-AF65-F5344CB8AC3E}">
        <p14:creationId xmlns:p14="http://schemas.microsoft.com/office/powerpoint/2010/main" val="206913074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1"/>
            <a:ext cx="8229600" cy="4525963"/>
          </a:xfrm>
        </p:spPr>
        <p:txBody>
          <a:bodyPr>
            <a:normAutofit/>
          </a:bodyPr>
          <a:lstStyle/>
          <a:p>
            <a:pPr marL="0" indent="0">
              <a:buNone/>
            </a:pPr>
            <a:r>
              <a:rPr lang="en-US" b="1" dirty="0" smtClean="0"/>
              <a:t>2011:41</a:t>
            </a:r>
          </a:p>
          <a:p>
            <a:pPr marL="0" indent="0">
              <a:buNone/>
            </a:pPr>
            <a:r>
              <a:rPr lang="en-US" dirty="0" smtClean="0"/>
              <a:t>A </a:t>
            </a:r>
            <a:r>
              <a:rPr lang="en-US" dirty="0"/>
              <a:t>flower which has long feathery stigma and loosely </a:t>
            </a:r>
          </a:p>
          <a:p>
            <a:pPr marL="0" indent="0">
              <a:buNone/>
            </a:pPr>
            <a:r>
              <a:rPr lang="en-US" dirty="0"/>
              <a:t>held anthers is also likely to </a:t>
            </a:r>
          </a:p>
          <a:p>
            <a:pPr marL="0" indent="0">
              <a:buNone/>
            </a:pPr>
            <a:r>
              <a:rPr lang="en-US" dirty="0"/>
              <a:t>A. have brightly </a:t>
            </a:r>
            <a:r>
              <a:rPr lang="en-US" dirty="0" err="1"/>
              <a:t>coloured</a:t>
            </a:r>
            <a:r>
              <a:rPr lang="en-US" dirty="0"/>
              <a:t> petals </a:t>
            </a:r>
          </a:p>
          <a:p>
            <a:pPr marL="0" indent="0">
              <a:buNone/>
            </a:pPr>
            <a:r>
              <a:rPr lang="en-US" dirty="0"/>
              <a:t>B. have sweet scent </a:t>
            </a:r>
          </a:p>
          <a:p>
            <a:pPr marL="0" indent="0">
              <a:buNone/>
            </a:pPr>
            <a:r>
              <a:rPr lang="en-US" dirty="0"/>
              <a:t>C. produce many pollen grains </a:t>
            </a:r>
          </a:p>
          <a:p>
            <a:pPr marL="0" indent="0">
              <a:buNone/>
            </a:pPr>
            <a:r>
              <a:rPr lang="en-US" dirty="0"/>
              <a:t>D. produce nectar. </a:t>
            </a:r>
          </a:p>
        </p:txBody>
      </p:sp>
    </p:spTree>
    <p:extLst>
      <p:ext uri="{BB962C8B-B14F-4D97-AF65-F5344CB8AC3E}">
        <p14:creationId xmlns:p14="http://schemas.microsoft.com/office/powerpoint/2010/main" val="275774998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b="1" dirty="0" smtClean="0"/>
              <a:t>2013:28</a:t>
            </a:r>
          </a:p>
          <a:p>
            <a:pPr marL="0" indent="0">
              <a:buNone/>
            </a:pPr>
            <a:r>
              <a:rPr lang="en-US" dirty="0" smtClean="0"/>
              <a:t>The </a:t>
            </a:r>
            <a:r>
              <a:rPr lang="en-US" dirty="0"/>
              <a:t>diagram below </a:t>
            </a:r>
            <a:r>
              <a:rPr lang="en-US" dirty="0" smtClean="0"/>
              <a:t>shows</a:t>
            </a:r>
          </a:p>
          <a:p>
            <a:pPr marL="0" indent="0">
              <a:buNone/>
            </a:pPr>
            <a:r>
              <a:rPr lang="en-US" dirty="0" smtClean="0"/>
              <a:t> </a:t>
            </a:r>
            <a:r>
              <a:rPr lang="en-US" dirty="0"/>
              <a:t>some parts of a flower </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r>
              <a:rPr lang="en-US" dirty="0"/>
              <a:t>The parts representing the stigma and filament are </a:t>
            </a:r>
          </a:p>
          <a:p>
            <a:r>
              <a:rPr lang="en-US" dirty="0"/>
              <a:t>A. K and L B. L and N </a:t>
            </a:r>
          </a:p>
          <a:p>
            <a:r>
              <a:rPr lang="en-US" dirty="0"/>
              <a:t>C. K and M D. N and M.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4150" y="1524000"/>
            <a:ext cx="3295650"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35460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457201"/>
            <a:ext cx="8229600" cy="4525963"/>
          </a:xfrm>
        </p:spPr>
        <p:txBody>
          <a:bodyPr>
            <a:noAutofit/>
          </a:bodyPr>
          <a:lstStyle/>
          <a:p>
            <a:pPr marL="0" indent="0">
              <a:buNone/>
            </a:pPr>
            <a:r>
              <a:rPr lang="en-US" sz="2400" b="1" dirty="0"/>
              <a:t>2013:43</a:t>
            </a:r>
          </a:p>
          <a:p>
            <a:pPr marL="0" indent="0">
              <a:buNone/>
            </a:pPr>
            <a:r>
              <a:rPr lang="en-US" sz="2400" dirty="0"/>
              <a:t>The following processes are involved in the </a:t>
            </a:r>
          </a:p>
          <a:p>
            <a:r>
              <a:rPr lang="en-US" sz="2400" dirty="0"/>
              <a:t>formation of a zygote in plants: </a:t>
            </a:r>
          </a:p>
          <a:p>
            <a:r>
              <a:rPr lang="en-US" sz="2400" i="1" dirty="0"/>
              <a:t>(i) Growth of pollen tube </a:t>
            </a:r>
            <a:endParaRPr lang="en-US" sz="2400" dirty="0"/>
          </a:p>
          <a:p>
            <a:r>
              <a:rPr lang="en-US" sz="2400" i="1" dirty="0"/>
              <a:t>(ii) Pollination </a:t>
            </a:r>
            <a:endParaRPr lang="en-US" sz="2400" dirty="0"/>
          </a:p>
          <a:p>
            <a:r>
              <a:rPr lang="en-US" sz="2400" i="1" dirty="0"/>
              <a:t>(iii) Fusion </a:t>
            </a:r>
            <a:endParaRPr lang="en-US" sz="2400" dirty="0"/>
          </a:p>
          <a:p>
            <a:r>
              <a:rPr lang="en-US" sz="2400" i="1" dirty="0"/>
              <a:t>(iv) Pollen tube breaks </a:t>
            </a:r>
            <a:endParaRPr lang="en-US" sz="2400" dirty="0"/>
          </a:p>
          <a:p>
            <a:r>
              <a:rPr lang="en-US" sz="2400" dirty="0"/>
              <a:t>The correct order of the processes is </a:t>
            </a:r>
          </a:p>
          <a:p>
            <a:r>
              <a:rPr lang="nn-NO" sz="2400" dirty="0"/>
              <a:t>A. (ii), (i), (iv), (iii) </a:t>
            </a:r>
          </a:p>
          <a:p>
            <a:r>
              <a:rPr lang="nn-NO" sz="2400" dirty="0"/>
              <a:t>B. (i), (ii), (iv), (iii) </a:t>
            </a:r>
          </a:p>
          <a:p>
            <a:r>
              <a:rPr lang="nn-NO" sz="2400" dirty="0"/>
              <a:t>C. (ii), (i), (iii), (iv) </a:t>
            </a:r>
          </a:p>
          <a:p>
            <a:r>
              <a:rPr lang="nn-NO" sz="2400" dirty="0"/>
              <a:t>D. (iv), (i), (iii), (ii) </a:t>
            </a:r>
            <a:endParaRPr lang="en-US" sz="2400" dirty="0"/>
          </a:p>
        </p:txBody>
      </p:sp>
    </p:spTree>
    <p:extLst>
      <p:ext uri="{BB962C8B-B14F-4D97-AF65-F5344CB8AC3E}">
        <p14:creationId xmlns:p14="http://schemas.microsoft.com/office/powerpoint/2010/main" val="93986224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28600"/>
            <a:ext cx="9144000" cy="6477000"/>
          </a:xfrm>
        </p:spPr>
        <p:txBody>
          <a:bodyPr>
            <a:normAutofit fontScale="92500" lnSpcReduction="10000"/>
          </a:bodyPr>
          <a:lstStyle/>
          <a:p>
            <a:pPr marL="0" indent="0">
              <a:buNone/>
            </a:pPr>
            <a:r>
              <a:rPr lang="en-US" dirty="0" smtClean="0"/>
              <a:t>2015:21.</a:t>
            </a:r>
          </a:p>
          <a:p>
            <a:pPr marL="0" indent="0">
              <a:buNone/>
            </a:pPr>
            <a:r>
              <a:rPr lang="en-US" dirty="0" smtClean="0"/>
              <a:t>The </a:t>
            </a:r>
            <a:r>
              <a:rPr lang="en-US" dirty="0"/>
              <a:t>picture below shows parts of a flower</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 </a:t>
            </a:r>
            <a:r>
              <a:rPr lang="en-US" dirty="0"/>
              <a:t>parts labelled P, Q, R and S are</a:t>
            </a:r>
          </a:p>
          <a:p>
            <a:pPr marL="0" indent="0">
              <a:buNone/>
            </a:pPr>
            <a:r>
              <a:rPr lang="en-US" dirty="0" smtClean="0"/>
              <a:t>P</a:t>
            </a:r>
            <a:r>
              <a:rPr lang="en-US" dirty="0"/>
              <a:t>	        </a:t>
            </a:r>
            <a:r>
              <a:rPr lang="en-US" dirty="0" smtClean="0"/>
              <a:t>	Q</a:t>
            </a:r>
            <a:r>
              <a:rPr lang="en-US" dirty="0"/>
              <a:t>	</a:t>
            </a:r>
            <a:r>
              <a:rPr lang="en-US" dirty="0" smtClean="0"/>
              <a:t>		R</a:t>
            </a:r>
            <a:r>
              <a:rPr lang="en-US" dirty="0"/>
              <a:t>	</a:t>
            </a:r>
            <a:r>
              <a:rPr lang="en-US" dirty="0" smtClean="0"/>
              <a:t>	S</a:t>
            </a:r>
            <a:endParaRPr lang="en-US" dirty="0"/>
          </a:p>
          <a:p>
            <a:pPr marL="0" indent="0">
              <a:buNone/>
            </a:pPr>
            <a:r>
              <a:rPr lang="en-US" dirty="0" smtClean="0"/>
              <a:t>A</a:t>
            </a:r>
            <a:r>
              <a:rPr lang="en-US" dirty="0"/>
              <a:t>. Anther   </a:t>
            </a:r>
            <a:r>
              <a:rPr lang="en-US" dirty="0" smtClean="0"/>
              <a:t>	Stigma</a:t>
            </a:r>
            <a:r>
              <a:rPr lang="en-US" dirty="0"/>
              <a:t>	 </a:t>
            </a:r>
            <a:r>
              <a:rPr lang="en-US" dirty="0" smtClean="0"/>
              <a:t>		Sepal</a:t>
            </a:r>
            <a:r>
              <a:rPr lang="en-US" dirty="0"/>
              <a:t>	</a:t>
            </a:r>
            <a:r>
              <a:rPr lang="en-US" dirty="0" smtClean="0"/>
              <a:t>	Ovary</a:t>
            </a:r>
            <a:endParaRPr lang="en-US" dirty="0"/>
          </a:p>
          <a:p>
            <a:pPr marL="0" indent="0">
              <a:buNone/>
            </a:pPr>
            <a:r>
              <a:rPr lang="en-US" dirty="0" smtClean="0"/>
              <a:t>B</a:t>
            </a:r>
            <a:r>
              <a:rPr lang="en-US" dirty="0"/>
              <a:t>. Style	</a:t>
            </a:r>
            <a:r>
              <a:rPr lang="en-US" dirty="0" smtClean="0"/>
              <a:t>Filament</a:t>
            </a:r>
            <a:r>
              <a:rPr lang="en-US" dirty="0"/>
              <a:t>	 </a:t>
            </a:r>
            <a:r>
              <a:rPr lang="en-US" dirty="0" smtClean="0"/>
              <a:t>	Petal</a:t>
            </a:r>
            <a:r>
              <a:rPr lang="en-US" dirty="0"/>
              <a:t>		Ovule</a:t>
            </a:r>
          </a:p>
          <a:p>
            <a:pPr marL="0" indent="0">
              <a:buNone/>
            </a:pPr>
            <a:r>
              <a:rPr lang="en-US" dirty="0" smtClean="0"/>
              <a:t>C</a:t>
            </a:r>
            <a:r>
              <a:rPr lang="en-US" dirty="0"/>
              <a:t>. Stigma   </a:t>
            </a:r>
            <a:r>
              <a:rPr lang="en-US" dirty="0" smtClean="0"/>
              <a:t>	Anther</a:t>
            </a:r>
            <a:r>
              <a:rPr lang="en-US" dirty="0"/>
              <a:t>	 </a:t>
            </a:r>
            <a:r>
              <a:rPr lang="en-US" dirty="0" smtClean="0"/>
              <a:t>		Petal</a:t>
            </a:r>
            <a:r>
              <a:rPr lang="en-US" dirty="0"/>
              <a:t>		Ovary</a:t>
            </a:r>
          </a:p>
          <a:p>
            <a:pPr marL="0" indent="0">
              <a:buNone/>
            </a:pPr>
            <a:r>
              <a:rPr lang="en-US" dirty="0" smtClean="0"/>
              <a:t>D</a:t>
            </a:r>
            <a:r>
              <a:rPr lang="en-US" dirty="0"/>
              <a:t>. Filament  </a:t>
            </a:r>
            <a:r>
              <a:rPr lang="en-US" dirty="0" smtClean="0"/>
              <a:t>	Style</a:t>
            </a:r>
            <a:r>
              <a:rPr lang="en-US" dirty="0"/>
              <a:t>	  </a:t>
            </a:r>
            <a:r>
              <a:rPr lang="en-US" dirty="0" smtClean="0"/>
              <a:t>		Sepal</a:t>
            </a:r>
            <a:r>
              <a:rPr lang="en-US" dirty="0"/>
              <a:t>		Ovule</a:t>
            </a:r>
          </a:p>
          <a:p>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1119538"/>
            <a:ext cx="4038600" cy="2690463"/>
          </a:xfrm>
          <a:prstGeom prst="rect">
            <a:avLst/>
          </a:prstGeom>
        </p:spPr>
      </p:pic>
    </p:spTree>
    <p:extLst>
      <p:ext uri="{BB962C8B-B14F-4D97-AF65-F5344CB8AC3E}">
        <p14:creationId xmlns:p14="http://schemas.microsoft.com/office/powerpoint/2010/main" val="81498722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Kcpe</a:t>
            </a:r>
            <a:r>
              <a:rPr lang="en-US" dirty="0" smtClean="0"/>
              <a:t>…. Interdependence.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2007:19</a:t>
            </a:r>
          </a:p>
          <a:p>
            <a:pPr marL="0" indent="0">
              <a:buNone/>
            </a:pPr>
            <a:r>
              <a:rPr lang="en-US" dirty="0" smtClean="0"/>
              <a:t>Which </a:t>
            </a:r>
            <a:r>
              <a:rPr lang="en-US" dirty="0"/>
              <a:t>one of the following is a possible food chain </a:t>
            </a:r>
          </a:p>
          <a:p>
            <a:pPr marL="0" indent="0">
              <a:buNone/>
            </a:pPr>
            <a:r>
              <a:rPr lang="en-US" dirty="0"/>
              <a:t>that could be found in a grassland inhabited </a:t>
            </a:r>
            <a:r>
              <a:rPr lang="en-US" dirty="0" smtClean="0"/>
              <a:t>by hawks</a:t>
            </a:r>
            <a:r>
              <a:rPr lang="en-US" dirty="0"/>
              <a:t>, frogs, snakes, mice and grasshoppers? </a:t>
            </a:r>
          </a:p>
          <a:p>
            <a:pPr marL="0" indent="0">
              <a:buNone/>
            </a:pPr>
            <a:r>
              <a:rPr lang="en-US" dirty="0"/>
              <a:t>A. Grass —» grasshoppers —» frogs —» snakes. </a:t>
            </a:r>
          </a:p>
          <a:p>
            <a:pPr marL="0" indent="0">
              <a:buNone/>
            </a:pPr>
            <a:r>
              <a:rPr lang="en-US" dirty="0"/>
              <a:t>B. Grass —» grasshoppers —» frogs —» mice. </a:t>
            </a:r>
          </a:p>
          <a:p>
            <a:pPr marL="0" indent="0">
              <a:buNone/>
            </a:pPr>
            <a:r>
              <a:rPr lang="en-US" dirty="0"/>
              <a:t>C. Grass —» snakes —» mice —» hawks. </a:t>
            </a:r>
          </a:p>
          <a:p>
            <a:pPr marL="0" indent="0">
              <a:buNone/>
            </a:pPr>
            <a:r>
              <a:rPr lang="en-US" dirty="0"/>
              <a:t>D. Grass —» grasshoppers —» hawks —» snakes. </a:t>
            </a:r>
          </a:p>
        </p:txBody>
      </p:sp>
    </p:spTree>
    <p:extLst>
      <p:ext uri="{BB962C8B-B14F-4D97-AF65-F5344CB8AC3E}">
        <p14:creationId xmlns:p14="http://schemas.microsoft.com/office/powerpoint/2010/main" val="322825798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smtClean="0"/>
              <a:t>2009:19</a:t>
            </a:r>
          </a:p>
          <a:p>
            <a:pPr marL="0" indent="0">
              <a:buNone/>
            </a:pPr>
            <a:r>
              <a:rPr lang="en-US" dirty="0" smtClean="0"/>
              <a:t>Which </a:t>
            </a:r>
            <a:r>
              <a:rPr lang="en-US" dirty="0"/>
              <a:t>one of the following is a </a:t>
            </a:r>
            <a:r>
              <a:rPr lang="en-US" b="1" dirty="0"/>
              <a:t>CORRECT </a:t>
            </a:r>
            <a:r>
              <a:rPr lang="en-US" dirty="0" smtClean="0"/>
              <a:t>food </a:t>
            </a:r>
            <a:r>
              <a:rPr lang="en-US" dirty="0"/>
              <a:t>chain? </a:t>
            </a:r>
          </a:p>
          <a:p>
            <a:pPr marL="0" indent="0">
              <a:buNone/>
            </a:pPr>
            <a:r>
              <a:rPr lang="en-US" dirty="0"/>
              <a:t>A. Grass —&gt; Rabbit —&gt; Eagle —&gt; leopard </a:t>
            </a:r>
          </a:p>
          <a:p>
            <a:pPr marL="0" indent="0">
              <a:buNone/>
            </a:pPr>
            <a:r>
              <a:rPr lang="en-US" dirty="0"/>
              <a:t>B. Maize —&gt; Grasshopper —&gt; Lizard —&gt; Snake </a:t>
            </a:r>
          </a:p>
          <a:p>
            <a:pPr marL="0" indent="0">
              <a:buNone/>
            </a:pPr>
            <a:r>
              <a:rPr lang="en-US" dirty="0"/>
              <a:t>C. Grass —&gt; Grasshopper —&gt; Eagle —&gt; Rabbit </a:t>
            </a:r>
          </a:p>
          <a:p>
            <a:pPr marL="0" indent="0">
              <a:buNone/>
            </a:pPr>
            <a:r>
              <a:rPr lang="en-US" dirty="0"/>
              <a:t>D. Kales —&gt; Aphids —&gt; Weaverbird —&gt; Rabbit </a:t>
            </a:r>
          </a:p>
          <a:p>
            <a:endParaRPr lang="en-US" dirty="0"/>
          </a:p>
        </p:txBody>
      </p:sp>
    </p:spTree>
    <p:extLst>
      <p:ext uri="{BB962C8B-B14F-4D97-AF65-F5344CB8AC3E}">
        <p14:creationId xmlns:p14="http://schemas.microsoft.com/office/powerpoint/2010/main" val="323676363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t>2010:32</a:t>
            </a:r>
            <a:r>
              <a:rPr lang="en-US" b="1" dirty="0"/>
              <a:t>. </a:t>
            </a:r>
            <a:r>
              <a:rPr lang="en-US" dirty="0"/>
              <a:t>Which one of the following methods of preserving food is both modern and traditional </a:t>
            </a:r>
          </a:p>
          <a:p>
            <a:pPr marL="0" indent="0">
              <a:buNone/>
            </a:pPr>
            <a:r>
              <a:rPr lang="en-US" dirty="0"/>
              <a:t>A. Salting. </a:t>
            </a:r>
            <a:r>
              <a:rPr lang="en-US" dirty="0" smtClean="0"/>
              <a:t>		B</a:t>
            </a:r>
            <a:r>
              <a:rPr lang="en-US" dirty="0"/>
              <a:t>. Using honey. </a:t>
            </a:r>
          </a:p>
          <a:p>
            <a:pPr marL="0" indent="0">
              <a:buNone/>
            </a:pPr>
            <a:r>
              <a:rPr lang="en-US" dirty="0"/>
              <a:t>C. Smoking. </a:t>
            </a:r>
            <a:r>
              <a:rPr lang="en-US" dirty="0" smtClean="0"/>
              <a:t>	D</a:t>
            </a:r>
            <a:r>
              <a:rPr lang="en-US" dirty="0"/>
              <a:t>. Drying. </a:t>
            </a:r>
          </a:p>
        </p:txBody>
      </p:sp>
    </p:spTree>
    <p:extLst>
      <p:ext uri="{BB962C8B-B14F-4D97-AF65-F5344CB8AC3E}">
        <p14:creationId xmlns:p14="http://schemas.microsoft.com/office/powerpoint/2010/main" val="132160468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1"/>
            <a:ext cx="8229600" cy="3124200"/>
          </a:xfrm>
        </p:spPr>
        <p:txBody>
          <a:bodyPr>
            <a:normAutofit/>
          </a:bodyPr>
          <a:lstStyle/>
          <a:p>
            <a:pPr marL="0" indent="0">
              <a:buNone/>
            </a:pPr>
            <a:r>
              <a:rPr lang="en-US" sz="2800" b="1" dirty="0"/>
              <a:t>2007:18</a:t>
            </a:r>
          </a:p>
          <a:p>
            <a:pPr marL="0" indent="0">
              <a:buNone/>
            </a:pPr>
            <a:r>
              <a:rPr lang="en-US" sz="2800" dirty="0"/>
              <a:t>Which one of the following consists of a pair of storage pests? </a:t>
            </a:r>
          </a:p>
          <a:p>
            <a:r>
              <a:rPr lang="en-US" sz="2800" dirty="0"/>
              <a:t>A. Rats and aphids. B. White ants and rats. </a:t>
            </a:r>
          </a:p>
          <a:p>
            <a:r>
              <a:rPr lang="en-US" sz="2800" dirty="0"/>
              <a:t>C. Aphids and cutworms. </a:t>
            </a:r>
          </a:p>
          <a:p>
            <a:r>
              <a:rPr lang="en-US" sz="2800" dirty="0"/>
              <a:t>D. White ants and cutworms. </a:t>
            </a:r>
          </a:p>
        </p:txBody>
      </p:sp>
      <p:sp>
        <p:nvSpPr>
          <p:cNvPr id="8" name="Content Placeholder 2"/>
          <p:cNvSpPr txBox="1">
            <a:spLocks/>
          </p:cNvSpPr>
          <p:nvPr/>
        </p:nvSpPr>
        <p:spPr>
          <a:xfrm>
            <a:off x="1981200" y="3200401"/>
            <a:ext cx="8229600" cy="3535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2009:9</a:t>
            </a:r>
          </a:p>
          <a:p>
            <a:pPr marL="0" indent="0">
              <a:buNone/>
            </a:pPr>
            <a:r>
              <a:rPr lang="en-US" dirty="0"/>
              <a:t>Which one of the following is a storage pest? </a:t>
            </a:r>
          </a:p>
          <a:p>
            <a:pPr marL="0" indent="0">
              <a:buNone/>
            </a:pPr>
            <a:r>
              <a:rPr lang="en-US" dirty="0"/>
              <a:t>A. Weaverbird. 	B. White ant. </a:t>
            </a:r>
          </a:p>
          <a:p>
            <a:pPr marL="0" indent="0">
              <a:buNone/>
            </a:pPr>
            <a:r>
              <a:rPr lang="en-US" dirty="0"/>
              <a:t>C. Cutworm. 		D. Aphid. </a:t>
            </a:r>
          </a:p>
          <a:p>
            <a:endParaRPr lang="en-US" dirty="0"/>
          </a:p>
        </p:txBody>
      </p:sp>
    </p:spTree>
    <p:extLst>
      <p:ext uri="{BB962C8B-B14F-4D97-AF65-F5344CB8AC3E}">
        <p14:creationId xmlns:p14="http://schemas.microsoft.com/office/powerpoint/2010/main" val="309474028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34636"/>
            <a:ext cx="8686800" cy="2098964"/>
          </a:xfrm>
        </p:spPr>
        <p:txBody>
          <a:bodyPr>
            <a:normAutofit/>
          </a:bodyPr>
          <a:lstStyle/>
          <a:p>
            <a:pPr marL="0" indent="0">
              <a:buNone/>
            </a:pPr>
            <a:r>
              <a:rPr lang="en-US" sz="2800" dirty="0"/>
              <a:t>2010:</a:t>
            </a:r>
            <a:r>
              <a:rPr lang="en-US" sz="2800" b="1" dirty="0"/>
              <a:t>1</a:t>
            </a:r>
          </a:p>
          <a:p>
            <a:pPr marL="0" indent="0">
              <a:buNone/>
            </a:pPr>
            <a:r>
              <a:rPr lang="en-US" sz="2800" dirty="0"/>
              <a:t>Which one of the following pests attack seedlings? </a:t>
            </a:r>
          </a:p>
          <a:p>
            <a:pPr marL="0" indent="0">
              <a:buNone/>
            </a:pPr>
            <a:r>
              <a:rPr lang="en-US" sz="2800" dirty="0"/>
              <a:t>A. Stalk borers. 		B. Aphids. </a:t>
            </a:r>
          </a:p>
          <a:p>
            <a:pPr marL="0" indent="0">
              <a:buNone/>
            </a:pPr>
            <a:r>
              <a:rPr lang="en-US" sz="2800" dirty="0"/>
              <a:t>C. Cut worms. 		D. Weaver birds. </a:t>
            </a:r>
          </a:p>
        </p:txBody>
      </p:sp>
      <p:sp>
        <p:nvSpPr>
          <p:cNvPr id="7" name="Content Placeholder 2"/>
          <p:cNvSpPr txBox="1">
            <a:spLocks/>
          </p:cNvSpPr>
          <p:nvPr/>
        </p:nvSpPr>
        <p:spPr>
          <a:xfrm>
            <a:off x="1981200" y="2255838"/>
            <a:ext cx="868680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2011:</a:t>
            </a:r>
            <a:r>
              <a:rPr lang="en-US" b="1" dirty="0"/>
              <a:t>19</a:t>
            </a:r>
          </a:p>
          <a:p>
            <a:pPr marL="0" indent="0">
              <a:buNone/>
            </a:pPr>
            <a:r>
              <a:rPr lang="en-US" dirty="0"/>
              <a:t>Which one of the following pests is </a:t>
            </a:r>
            <a:r>
              <a:rPr lang="en-US" b="1" dirty="0"/>
              <a:t>CORRECTLY </a:t>
            </a:r>
            <a:endParaRPr lang="en-US" dirty="0"/>
          </a:p>
          <a:p>
            <a:pPr marL="0" indent="0">
              <a:buNone/>
            </a:pPr>
            <a:r>
              <a:rPr lang="en-US" dirty="0"/>
              <a:t>matched with the part of the crop it attacks? </a:t>
            </a:r>
          </a:p>
          <a:p>
            <a:pPr marL="0" indent="0">
              <a:buNone/>
            </a:pPr>
            <a:r>
              <a:rPr lang="en-US" b="1" dirty="0"/>
              <a:t>Pest 			Part of crop attacked </a:t>
            </a:r>
            <a:endParaRPr lang="en-US" dirty="0"/>
          </a:p>
          <a:p>
            <a:pPr marL="0" indent="0">
              <a:buNone/>
            </a:pPr>
            <a:r>
              <a:rPr lang="en-US" dirty="0"/>
              <a:t>A. Aphids 		Grains. </a:t>
            </a:r>
          </a:p>
          <a:p>
            <a:pPr marL="0" indent="0">
              <a:buNone/>
            </a:pPr>
            <a:r>
              <a:rPr lang="en-US" dirty="0"/>
              <a:t>B. </a:t>
            </a:r>
            <a:r>
              <a:rPr lang="en-US" dirty="0" err="1"/>
              <a:t>Stalkborer</a:t>
            </a:r>
            <a:r>
              <a:rPr lang="en-US" dirty="0"/>
              <a:t> 	Leaves. </a:t>
            </a:r>
          </a:p>
          <a:p>
            <a:pPr marL="0" indent="0">
              <a:buNone/>
            </a:pPr>
            <a:r>
              <a:rPr lang="en-US" dirty="0"/>
              <a:t>C. Cutworm 	Stems. </a:t>
            </a:r>
          </a:p>
          <a:p>
            <a:pPr marL="0" indent="0">
              <a:buNone/>
            </a:pPr>
            <a:r>
              <a:rPr lang="en-US" dirty="0"/>
              <a:t>D. Weevils 		Leaves. </a:t>
            </a:r>
          </a:p>
        </p:txBody>
      </p:sp>
    </p:spTree>
    <p:extLst>
      <p:ext uri="{BB962C8B-B14F-4D97-AF65-F5344CB8AC3E}">
        <p14:creationId xmlns:p14="http://schemas.microsoft.com/office/powerpoint/2010/main" val="284964546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Requirements</a:t>
            </a:r>
            <a:r>
              <a:rPr lang="en-US" dirty="0" smtClean="0"/>
              <a:t>:</a:t>
            </a:r>
            <a:endParaRPr lang="en-US" dirty="0"/>
          </a:p>
        </p:txBody>
      </p:sp>
      <p:sp>
        <p:nvSpPr>
          <p:cNvPr id="3" name="Content Placeholder 2"/>
          <p:cNvSpPr>
            <a:spLocks noGrp="1"/>
          </p:cNvSpPr>
          <p:nvPr>
            <p:ph idx="1"/>
          </p:nvPr>
        </p:nvSpPr>
        <p:spPr/>
        <p:txBody>
          <a:bodyPr/>
          <a:lstStyle/>
          <a:p>
            <a:r>
              <a:rPr lang="en-US" dirty="0" smtClean="0"/>
              <a:t>Young </a:t>
            </a:r>
            <a:r>
              <a:rPr lang="en-US" dirty="0"/>
              <a:t>plant, basin, water, ink</a:t>
            </a:r>
          </a:p>
          <a:p>
            <a:r>
              <a:rPr lang="en-US" b="1" dirty="0"/>
              <a:t>Procedure:</a:t>
            </a:r>
          </a:p>
          <a:p>
            <a:pPr lvl="1"/>
            <a:r>
              <a:rPr lang="en-US" dirty="0" err="1"/>
              <a:t>Colour</a:t>
            </a:r>
            <a:r>
              <a:rPr lang="en-US" dirty="0"/>
              <a:t> the water using ink in a basin.</a:t>
            </a:r>
          </a:p>
          <a:p>
            <a:pPr lvl="1"/>
            <a:r>
              <a:rPr lang="en-US" dirty="0"/>
              <a:t>Put a young plant with all the roots immersed in water.</a:t>
            </a:r>
          </a:p>
          <a:p>
            <a:pPr lvl="1"/>
            <a:r>
              <a:rPr lang="en-US" dirty="0"/>
              <a:t>After half an hour, cut the stem of the plant and the leaf and observe the cut part.</a:t>
            </a:r>
          </a:p>
          <a:p>
            <a:endParaRPr lang="en-US" dirty="0"/>
          </a:p>
          <a:p>
            <a:endParaRPr lang="en-US" dirty="0"/>
          </a:p>
          <a:p>
            <a:endParaRPr lang="en-US" dirty="0"/>
          </a:p>
        </p:txBody>
      </p:sp>
    </p:spTree>
    <p:extLst>
      <p:ext uri="{BB962C8B-B14F-4D97-AF65-F5344CB8AC3E}">
        <p14:creationId xmlns:p14="http://schemas.microsoft.com/office/powerpoint/2010/main" val="13466793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1"/>
            <a:ext cx="8229600" cy="3581400"/>
          </a:xfrm>
        </p:spPr>
        <p:txBody>
          <a:bodyPr>
            <a:normAutofit/>
          </a:bodyPr>
          <a:lstStyle/>
          <a:p>
            <a:pPr marL="0" indent="0">
              <a:buNone/>
            </a:pPr>
            <a:r>
              <a:rPr lang="en-US" sz="2800" dirty="0"/>
              <a:t>2014:</a:t>
            </a:r>
            <a:r>
              <a:rPr lang="en-US" sz="2800" b="1" dirty="0"/>
              <a:t>8</a:t>
            </a:r>
          </a:p>
          <a:p>
            <a:pPr marL="0" indent="0">
              <a:buNone/>
            </a:pPr>
            <a:r>
              <a:rPr lang="en-US" sz="2800" dirty="0"/>
              <a:t>Which one of the following groups consists </a:t>
            </a:r>
            <a:r>
              <a:rPr lang="en-US" sz="2800" b="1" dirty="0"/>
              <a:t>only </a:t>
            </a:r>
            <a:r>
              <a:rPr lang="en-US" sz="2800" dirty="0"/>
              <a:t>of field pests? </a:t>
            </a:r>
          </a:p>
          <a:p>
            <a:pPr marL="0" indent="0">
              <a:buNone/>
            </a:pPr>
            <a:r>
              <a:rPr lang="en-US" sz="2800" dirty="0"/>
              <a:t>A. Weevils, aphids and weaver birds. </a:t>
            </a:r>
          </a:p>
          <a:p>
            <a:pPr marL="0" indent="0">
              <a:buNone/>
            </a:pPr>
            <a:r>
              <a:rPr lang="en-US" sz="2800" dirty="0"/>
              <a:t>B. Aphids, weaver birds and white ants. </a:t>
            </a:r>
          </a:p>
          <a:p>
            <a:pPr marL="0" indent="0">
              <a:buNone/>
            </a:pPr>
            <a:r>
              <a:rPr lang="en-US" sz="2800" dirty="0"/>
              <a:t>C. Weevils, white ants and </a:t>
            </a:r>
            <a:r>
              <a:rPr lang="en-US" sz="2800" dirty="0" err="1"/>
              <a:t>stalkborer</a:t>
            </a:r>
            <a:r>
              <a:rPr lang="en-US" sz="2800" dirty="0"/>
              <a:t>. </a:t>
            </a:r>
          </a:p>
          <a:p>
            <a:pPr marL="0" indent="0">
              <a:buNone/>
            </a:pPr>
            <a:r>
              <a:rPr lang="en-US" sz="2800" dirty="0"/>
              <a:t>D. Aphids, weaver birds and </a:t>
            </a:r>
            <a:r>
              <a:rPr lang="en-US" sz="2800" dirty="0" err="1"/>
              <a:t>stalkborer</a:t>
            </a:r>
            <a:r>
              <a:rPr lang="en-US" sz="2800" dirty="0"/>
              <a:t>. </a:t>
            </a:r>
          </a:p>
          <a:p>
            <a:endParaRPr lang="en-US" sz="2800" dirty="0"/>
          </a:p>
        </p:txBody>
      </p:sp>
      <p:sp>
        <p:nvSpPr>
          <p:cNvPr id="7" name="Content Placeholder 2"/>
          <p:cNvSpPr txBox="1">
            <a:spLocks/>
          </p:cNvSpPr>
          <p:nvPr/>
        </p:nvSpPr>
        <p:spPr>
          <a:xfrm>
            <a:off x="1981200" y="3886200"/>
            <a:ext cx="8229600" cy="3048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a:t>2010:</a:t>
            </a:r>
            <a:r>
              <a:rPr lang="en-US" sz="2800" b="1"/>
              <a:t>8</a:t>
            </a:r>
          </a:p>
          <a:p>
            <a:pPr marL="0" indent="0">
              <a:buNone/>
            </a:pPr>
            <a:r>
              <a:rPr lang="en-US" sz="2800"/>
              <a:t>Which one of the following is an adaptation of plants in wet areas? </a:t>
            </a:r>
          </a:p>
          <a:p>
            <a:r>
              <a:rPr lang="en-US" sz="2800"/>
              <a:t>A. Fleshy leaves. 	B. Fewer leaves. </a:t>
            </a:r>
          </a:p>
          <a:p>
            <a:r>
              <a:rPr lang="en-US" sz="2800"/>
              <a:t>C. Thick barks. 	D. Broad leaves. </a:t>
            </a:r>
            <a:endParaRPr lang="en-US" sz="2800" dirty="0"/>
          </a:p>
        </p:txBody>
      </p:sp>
    </p:spTree>
    <p:extLst>
      <p:ext uri="{BB962C8B-B14F-4D97-AF65-F5344CB8AC3E}">
        <p14:creationId xmlns:p14="http://schemas.microsoft.com/office/powerpoint/2010/main" val="146194705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52400"/>
            <a:ext cx="8229600" cy="2743200"/>
          </a:xfrm>
        </p:spPr>
        <p:txBody>
          <a:bodyPr>
            <a:normAutofit/>
          </a:bodyPr>
          <a:lstStyle/>
          <a:p>
            <a:pPr marL="0" indent="0">
              <a:buNone/>
            </a:pPr>
            <a:r>
              <a:rPr lang="en-US" sz="2400" dirty="0"/>
              <a:t>2011:</a:t>
            </a:r>
            <a:r>
              <a:rPr lang="en-US" sz="2400" b="1" dirty="0"/>
              <a:t>4</a:t>
            </a:r>
          </a:p>
          <a:p>
            <a:pPr marL="0" indent="0">
              <a:buNone/>
            </a:pPr>
            <a:r>
              <a:rPr lang="en-US" sz="2400" dirty="0"/>
              <a:t>The reason why some plants have thick waxy cuticle is to </a:t>
            </a:r>
          </a:p>
          <a:p>
            <a:pPr marL="0" indent="0">
              <a:buNone/>
            </a:pPr>
            <a:r>
              <a:rPr lang="en-US" sz="2400" dirty="0"/>
              <a:t>A. store manufactured food </a:t>
            </a:r>
          </a:p>
          <a:p>
            <a:pPr marL="0" indent="0">
              <a:buNone/>
            </a:pPr>
            <a:r>
              <a:rPr lang="en-US" sz="2400" dirty="0"/>
              <a:t>B. reduce water loss </a:t>
            </a:r>
          </a:p>
          <a:p>
            <a:pPr marL="0" indent="0">
              <a:buNone/>
            </a:pPr>
            <a:r>
              <a:rPr lang="en-US" sz="2400" dirty="0"/>
              <a:t>C. allow breathing to take place </a:t>
            </a:r>
          </a:p>
          <a:p>
            <a:pPr marL="0" indent="0">
              <a:buNone/>
            </a:pPr>
            <a:r>
              <a:rPr lang="en-US" sz="2400" dirty="0"/>
              <a:t>D. trap more sunlight. </a:t>
            </a:r>
          </a:p>
        </p:txBody>
      </p:sp>
      <p:sp>
        <p:nvSpPr>
          <p:cNvPr id="7" name="Content Placeholder 2"/>
          <p:cNvSpPr txBox="1">
            <a:spLocks/>
          </p:cNvSpPr>
          <p:nvPr/>
        </p:nvSpPr>
        <p:spPr>
          <a:xfrm>
            <a:off x="1905000" y="3066328"/>
            <a:ext cx="8229600" cy="2953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a:t>2012:8</a:t>
            </a:r>
          </a:p>
          <a:p>
            <a:pPr marL="0" indent="0">
              <a:buNone/>
            </a:pPr>
            <a:r>
              <a:rPr lang="en-US" sz="2800"/>
              <a:t>A plant which has deep and widely spread root system is </a:t>
            </a:r>
            <a:r>
              <a:rPr lang="en-US" sz="2800" b="1"/>
              <a:t>LIKELY </a:t>
            </a:r>
            <a:r>
              <a:rPr lang="en-US" sz="2800"/>
              <a:t>to have </a:t>
            </a:r>
          </a:p>
          <a:p>
            <a:pPr marL="0" indent="0">
              <a:buNone/>
            </a:pPr>
            <a:r>
              <a:rPr lang="en-US" sz="2800"/>
              <a:t>A. broad leaves 		B. many leaves </a:t>
            </a:r>
          </a:p>
          <a:p>
            <a:pPr marL="0" indent="0">
              <a:buNone/>
            </a:pPr>
            <a:r>
              <a:rPr lang="en-US" sz="2800"/>
              <a:t>C. succulent stems 	D. weak stems. </a:t>
            </a:r>
            <a:endParaRPr lang="en-US" sz="2800" dirty="0"/>
          </a:p>
        </p:txBody>
      </p:sp>
    </p:spTree>
    <p:extLst>
      <p:ext uri="{BB962C8B-B14F-4D97-AF65-F5344CB8AC3E}">
        <p14:creationId xmlns:p14="http://schemas.microsoft.com/office/powerpoint/2010/main" val="266122531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smtClean="0"/>
              <a:t>2014:7</a:t>
            </a:r>
          </a:p>
          <a:p>
            <a:pPr marL="0" indent="0">
              <a:buNone/>
            </a:pPr>
            <a:r>
              <a:rPr lang="en-US" dirty="0" smtClean="0"/>
              <a:t>The </a:t>
            </a:r>
            <a:r>
              <a:rPr lang="en-US" dirty="0"/>
              <a:t>following are some adaptations of plants that </a:t>
            </a:r>
            <a:r>
              <a:rPr lang="en-US" dirty="0" smtClean="0"/>
              <a:t>grow </a:t>
            </a:r>
            <a:r>
              <a:rPr lang="en-US" dirty="0"/>
              <a:t>in wet environment </a:t>
            </a:r>
            <a:r>
              <a:rPr lang="en-US" b="1" dirty="0"/>
              <a:t>except </a:t>
            </a:r>
            <a:r>
              <a:rPr lang="en-US" dirty="0"/>
              <a:t>having </a:t>
            </a:r>
          </a:p>
          <a:p>
            <a:pPr marL="0" indent="0">
              <a:buNone/>
            </a:pPr>
            <a:r>
              <a:rPr lang="en-US" dirty="0"/>
              <a:t>A. large flat leaves </a:t>
            </a:r>
          </a:p>
          <a:p>
            <a:pPr marL="0" indent="0">
              <a:buNone/>
            </a:pPr>
            <a:r>
              <a:rPr lang="en-US" dirty="0"/>
              <a:t>B. leaves with waxy upper surface </a:t>
            </a:r>
          </a:p>
          <a:p>
            <a:pPr marL="0" indent="0">
              <a:buNone/>
            </a:pPr>
            <a:r>
              <a:rPr lang="en-US" dirty="0"/>
              <a:t>C. thick leaf cuticle </a:t>
            </a:r>
          </a:p>
          <a:p>
            <a:pPr marL="0" indent="0">
              <a:buNone/>
            </a:pPr>
            <a:r>
              <a:rPr lang="en-US" dirty="0"/>
              <a:t>D. an increased number of stomata. </a:t>
            </a:r>
          </a:p>
          <a:p>
            <a:endParaRPr lang="en-US" dirty="0"/>
          </a:p>
        </p:txBody>
      </p:sp>
    </p:spTree>
    <p:extLst>
      <p:ext uri="{BB962C8B-B14F-4D97-AF65-F5344CB8AC3E}">
        <p14:creationId xmlns:p14="http://schemas.microsoft.com/office/powerpoint/2010/main" val="7682008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33400"/>
            <a:ext cx="8229600" cy="6172200"/>
          </a:xfrm>
        </p:spPr>
        <p:txBody>
          <a:bodyPr>
            <a:normAutofit/>
          </a:bodyPr>
          <a:lstStyle/>
          <a:p>
            <a:pPr marL="0" indent="0">
              <a:buNone/>
            </a:pPr>
            <a:r>
              <a:rPr lang="en-US" dirty="0" smtClean="0"/>
              <a:t>2015:12</a:t>
            </a:r>
          </a:p>
          <a:p>
            <a:pPr marL="0" indent="0">
              <a:buNone/>
            </a:pPr>
            <a:r>
              <a:rPr lang="en-US" dirty="0" smtClean="0"/>
              <a:t>The </a:t>
            </a:r>
            <a:r>
              <a:rPr lang="en-US" dirty="0"/>
              <a:t>picture below shows a tomato plant with a sign of crop </a:t>
            </a:r>
            <a:r>
              <a:rPr lang="en-US" dirty="0" smtClean="0"/>
              <a:t>disease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The sign shown is</a:t>
            </a:r>
          </a:p>
          <a:p>
            <a:pPr marL="0" indent="0">
              <a:buNone/>
            </a:pPr>
            <a:r>
              <a:rPr lang="en-US" dirty="0" smtClean="0"/>
              <a:t>A</a:t>
            </a:r>
            <a:r>
              <a:rPr lang="en-US" dirty="0"/>
              <a:t>. leaf curling			B. spots</a:t>
            </a:r>
          </a:p>
          <a:p>
            <a:pPr marL="0" indent="0">
              <a:buNone/>
            </a:pPr>
            <a:r>
              <a:rPr lang="en-US" dirty="0" smtClean="0"/>
              <a:t>C</a:t>
            </a:r>
            <a:r>
              <a:rPr lang="en-US" dirty="0"/>
              <a:t>. streaks			</a:t>
            </a:r>
            <a:r>
              <a:rPr lang="en-US" dirty="0" smtClean="0"/>
              <a:t>	D</a:t>
            </a:r>
            <a:r>
              <a:rPr lang="en-US" dirty="0"/>
              <a:t>. wilting</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1" y="2057401"/>
            <a:ext cx="5029199" cy="2443163"/>
          </a:xfrm>
          <a:prstGeom prst="rect">
            <a:avLst/>
          </a:prstGeom>
        </p:spPr>
      </p:pic>
    </p:spTree>
    <p:extLst>
      <p:ext uri="{BB962C8B-B14F-4D97-AF65-F5344CB8AC3E}">
        <p14:creationId xmlns:p14="http://schemas.microsoft.com/office/powerpoint/2010/main" val="20901082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457201"/>
            <a:ext cx="8229600" cy="4525963"/>
          </a:xfrm>
        </p:spPr>
        <p:txBody>
          <a:bodyPr>
            <a:normAutofit lnSpcReduction="10000"/>
          </a:bodyPr>
          <a:lstStyle/>
          <a:p>
            <a:pPr marL="0" indent="0">
              <a:buNone/>
            </a:pPr>
            <a:r>
              <a:rPr lang="en-US" dirty="0" smtClean="0"/>
              <a:t>2015:34</a:t>
            </a:r>
          </a:p>
          <a:p>
            <a:pPr marL="0" indent="0">
              <a:buNone/>
            </a:pPr>
            <a:r>
              <a:rPr lang="en-US" dirty="0" smtClean="0"/>
              <a:t>The </a:t>
            </a:r>
            <a:r>
              <a:rPr lang="en-US" dirty="0"/>
              <a:t>following are some characteristics of plants;</a:t>
            </a:r>
          </a:p>
          <a:p>
            <a:pPr marL="0" indent="0">
              <a:buNone/>
            </a:pPr>
            <a:r>
              <a:rPr lang="en-US" dirty="0"/>
              <a:t>	i) thin cuticle</a:t>
            </a:r>
          </a:p>
          <a:p>
            <a:pPr marL="0" indent="0">
              <a:buNone/>
            </a:pPr>
            <a:r>
              <a:rPr lang="en-US" dirty="0"/>
              <a:t>	ii) silvery hairs</a:t>
            </a:r>
          </a:p>
          <a:p>
            <a:pPr marL="0" indent="0">
              <a:buNone/>
            </a:pPr>
            <a:r>
              <a:rPr lang="en-US" dirty="0"/>
              <a:t>	iii) flexible stems</a:t>
            </a:r>
          </a:p>
          <a:p>
            <a:pPr marL="0" indent="0">
              <a:buNone/>
            </a:pPr>
            <a:r>
              <a:rPr lang="en-US" dirty="0"/>
              <a:t>	iv) more stomata on lower leaf surface</a:t>
            </a:r>
          </a:p>
          <a:p>
            <a:pPr marL="0" indent="0">
              <a:buNone/>
            </a:pPr>
            <a:r>
              <a:rPr lang="en-US" dirty="0"/>
              <a:t>	v) air sacs</a:t>
            </a:r>
          </a:p>
          <a:p>
            <a:pPr marL="0" indent="0">
              <a:buNone/>
            </a:pPr>
            <a:r>
              <a:rPr lang="en-US" dirty="0" smtClean="0"/>
              <a:t>Which </a:t>
            </a:r>
            <a:r>
              <a:rPr lang="en-US" dirty="0"/>
              <a:t>pair of characteristics is for plants adapted to wet areas?</a:t>
            </a:r>
          </a:p>
          <a:p>
            <a:pPr marL="0" indent="0">
              <a:buNone/>
            </a:pPr>
            <a:r>
              <a:rPr lang="en-US" dirty="0"/>
              <a:t>	A. (ii and (iv)		B. (i and (v)</a:t>
            </a:r>
          </a:p>
          <a:p>
            <a:pPr marL="0" indent="0">
              <a:buNone/>
            </a:pPr>
            <a:r>
              <a:rPr lang="en-US" dirty="0"/>
              <a:t>	C. (iii and (iv)		D. (i and (ii)</a:t>
            </a:r>
          </a:p>
          <a:p>
            <a:endParaRPr lang="en-US" dirty="0"/>
          </a:p>
        </p:txBody>
      </p:sp>
    </p:spTree>
    <p:extLst>
      <p:ext uri="{BB962C8B-B14F-4D97-AF65-F5344CB8AC3E}">
        <p14:creationId xmlns:p14="http://schemas.microsoft.com/office/powerpoint/2010/main" val="286032185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609600"/>
            <a:ext cx="9144000" cy="2308324"/>
          </a:xfrm>
          <a:prstGeom prst="rect">
            <a:avLst/>
          </a:prstGeom>
        </p:spPr>
        <p:txBody>
          <a:bodyPr wrap="square">
            <a:spAutoFit/>
          </a:bodyPr>
          <a:lstStyle/>
          <a:p>
            <a:r>
              <a:rPr lang="en-US" sz="2400" dirty="0"/>
              <a:t>44. The MAIN reason why black jack weed should be uprooted from a vegetable farm when they are still young is</a:t>
            </a:r>
          </a:p>
          <a:p>
            <a:r>
              <a:rPr lang="en-US" sz="2400" dirty="0"/>
              <a:t>	A. because it is easy to uproot the weed</a:t>
            </a:r>
          </a:p>
          <a:p>
            <a:r>
              <a:rPr lang="en-US" sz="2400" dirty="0"/>
              <a:t>	B. to avoid loss of soil nutrients</a:t>
            </a:r>
          </a:p>
          <a:p>
            <a:r>
              <a:rPr lang="en-US" sz="2400" dirty="0"/>
              <a:t>	C. to reduce loss of water</a:t>
            </a:r>
          </a:p>
          <a:p>
            <a:r>
              <a:rPr lang="en-US" sz="2400" dirty="0"/>
              <a:t>	D. to control the spread of the weed.</a:t>
            </a:r>
          </a:p>
        </p:txBody>
      </p:sp>
      <p:sp>
        <p:nvSpPr>
          <p:cNvPr id="8" name="TextBox 7"/>
          <p:cNvSpPr txBox="1"/>
          <p:nvPr/>
        </p:nvSpPr>
        <p:spPr>
          <a:xfrm>
            <a:off x="4343400" y="147936"/>
            <a:ext cx="2362200" cy="461665"/>
          </a:xfrm>
          <a:prstGeom prst="rect">
            <a:avLst/>
          </a:prstGeom>
          <a:noFill/>
        </p:spPr>
        <p:txBody>
          <a:bodyPr wrap="square" rtlCol="0">
            <a:spAutoFit/>
          </a:bodyPr>
          <a:lstStyle/>
          <a:p>
            <a:r>
              <a:rPr lang="en-US" sz="2400" b="1" dirty="0"/>
              <a:t>KCPE 2009: 44</a:t>
            </a:r>
          </a:p>
        </p:txBody>
      </p:sp>
      <p:sp>
        <p:nvSpPr>
          <p:cNvPr id="9" name="Rectangle 8"/>
          <p:cNvSpPr/>
          <p:nvPr/>
        </p:nvSpPr>
        <p:spPr>
          <a:xfrm>
            <a:off x="1524000" y="3646944"/>
            <a:ext cx="9144000" cy="2677656"/>
          </a:xfrm>
          <a:prstGeom prst="rect">
            <a:avLst/>
          </a:prstGeom>
        </p:spPr>
        <p:txBody>
          <a:bodyPr wrap="square">
            <a:spAutoFit/>
          </a:bodyPr>
          <a:lstStyle/>
          <a:p>
            <a:r>
              <a:rPr lang="en-US" sz="2400" dirty="0"/>
              <a:t>44. Pupils went for a nature walk and observed a plant</a:t>
            </a:r>
          </a:p>
          <a:p>
            <a:r>
              <a:rPr lang="en-US" sz="2400" dirty="0"/>
              <a:t>with yellow fruits and thorns on the stem.</a:t>
            </a:r>
          </a:p>
          <a:p>
            <a:r>
              <a:rPr lang="en-US" sz="2400" dirty="0"/>
              <a:t>The plant observed was likely to be</a:t>
            </a:r>
          </a:p>
          <a:p>
            <a:r>
              <a:rPr lang="en-US" sz="2400" dirty="0"/>
              <a:t>	A. Mexican marigold</a:t>
            </a:r>
          </a:p>
          <a:p>
            <a:r>
              <a:rPr lang="en-US" sz="2400" dirty="0"/>
              <a:t>	B. pig weed</a:t>
            </a:r>
          </a:p>
          <a:p>
            <a:r>
              <a:rPr lang="en-US" sz="2400" dirty="0"/>
              <a:t>	C. black jack</a:t>
            </a:r>
          </a:p>
          <a:p>
            <a:r>
              <a:rPr lang="en-US" sz="2400" dirty="0"/>
              <a:t>	D. Sodom apple.</a:t>
            </a:r>
          </a:p>
        </p:txBody>
      </p:sp>
      <p:sp>
        <p:nvSpPr>
          <p:cNvPr id="10" name="TextBox 9"/>
          <p:cNvSpPr txBox="1"/>
          <p:nvPr/>
        </p:nvSpPr>
        <p:spPr>
          <a:xfrm>
            <a:off x="4038600" y="3119736"/>
            <a:ext cx="2362200" cy="461665"/>
          </a:xfrm>
          <a:prstGeom prst="rect">
            <a:avLst/>
          </a:prstGeom>
          <a:noFill/>
        </p:spPr>
        <p:txBody>
          <a:bodyPr wrap="square" rtlCol="0">
            <a:spAutoFit/>
          </a:bodyPr>
          <a:lstStyle/>
          <a:p>
            <a:r>
              <a:rPr lang="en-US" sz="2400" b="1" dirty="0"/>
              <a:t>KCPE 2014: 44</a:t>
            </a:r>
          </a:p>
        </p:txBody>
      </p:sp>
    </p:spTree>
    <p:extLst>
      <p:ext uri="{BB962C8B-B14F-4D97-AF65-F5344CB8AC3E}">
        <p14:creationId xmlns:p14="http://schemas.microsoft.com/office/powerpoint/2010/main" val="120558180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304800"/>
            <a:ext cx="8534400" cy="7478970"/>
          </a:xfrm>
          <a:prstGeom prst="rect">
            <a:avLst/>
          </a:prstGeom>
          <a:noFill/>
        </p:spPr>
        <p:txBody>
          <a:bodyPr wrap="square" rtlCol="0">
            <a:spAutoFit/>
          </a:bodyPr>
          <a:lstStyle/>
          <a:p>
            <a:pPr algn="ctr"/>
            <a:r>
              <a:rPr lang="en-US" sz="8000" b="1" dirty="0">
                <a:solidFill>
                  <a:srgbClr val="CC0066"/>
                </a:solidFill>
                <a:latin typeface="Arial Black" panose="020B0A04020102020204" pitchFamily="34" charset="0"/>
              </a:rPr>
              <a:t>WE ARE NOW GOING TO TAKE A BREAK</a:t>
            </a:r>
          </a:p>
          <a:p>
            <a:pPr algn="ctr"/>
            <a:r>
              <a:rPr lang="en-US" sz="8000" b="1" dirty="0">
                <a:solidFill>
                  <a:srgbClr val="CC0066"/>
                </a:solidFill>
                <a:latin typeface="Arial Black" panose="020B0A04020102020204" pitchFamily="34" charset="0"/>
              </a:rPr>
              <a:t>…………………….</a:t>
            </a:r>
          </a:p>
        </p:txBody>
      </p:sp>
    </p:spTree>
    <p:extLst>
      <p:ext uri="{BB962C8B-B14F-4D97-AF65-F5344CB8AC3E}">
        <p14:creationId xmlns:p14="http://schemas.microsoft.com/office/powerpoint/2010/main" val="231609357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447800"/>
            <a:ext cx="8991600" cy="4339650"/>
          </a:xfrm>
          <a:prstGeom prst="rect">
            <a:avLst/>
          </a:prstGeom>
          <a:noFill/>
        </p:spPr>
        <p:txBody>
          <a:bodyPr wrap="square" rtlCol="0">
            <a:spAutoFit/>
          </a:bodyPr>
          <a:lstStyle/>
          <a:p>
            <a:pPr algn="ctr"/>
            <a:r>
              <a:rPr lang="en-US" sz="13800" b="1" dirty="0">
                <a:solidFill>
                  <a:srgbClr val="CC0066"/>
                </a:solidFill>
              </a:rPr>
              <a:t>WELCOME BACK…</a:t>
            </a:r>
          </a:p>
        </p:txBody>
      </p:sp>
    </p:spTree>
    <p:extLst>
      <p:ext uri="{BB962C8B-B14F-4D97-AF65-F5344CB8AC3E}">
        <p14:creationId xmlns:p14="http://schemas.microsoft.com/office/powerpoint/2010/main" val="32285679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1143000"/>
          </a:xfrm>
        </p:spPr>
        <p:txBody>
          <a:bodyPr>
            <a:normAutofit fontScale="90000"/>
          </a:bodyPr>
          <a:lstStyle/>
          <a:p>
            <a:r>
              <a:rPr lang="en-US" b="1" u="sng" dirty="0" smtClean="0"/>
              <a:t/>
            </a:r>
            <a:br>
              <a:rPr lang="en-US" b="1" u="sng" dirty="0" smtClean="0"/>
            </a:br>
            <a:r>
              <a:rPr lang="en-US" b="1" u="sng" dirty="0"/>
              <a:t/>
            </a:r>
            <a:br>
              <a:rPr lang="en-US" b="1" u="sng" dirty="0"/>
            </a:br>
            <a:r>
              <a:rPr lang="en-US" b="1" u="sng" dirty="0" smtClean="0"/>
              <a:t/>
            </a:r>
            <a:br>
              <a:rPr lang="en-US" b="1" u="sng" dirty="0" smtClean="0"/>
            </a:br>
            <a:r>
              <a:rPr lang="en-US" b="1" u="sng" dirty="0"/>
              <a:t/>
            </a:r>
            <a:br>
              <a:rPr lang="en-US" b="1" u="sng" dirty="0"/>
            </a:br>
            <a:r>
              <a:rPr lang="en-US" b="1" u="sng" dirty="0"/>
              <a:t>TOPIC THREE</a:t>
            </a:r>
            <a:br>
              <a:rPr lang="en-US" b="1" u="sng" dirty="0"/>
            </a:br>
            <a:r>
              <a:rPr lang="en-US" b="1" u="sng" dirty="0"/>
              <a:t/>
            </a:r>
            <a:br>
              <a:rPr lang="en-US" b="1" u="sng" dirty="0"/>
            </a:br>
            <a:r>
              <a:rPr lang="en-US" b="1" u="sng" dirty="0" smtClean="0"/>
              <a:t/>
            </a:r>
            <a:br>
              <a:rPr lang="en-US" b="1" u="sng" dirty="0" smtClean="0"/>
            </a:br>
            <a:r>
              <a:rPr lang="en-US" b="1" u="sng" dirty="0"/>
              <a:t/>
            </a:r>
            <a:br>
              <a:rPr lang="en-US" b="1" u="sng" dirty="0"/>
            </a:br>
            <a:r>
              <a:rPr lang="en-US" sz="7300" b="1" u="sng" dirty="0">
                <a:solidFill>
                  <a:srgbClr val="002060"/>
                </a:solidFill>
              </a:rPr>
              <a:t>WEATHER AND ASTRONOMY</a:t>
            </a:r>
          </a:p>
        </p:txBody>
      </p:sp>
    </p:spTree>
    <p:extLst>
      <p:ext uri="{BB962C8B-B14F-4D97-AF65-F5344CB8AC3E}">
        <p14:creationId xmlns:p14="http://schemas.microsoft.com/office/powerpoint/2010/main" val="18954497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495800" y="3124200"/>
            <a:ext cx="6172200" cy="3785652"/>
          </a:xfrm>
          <a:prstGeom prst="rect">
            <a:avLst/>
          </a:prstGeom>
          <a:noFill/>
        </p:spPr>
        <p:txBody>
          <a:bodyPr wrap="square" rtlCol="0">
            <a:spAutoFit/>
          </a:bodyPr>
          <a:lstStyle/>
          <a:p>
            <a:pPr marL="342900" indent="-342900">
              <a:buFont typeface="Wingdings" panose="05000000000000000000" pitchFamily="2" charset="2"/>
              <a:buChar char="§"/>
            </a:pPr>
            <a:r>
              <a:rPr lang="en-US" sz="2000" dirty="0"/>
              <a:t>Monday morning was sunny and windy while in the afternoon it was rainy and windy.</a:t>
            </a:r>
          </a:p>
          <a:p>
            <a:pPr marL="342900" indent="-342900">
              <a:buFont typeface="Wingdings" panose="05000000000000000000" pitchFamily="2" charset="2"/>
              <a:buChar char="§"/>
            </a:pPr>
            <a:r>
              <a:rPr lang="en-US" sz="2000" dirty="0"/>
              <a:t>Tuesday morning it was cloudy in the morning and rainy and calm in the afternoon.</a:t>
            </a:r>
          </a:p>
          <a:p>
            <a:pPr marL="342900" indent="-342900">
              <a:buFont typeface="Wingdings" panose="05000000000000000000" pitchFamily="2" charset="2"/>
              <a:buChar char="§"/>
            </a:pPr>
            <a:r>
              <a:rPr lang="en-US" sz="2000" dirty="0"/>
              <a:t>Wednesday it was sunny and calm in the morning but sunny and windy in the afternoon.</a:t>
            </a:r>
          </a:p>
          <a:p>
            <a:pPr marL="342900" indent="-342900">
              <a:buFont typeface="Wingdings" panose="05000000000000000000" pitchFamily="2" charset="2"/>
              <a:buChar char="§"/>
            </a:pPr>
            <a:r>
              <a:rPr lang="en-US" sz="2000" dirty="0"/>
              <a:t>On Thursday it was sunny and calm in the morning and rainy and windy in the afternoon.</a:t>
            </a:r>
          </a:p>
          <a:p>
            <a:pPr marL="342900" indent="-342900">
              <a:buFont typeface="Wingdings" panose="05000000000000000000" pitchFamily="2" charset="2"/>
              <a:buChar char="§"/>
            </a:pPr>
            <a:r>
              <a:rPr lang="en-US" sz="2000" dirty="0"/>
              <a:t>On Friday it was sunny and windy in the morning and sunny and windy in the afternoon.</a:t>
            </a:r>
          </a:p>
          <a:p>
            <a:r>
              <a:rPr lang="en-US" sz="2000" b="1" dirty="0"/>
              <a:t>Note: </a:t>
            </a:r>
            <a:r>
              <a:rPr lang="en-US" sz="2000" dirty="0"/>
              <a:t>whenever it was windy in the morning it was windy in the afternoon.</a:t>
            </a:r>
            <a:endParaRPr lang="en-US" sz="2000" b="1" dirty="0"/>
          </a:p>
        </p:txBody>
      </p:sp>
    </p:spTree>
    <p:extLst>
      <p:ext uri="{BB962C8B-B14F-4D97-AF65-F5344CB8AC3E}">
        <p14:creationId xmlns:p14="http://schemas.microsoft.com/office/powerpoint/2010/main" val="50602883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ABSORPTION OF WATER AND MINERAL SALTS</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348" y="1616242"/>
            <a:ext cx="64008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29069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152400"/>
            <a:ext cx="8839200" cy="6247864"/>
          </a:xfrm>
          <a:prstGeom prst="rect">
            <a:avLst/>
          </a:prstGeom>
          <a:solidFill>
            <a:srgbClr val="92D050"/>
          </a:solidFill>
        </p:spPr>
        <p:txBody>
          <a:bodyPr wrap="square">
            <a:spAutoFit/>
          </a:bodyPr>
          <a:lstStyle/>
          <a:p>
            <a:pPr algn="ctr"/>
            <a:r>
              <a:rPr lang="en-US" sz="2000" b="1" dirty="0"/>
              <a:t>WEATHER AND THE SKY</a:t>
            </a:r>
          </a:p>
          <a:p>
            <a:pPr algn="ctr"/>
            <a:endParaRPr lang="en-US" sz="2000" b="1" dirty="0"/>
          </a:p>
          <a:p>
            <a:pPr algn="ctr"/>
            <a:r>
              <a:rPr lang="en-US" sz="2000" b="1" dirty="0"/>
              <a:t>STANDARD FOUR WORK</a:t>
            </a:r>
          </a:p>
          <a:p>
            <a:r>
              <a:rPr lang="en-US" sz="2000" b="1" dirty="0"/>
              <a:t>TYPES OF CLOUDS</a:t>
            </a:r>
          </a:p>
          <a:p>
            <a:endParaRPr lang="en-US" sz="2000" b="1" dirty="0"/>
          </a:p>
          <a:p>
            <a:r>
              <a:rPr lang="en-US" sz="2000" b="1" dirty="0"/>
              <a:t>A. Nimbus Clouds</a:t>
            </a:r>
          </a:p>
          <a:p>
            <a:r>
              <a:rPr lang="en-US" sz="2000" dirty="0"/>
              <a:t>•	They are dark and grey. </a:t>
            </a:r>
          </a:p>
          <a:p>
            <a:r>
              <a:rPr lang="en-US" sz="2000" dirty="0"/>
              <a:t>•	They are mixture of cirrus, cumulus and stratus clouds.</a:t>
            </a:r>
          </a:p>
          <a:p>
            <a:r>
              <a:rPr lang="en-US" sz="2000" dirty="0"/>
              <a:t>•	They are irregular in shape and appear low in the sky.</a:t>
            </a:r>
          </a:p>
          <a:p>
            <a:r>
              <a:rPr lang="en-US" sz="2000" dirty="0"/>
              <a:t>•	They indicate strong rain.</a:t>
            </a:r>
          </a:p>
          <a:p>
            <a:endParaRPr lang="en-US" sz="2000" dirty="0"/>
          </a:p>
          <a:p>
            <a:r>
              <a:rPr lang="en-US" sz="2000" dirty="0"/>
              <a:t>B</a:t>
            </a:r>
            <a:r>
              <a:rPr lang="en-US" sz="2000" b="1" dirty="0"/>
              <a:t>. Cumulus Clouds</a:t>
            </a:r>
          </a:p>
          <a:p>
            <a:r>
              <a:rPr lang="en-US" sz="2000" dirty="0"/>
              <a:t>•	They are dome shaped on the top and flat at the bottom (Have uneven edge)</a:t>
            </a:r>
          </a:p>
          <a:p>
            <a:r>
              <a:rPr lang="en-US" sz="2000" dirty="0"/>
              <a:t>•	Indicate signs of rain.</a:t>
            </a:r>
          </a:p>
          <a:p>
            <a:r>
              <a:rPr lang="en-US" sz="2000" dirty="0"/>
              <a:t>•	Are grey or white in </a:t>
            </a:r>
            <a:r>
              <a:rPr lang="en-US" sz="2000" dirty="0" err="1"/>
              <a:t>colour</a:t>
            </a:r>
            <a:r>
              <a:rPr lang="en-US" sz="2000" dirty="0"/>
              <a:t>.</a:t>
            </a:r>
          </a:p>
          <a:p>
            <a:r>
              <a:rPr lang="en-US" sz="2000" dirty="0"/>
              <a:t>•	Look like huge white bundles of cotton wool.                                                       </a:t>
            </a:r>
          </a:p>
          <a:p>
            <a:r>
              <a:rPr lang="en-US" sz="2000" dirty="0"/>
              <a:t>•	Look like a mountain of cauliflower in the sky or are thick and feathery.</a:t>
            </a:r>
          </a:p>
          <a:p>
            <a:r>
              <a:rPr lang="en-US" sz="2000" dirty="0"/>
              <a:t>•	Their base is horizontal.</a:t>
            </a:r>
          </a:p>
          <a:p>
            <a:endParaRPr lang="en-US" sz="2000" dirty="0"/>
          </a:p>
        </p:txBody>
      </p:sp>
    </p:spTree>
    <p:extLst>
      <p:ext uri="{BB962C8B-B14F-4D97-AF65-F5344CB8AC3E}">
        <p14:creationId xmlns:p14="http://schemas.microsoft.com/office/powerpoint/2010/main" val="12875354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475" y="1600200"/>
            <a:ext cx="2762251"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262" y="2125182"/>
            <a:ext cx="4495800" cy="2685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97475" y="990600"/>
            <a:ext cx="2762250" cy="523220"/>
          </a:xfrm>
          <a:prstGeom prst="rect">
            <a:avLst/>
          </a:prstGeom>
          <a:noFill/>
        </p:spPr>
        <p:txBody>
          <a:bodyPr wrap="square" rtlCol="0">
            <a:spAutoFit/>
          </a:bodyPr>
          <a:lstStyle/>
          <a:p>
            <a:r>
              <a:rPr lang="en-US" sz="2800" b="1" dirty="0"/>
              <a:t>Cumulus clouds</a:t>
            </a:r>
          </a:p>
        </p:txBody>
      </p:sp>
      <p:sp>
        <p:nvSpPr>
          <p:cNvPr id="6" name="TextBox 5"/>
          <p:cNvSpPr txBox="1"/>
          <p:nvPr/>
        </p:nvSpPr>
        <p:spPr>
          <a:xfrm>
            <a:off x="5919787" y="1513821"/>
            <a:ext cx="4224338" cy="584775"/>
          </a:xfrm>
          <a:prstGeom prst="rect">
            <a:avLst/>
          </a:prstGeom>
          <a:noFill/>
        </p:spPr>
        <p:txBody>
          <a:bodyPr wrap="square" rtlCol="0">
            <a:spAutoFit/>
          </a:bodyPr>
          <a:lstStyle/>
          <a:p>
            <a:pPr algn="ctr"/>
            <a:r>
              <a:rPr lang="en-US" sz="3200" b="1" dirty="0"/>
              <a:t>Nimbus clouds</a:t>
            </a:r>
          </a:p>
        </p:txBody>
      </p:sp>
    </p:spTree>
    <p:extLst>
      <p:ext uri="{BB962C8B-B14F-4D97-AF65-F5344CB8AC3E}">
        <p14:creationId xmlns:p14="http://schemas.microsoft.com/office/powerpoint/2010/main" val="20560883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228599"/>
            <a:ext cx="8763000" cy="6617196"/>
          </a:xfrm>
          <a:prstGeom prst="rect">
            <a:avLst/>
          </a:prstGeom>
          <a:solidFill>
            <a:srgbClr val="92D050"/>
          </a:solidFill>
        </p:spPr>
        <p:txBody>
          <a:bodyPr wrap="square">
            <a:spAutoFit/>
          </a:bodyPr>
          <a:lstStyle/>
          <a:p>
            <a:pPr algn="ctr"/>
            <a:r>
              <a:rPr lang="en-US" sz="3200" b="1" dirty="0"/>
              <a:t>STANDARD FIVE WORK</a:t>
            </a:r>
          </a:p>
          <a:p>
            <a:pPr algn="ctr"/>
            <a:r>
              <a:rPr lang="en-US" sz="3200" b="1" dirty="0"/>
              <a:t>WEATHER INSTRUMENTS</a:t>
            </a:r>
          </a:p>
          <a:p>
            <a:r>
              <a:rPr lang="en-US" sz="2400" b="1" dirty="0"/>
              <a:t>Rain-gauge </a:t>
            </a:r>
            <a:r>
              <a:rPr lang="en-US" sz="2400" dirty="0"/>
              <a:t>– Used to measure the amount of rainfall</a:t>
            </a:r>
          </a:p>
          <a:p>
            <a:r>
              <a:rPr lang="en-US" sz="2400" dirty="0"/>
              <a:t>Rainfall is measured in millimeters (mm)</a:t>
            </a:r>
          </a:p>
          <a:p>
            <a:r>
              <a:rPr lang="en-US" sz="2400" dirty="0"/>
              <a:t>To construct a rain-gauge we need:-</a:t>
            </a:r>
          </a:p>
          <a:p>
            <a:r>
              <a:rPr lang="en-US" sz="2400" dirty="0"/>
              <a:t>1.Plastic bottle – for making funnel</a:t>
            </a:r>
          </a:p>
          <a:p>
            <a:r>
              <a:rPr lang="en-US" sz="2400" dirty="0"/>
              <a:t>2.Manilla paper – For making scale</a:t>
            </a:r>
          </a:p>
          <a:p>
            <a:r>
              <a:rPr lang="en-US" sz="2400" dirty="0"/>
              <a:t>3.1 ruler</a:t>
            </a:r>
          </a:p>
          <a:p>
            <a:r>
              <a:rPr lang="en-US" sz="2400" dirty="0"/>
              <a:t>4.Sellotape</a:t>
            </a:r>
          </a:p>
          <a:p>
            <a:r>
              <a:rPr lang="en-US" sz="2400" dirty="0"/>
              <a:t>5.Collecting bottle/plastic container</a:t>
            </a:r>
          </a:p>
          <a:p>
            <a:endParaRPr lang="en-US" sz="2400" dirty="0"/>
          </a:p>
          <a:p>
            <a:r>
              <a:rPr lang="en-US" sz="2400" b="1" dirty="0"/>
              <a:t>NOTE:</a:t>
            </a:r>
          </a:p>
          <a:p>
            <a:pPr marL="342900" indent="-342900">
              <a:buFont typeface="Arial" panose="020B0604020202020204" pitchFamily="34" charset="0"/>
              <a:buChar char="•"/>
            </a:pPr>
            <a:r>
              <a:rPr lang="en-US" sz="2400" dirty="0"/>
              <a:t>For accuracy and better reading little amount of rainfall, measuring jar should be narrow since the smallest amount of water in it will rise up higher when it is narrow.</a:t>
            </a:r>
          </a:p>
          <a:p>
            <a:pPr marL="342900" indent="-342900">
              <a:buFont typeface="Arial" panose="020B0604020202020204" pitchFamily="34" charset="0"/>
              <a:buChar char="•"/>
            </a:pPr>
            <a:r>
              <a:rPr lang="en-US" sz="2400" dirty="0"/>
              <a:t>Measuring cylinder must be calibrated.</a:t>
            </a:r>
          </a:p>
          <a:p>
            <a:pPr marL="342900" indent="-342900">
              <a:buFont typeface="Arial" panose="020B0604020202020204" pitchFamily="34" charset="0"/>
              <a:buChar char="•"/>
            </a:pPr>
            <a:r>
              <a:rPr lang="en-US" sz="2400" dirty="0"/>
              <a:t>Calibration enables one to read the amount of rainfall in mm</a:t>
            </a:r>
          </a:p>
        </p:txBody>
      </p:sp>
    </p:spTree>
    <p:extLst>
      <p:ext uri="{BB962C8B-B14F-4D97-AF65-F5344CB8AC3E}">
        <p14:creationId xmlns:p14="http://schemas.microsoft.com/office/powerpoint/2010/main" val="337750613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A </a:t>
            </a:r>
            <a:r>
              <a:rPr lang="en-US" b="1" u="sng" dirty="0" err="1" smtClean="0">
                <a:solidFill>
                  <a:srgbClr val="FF0000"/>
                </a:solidFill>
                <a:latin typeface="Cambria" panose="02040503050406030204" pitchFamily="18" charset="0"/>
              </a:rPr>
              <a:t>raingauge</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u="sng" dirty="0" smtClean="0">
                <a:latin typeface="Cambria" panose="02040503050406030204" pitchFamily="18" charset="0"/>
              </a:rPr>
              <a:t>Materials </a:t>
            </a:r>
            <a:r>
              <a:rPr lang="en-US" u="sng" dirty="0">
                <a:latin typeface="Cambria" panose="02040503050406030204" pitchFamily="18" charset="0"/>
              </a:rPr>
              <a:t>used in making a </a:t>
            </a:r>
            <a:r>
              <a:rPr lang="en-US" u="sng" dirty="0" err="1">
                <a:latin typeface="Cambria" panose="02040503050406030204" pitchFamily="18" charset="0"/>
              </a:rPr>
              <a:t>raingauge</a:t>
            </a:r>
            <a:endParaRPr lang="en-US" u="sng"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2 Plastic bottles</a:t>
            </a:r>
            <a:endParaRPr lang="en-US" dirty="0">
              <a:latin typeface="Cambria" panose="02040503050406030204" pitchFamily="18" charset="0"/>
            </a:endParaRPr>
          </a:p>
          <a:p>
            <a:pPr marL="514350" indent="-514350">
              <a:buFont typeface="+mj-lt"/>
              <a:buAutoNum type="arabicPeriod"/>
            </a:pPr>
            <a:r>
              <a:rPr lang="en-US" dirty="0" err="1" smtClean="0">
                <a:latin typeface="Cambria" panose="02040503050406030204" pitchFamily="18" charset="0"/>
              </a:rPr>
              <a:t>Manilla</a:t>
            </a:r>
            <a:r>
              <a:rPr lang="en-US" dirty="0" smtClean="0">
                <a:latin typeface="Cambria" panose="02040503050406030204" pitchFamily="18" charset="0"/>
              </a:rPr>
              <a:t> </a:t>
            </a:r>
            <a:r>
              <a:rPr lang="en-US" dirty="0">
                <a:latin typeface="Cambria" panose="02040503050406030204" pitchFamily="18" charset="0"/>
              </a:rPr>
              <a:t>paper</a:t>
            </a:r>
          </a:p>
          <a:p>
            <a:pPr marL="514350" indent="-514350">
              <a:buFont typeface="+mj-lt"/>
              <a:buAutoNum type="arabicPeriod"/>
            </a:pPr>
            <a:r>
              <a:rPr lang="en-US" dirty="0" err="1" smtClean="0">
                <a:latin typeface="Cambria" panose="02040503050406030204" pitchFamily="18" charset="0"/>
              </a:rPr>
              <a:t>Cellotape</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16826899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274638"/>
            <a:ext cx="9144000" cy="21637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100" b="1"/>
              <a:t>Procedure </a:t>
            </a:r>
            <a:r>
              <a:rPr lang="en-US" sz="2400"/>
              <a:t/>
            </a:r>
            <a:br>
              <a:rPr lang="en-US" sz="2400"/>
            </a:br>
            <a:r>
              <a:rPr lang="en-US" sz="2400"/>
              <a:t>Cut the top part of a plastic to make a funnel. Cut the other plastic bottle to make a collecting jar.</a:t>
            </a:r>
            <a:br>
              <a:rPr lang="en-US" sz="2400"/>
            </a:br>
            <a:r>
              <a:rPr lang="en-US" sz="2400"/>
              <a:t>Make a scale using manila paper and attach it to the collecting jar.</a:t>
            </a:r>
            <a:br>
              <a:rPr lang="en-US" sz="2400"/>
            </a:br>
            <a:endParaRPr lang="en-US" sz="2400"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2" y="2040084"/>
            <a:ext cx="3477403" cy="314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524000" y="5181601"/>
            <a:ext cx="9144000" cy="830997"/>
          </a:xfrm>
          <a:prstGeom prst="rect">
            <a:avLst/>
          </a:prstGeom>
          <a:noFill/>
        </p:spPr>
        <p:txBody>
          <a:bodyPr wrap="square" rtlCol="0">
            <a:spAutoFit/>
          </a:bodyPr>
          <a:lstStyle/>
          <a:p>
            <a:r>
              <a:rPr lang="en-US" sz="2400" dirty="0"/>
              <a:t>A rain gauge should be placed 30cm above the ground to prevent water from splashing and 15cm under ground to reduce evaporation rate.</a:t>
            </a:r>
          </a:p>
        </p:txBody>
      </p:sp>
    </p:spTree>
    <p:extLst>
      <p:ext uri="{BB962C8B-B14F-4D97-AF65-F5344CB8AC3E}">
        <p14:creationId xmlns:p14="http://schemas.microsoft.com/office/powerpoint/2010/main" val="213234817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828800" y="-435659"/>
            <a:ext cx="8839200" cy="4985980"/>
          </a:xfrm>
          <a:prstGeom prst="rect">
            <a:avLst/>
          </a:prstGeom>
          <a:solidFill>
            <a:srgbClr val="92D050"/>
          </a:solidFill>
          <a:ln>
            <a:noFill/>
          </a:ln>
          <a:effectLst/>
        </p:spPr>
        <p:txBody>
          <a:bodyPr vert="horz" wrap="square" lIns="91440" tIns="0" rIns="91440" bIns="0" numCol="1" anchor="ctr" anchorCtr="0" compatLnSpc="1">
            <a:prstTxWarp prst="textNoShape">
              <a:avLst/>
            </a:prstTxWarp>
            <a:spAutoFit/>
          </a:bodyPr>
          <a:lstStyle>
            <a:lvl1pPr fontAlgn="base">
              <a:spcBef>
                <a:spcPct val="0"/>
              </a:spcBef>
              <a:spcAft>
                <a:spcPct val="0"/>
              </a:spcAft>
              <a:tabLst>
                <a:tab pos="228600" algn="l"/>
              </a:tabLst>
              <a:defRPr>
                <a:solidFill>
                  <a:schemeClr val="tx1"/>
                </a:solidFill>
                <a:latin typeface="Arial" pitchFamily="34" charset="0"/>
                <a:cs typeface="Arial" pitchFamily="34" charset="0"/>
              </a:defRPr>
            </a:lvl1pPr>
            <a:lvl2pPr fontAlgn="base">
              <a:spcBef>
                <a:spcPct val="0"/>
              </a:spcBef>
              <a:spcAft>
                <a:spcPct val="0"/>
              </a:spcAft>
              <a:tabLst>
                <a:tab pos="228600" algn="l"/>
              </a:tabLst>
              <a:defRPr>
                <a:solidFill>
                  <a:schemeClr val="tx1"/>
                </a:solidFill>
                <a:latin typeface="Arial" pitchFamily="34" charset="0"/>
                <a:cs typeface="Arial" pitchFamily="34" charset="0"/>
              </a:defRPr>
            </a:lvl2pPr>
            <a:lvl3pPr fontAlgn="base">
              <a:spcBef>
                <a:spcPct val="0"/>
              </a:spcBef>
              <a:spcAft>
                <a:spcPct val="0"/>
              </a:spcAft>
              <a:tabLst>
                <a:tab pos="228600" algn="l"/>
              </a:tabLst>
              <a:defRPr>
                <a:solidFill>
                  <a:schemeClr val="tx1"/>
                </a:solidFill>
                <a:latin typeface="Arial" pitchFamily="34" charset="0"/>
                <a:cs typeface="Arial" pitchFamily="34" charset="0"/>
              </a:defRPr>
            </a:lvl3pPr>
            <a:lvl4pPr fontAlgn="base">
              <a:spcBef>
                <a:spcPct val="0"/>
              </a:spcBef>
              <a:spcAft>
                <a:spcPct val="0"/>
              </a:spcAft>
              <a:tabLst>
                <a:tab pos="228600" algn="l"/>
              </a:tabLst>
              <a:defRPr>
                <a:solidFill>
                  <a:schemeClr val="tx1"/>
                </a:solidFill>
                <a:latin typeface="Arial" pitchFamily="34" charset="0"/>
                <a:cs typeface="Arial" pitchFamily="34" charset="0"/>
              </a:defRPr>
            </a:lvl4pPr>
            <a:lvl5pPr fontAlgn="base">
              <a:spcBef>
                <a:spcPct val="0"/>
              </a:spcBef>
              <a:spcAft>
                <a:spcPct val="0"/>
              </a:spcAft>
              <a:tabLst>
                <a:tab pos="228600" algn="l"/>
              </a:tabLst>
              <a:defRPr>
                <a:solidFill>
                  <a:schemeClr val="tx1"/>
                </a:solidFill>
                <a:latin typeface="Arial" pitchFamily="34" charset="0"/>
                <a:cs typeface="Arial" pitchFamily="34" charset="0"/>
              </a:defRPr>
            </a:lvl5pPr>
            <a:lvl6pPr fontAlgn="base">
              <a:spcBef>
                <a:spcPct val="0"/>
              </a:spcBef>
              <a:spcAft>
                <a:spcPct val="0"/>
              </a:spcAft>
              <a:tabLst>
                <a:tab pos="228600" algn="l"/>
              </a:tabLst>
              <a:defRPr>
                <a:solidFill>
                  <a:schemeClr val="tx1"/>
                </a:solidFill>
                <a:latin typeface="Arial" pitchFamily="34" charset="0"/>
                <a:cs typeface="Arial" pitchFamily="34" charset="0"/>
              </a:defRPr>
            </a:lvl6pPr>
            <a:lvl7pPr fontAlgn="base">
              <a:spcBef>
                <a:spcPct val="0"/>
              </a:spcBef>
              <a:spcAft>
                <a:spcPct val="0"/>
              </a:spcAft>
              <a:tabLst>
                <a:tab pos="228600" algn="l"/>
              </a:tabLst>
              <a:defRPr>
                <a:solidFill>
                  <a:schemeClr val="tx1"/>
                </a:solidFill>
                <a:latin typeface="Arial" pitchFamily="34" charset="0"/>
                <a:cs typeface="Arial" pitchFamily="34" charset="0"/>
              </a:defRPr>
            </a:lvl7pPr>
            <a:lvl8pPr fontAlgn="base">
              <a:spcBef>
                <a:spcPct val="0"/>
              </a:spcBef>
              <a:spcAft>
                <a:spcPct val="0"/>
              </a:spcAft>
              <a:tabLst>
                <a:tab pos="228600" algn="l"/>
              </a:tabLst>
              <a:defRPr>
                <a:solidFill>
                  <a:schemeClr val="tx1"/>
                </a:solidFill>
                <a:latin typeface="Arial" pitchFamily="34" charset="0"/>
                <a:cs typeface="Arial" pitchFamily="34" charset="0"/>
              </a:defRPr>
            </a:lvl8pPr>
            <a:lvl9pPr fontAlgn="base">
              <a:spcBef>
                <a:spcPct val="0"/>
              </a:spcBef>
              <a:spcAft>
                <a:spcPct val="0"/>
              </a:spcAft>
              <a:tabLst>
                <a:tab pos="228600" algn="l"/>
              </a:tabLst>
              <a:defRPr>
                <a:solidFill>
                  <a:schemeClr val="tx1"/>
                </a:solidFill>
                <a:latin typeface="Arial" pitchFamily="34" charset="0"/>
                <a:cs typeface="Arial" pitchFamily="34" charset="0"/>
              </a:defRPr>
            </a:lvl9pPr>
          </a:lstStyle>
          <a:p>
            <a:endParaRPr lang="en-US" altLang="en-US" sz="2400" b="1" u="sng" dirty="0">
              <a:ea typeface="Times New Roman" pitchFamily="18" charset="0"/>
            </a:endParaRPr>
          </a:p>
          <a:p>
            <a:endParaRPr lang="en-US" altLang="en-US" sz="2400" b="1" u="sng" dirty="0">
              <a:ea typeface="Times New Roman" pitchFamily="18" charset="0"/>
            </a:endParaRPr>
          </a:p>
          <a:p>
            <a:endParaRPr lang="en-US" altLang="en-US" sz="2400" b="1" u="sng" dirty="0">
              <a:ea typeface="Times New Roman" pitchFamily="18" charset="0"/>
            </a:endParaRPr>
          </a:p>
          <a:p>
            <a:r>
              <a:rPr lang="en-US" altLang="en-US" sz="2400" b="1" u="sng" dirty="0">
                <a:ea typeface="Times New Roman" pitchFamily="18" charset="0"/>
              </a:rPr>
              <a:t>Wind sock</a:t>
            </a:r>
            <a:endParaRPr lang="en-US" altLang="en-US" sz="1200" dirty="0"/>
          </a:p>
          <a:p>
            <a:pPr lvl="1" eaLnBrk="0" hangingPunct="0">
              <a:buFontTx/>
              <a:buAutoNum type="arabicPeriod"/>
            </a:pPr>
            <a:r>
              <a:rPr lang="en-US" altLang="en-US" sz="2400" dirty="0">
                <a:ea typeface="Times New Roman" pitchFamily="18" charset="0"/>
              </a:rPr>
              <a:t>Used to tell wind direction and the strength of the wind.</a:t>
            </a:r>
            <a:endParaRPr lang="en-US" altLang="en-US" sz="1200" dirty="0"/>
          </a:p>
          <a:p>
            <a:pPr lvl="1" eaLnBrk="0" hangingPunct="0">
              <a:buFontTx/>
              <a:buAutoNum type="arabicPeriod"/>
            </a:pPr>
            <a:r>
              <a:rPr lang="en-US" altLang="en-US" sz="2400" dirty="0">
                <a:ea typeface="Times New Roman" pitchFamily="18" charset="0"/>
              </a:rPr>
              <a:t>Its mouth is larger</a:t>
            </a:r>
            <a:endParaRPr lang="en-US" altLang="en-US" sz="1200" dirty="0"/>
          </a:p>
          <a:p>
            <a:pPr eaLnBrk="0" hangingPunct="0"/>
            <a:r>
              <a:rPr lang="en-US" altLang="en-US" sz="2400" b="1" u="sng" dirty="0">
                <a:ea typeface="Times New Roman" pitchFamily="18" charset="0"/>
              </a:rPr>
              <a:t>The following materials are used to make a windsock</a:t>
            </a:r>
          </a:p>
          <a:p>
            <a:pPr eaLnBrk="0" hangingPunct="0"/>
            <a:r>
              <a:rPr lang="en-US" altLang="en-US" sz="2400" b="1" dirty="0">
                <a:ea typeface="Times New Roman" pitchFamily="18" charset="0"/>
              </a:rPr>
              <a:t>1. </a:t>
            </a:r>
            <a:r>
              <a:rPr lang="en-US" altLang="en-US" sz="2400" dirty="0">
                <a:ea typeface="Times New Roman" pitchFamily="18" charset="0"/>
              </a:rPr>
              <a:t>It points in the direction towards which the wind is blowing </a:t>
            </a:r>
            <a:endParaRPr lang="en-US" altLang="en-US" sz="1200" dirty="0"/>
          </a:p>
          <a:p>
            <a:pPr eaLnBrk="0" hangingPunct="0"/>
            <a:r>
              <a:rPr lang="en-US" altLang="en-US" sz="2400" dirty="0">
                <a:ea typeface="Times New Roman" pitchFamily="18" charset="0"/>
              </a:rPr>
              <a:t>2. Polythene or plastic light bag</a:t>
            </a:r>
          </a:p>
          <a:p>
            <a:pPr eaLnBrk="0" hangingPunct="0"/>
            <a:r>
              <a:rPr lang="en-US" altLang="en-US" sz="2400" dirty="0">
                <a:ea typeface="Times New Roman" pitchFamily="18" charset="0"/>
              </a:rPr>
              <a:t>3. String</a:t>
            </a:r>
          </a:p>
          <a:p>
            <a:pPr eaLnBrk="0" hangingPunct="0"/>
            <a:r>
              <a:rPr lang="en-US" altLang="en-US" sz="2400" dirty="0">
                <a:ea typeface="Times New Roman" pitchFamily="18" charset="0"/>
              </a:rPr>
              <a:t>4. wire</a:t>
            </a:r>
          </a:p>
          <a:p>
            <a:pPr eaLnBrk="0" hangingPunct="0"/>
            <a:r>
              <a:rPr lang="en-US" altLang="en-US" sz="2400" dirty="0">
                <a:ea typeface="Times New Roman" pitchFamily="18" charset="0"/>
              </a:rPr>
              <a:t>5. Wooden pole</a:t>
            </a:r>
            <a:endParaRPr lang="en-US" altLang="en-US" sz="1200" dirty="0"/>
          </a:p>
          <a:p>
            <a:pPr eaLnBrk="0" hangingPunct="0"/>
            <a:endParaRPr lang="en-US" altLang="en-US" sz="3600" dirty="0"/>
          </a:p>
        </p:txBody>
      </p:sp>
      <p:graphicFrame>
        <p:nvGraphicFramePr>
          <p:cNvPr id="3" name="Object 2"/>
          <p:cNvGraphicFramePr>
            <a:graphicFrameLocks noChangeAspect="1"/>
          </p:cNvGraphicFramePr>
          <p:nvPr>
            <p:extLst>
              <p:ext uri="{D42A27DB-BD31-4B8C-83A1-F6EECF244321}">
                <p14:modId xmlns:p14="http://schemas.microsoft.com/office/powerpoint/2010/main" val="2783971976"/>
              </p:ext>
            </p:extLst>
          </p:nvPr>
        </p:nvGraphicFramePr>
        <p:xfrm>
          <a:off x="6858001" y="2614526"/>
          <a:ext cx="3434287" cy="3557674"/>
        </p:xfrm>
        <a:graphic>
          <a:graphicData uri="http://schemas.openxmlformats.org/presentationml/2006/ole">
            <mc:AlternateContent xmlns:mc="http://schemas.openxmlformats.org/markup-compatibility/2006">
              <mc:Choice xmlns:v="urn:schemas-microsoft-com:vml" Requires="v">
                <p:oleObj spid="_x0000_s8365" r:id="rId3" imgW="1173480" imgH="1152144" progId="CorelDRAW.Graphic.12">
                  <p:embed/>
                </p:oleObj>
              </mc:Choice>
              <mc:Fallback>
                <p:oleObj r:id="rId3" imgW="1173480" imgH="1152144" progId="CorelDRAW.Graphic.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1" y="2614526"/>
                        <a:ext cx="3434287" cy="3557674"/>
                      </a:xfrm>
                      <a:prstGeom prst="rect">
                        <a:avLst/>
                      </a:prstGeom>
                      <a:noFill/>
                      <a:ln>
                        <a:solidFill>
                          <a:schemeClr val="tx1"/>
                        </a:solidFill>
                      </a:ln>
                    </p:spPr>
                  </p:pic>
                </p:oleObj>
              </mc:Fallback>
            </mc:AlternateContent>
          </a:graphicData>
        </a:graphic>
      </p:graphicFrame>
      <p:sp>
        <p:nvSpPr>
          <p:cNvPr id="7" name="TextBox 6"/>
          <p:cNvSpPr txBox="1"/>
          <p:nvPr/>
        </p:nvSpPr>
        <p:spPr>
          <a:xfrm>
            <a:off x="1524000" y="6172201"/>
            <a:ext cx="8382000" cy="584775"/>
          </a:xfrm>
          <a:prstGeom prst="rect">
            <a:avLst/>
          </a:prstGeom>
          <a:noFill/>
        </p:spPr>
        <p:txBody>
          <a:bodyPr wrap="square" rtlCol="0">
            <a:spAutoFit/>
          </a:bodyPr>
          <a:lstStyle/>
          <a:p>
            <a:r>
              <a:rPr lang="en-US" sz="3200" dirty="0"/>
              <a:t>     It should be placed in an open space</a:t>
            </a:r>
          </a:p>
        </p:txBody>
      </p:sp>
    </p:spTree>
    <p:extLst>
      <p:ext uri="{BB962C8B-B14F-4D97-AF65-F5344CB8AC3E}">
        <p14:creationId xmlns:p14="http://schemas.microsoft.com/office/powerpoint/2010/main" val="24388777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304800"/>
            <a:ext cx="8686800" cy="6247864"/>
          </a:xfrm>
          <a:prstGeom prst="rect">
            <a:avLst/>
          </a:prstGeom>
          <a:solidFill>
            <a:srgbClr val="92D050"/>
          </a:solidFill>
        </p:spPr>
        <p:txBody>
          <a:bodyPr wrap="square">
            <a:spAutoFit/>
          </a:bodyPr>
          <a:lstStyle/>
          <a:p>
            <a:r>
              <a:rPr lang="en-US" sz="3200" b="1" dirty="0"/>
              <a:t>Thermometer</a:t>
            </a:r>
          </a:p>
          <a:p>
            <a:r>
              <a:rPr lang="en-US" sz="2800" dirty="0"/>
              <a:t>•Used to measure temperature.</a:t>
            </a:r>
          </a:p>
          <a:p>
            <a:r>
              <a:rPr lang="en-US" sz="2800" dirty="0"/>
              <a:t>•Temperature is the degree of hotness or coldness of a place.</a:t>
            </a:r>
          </a:p>
          <a:p>
            <a:r>
              <a:rPr lang="en-US" sz="2800" b="1" dirty="0"/>
              <a:t>Types of Thermometers</a:t>
            </a:r>
          </a:p>
          <a:p>
            <a:r>
              <a:rPr lang="en-US" sz="2800" dirty="0"/>
              <a:t>(i)	A Liquid (water)  thermometer</a:t>
            </a:r>
          </a:p>
          <a:p>
            <a:r>
              <a:rPr lang="en-US" sz="2800" dirty="0"/>
              <a:t>(ii)	An Air Thermometer</a:t>
            </a:r>
          </a:p>
          <a:p>
            <a:r>
              <a:rPr lang="en-US" sz="3200" b="1" dirty="0"/>
              <a:t>Liquid Thermometer</a:t>
            </a:r>
          </a:p>
          <a:p>
            <a:r>
              <a:rPr lang="en-US" sz="2800" dirty="0"/>
              <a:t>Materials used to Construct a liquid (Water thermometer)</a:t>
            </a:r>
          </a:p>
          <a:p>
            <a:r>
              <a:rPr lang="en-US" sz="2800" dirty="0"/>
              <a:t>(i)	Manilla paper or stiff card.</a:t>
            </a:r>
          </a:p>
          <a:p>
            <a:r>
              <a:rPr lang="en-US" sz="2800" dirty="0"/>
              <a:t>(ii)	Biro pen inner tube.</a:t>
            </a:r>
          </a:p>
          <a:p>
            <a:r>
              <a:rPr lang="en-US" sz="2800" dirty="0"/>
              <a:t>(iii)	Cork.</a:t>
            </a:r>
          </a:p>
          <a:p>
            <a:r>
              <a:rPr lang="en-US" sz="2800" dirty="0"/>
              <a:t>(iv)	Glass bottle.</a:t>
            </a:r>
          </a:p>
          <a:p>
            <a:r>
              <a:rPr lang="en-US" sz="2800" dirty="0"/>
              <a:t>(v)	</a:t>
            </a:r>
            <a:r>
              <a:rPr lang="en-US" sz="2800" dirty="0" err="1"/>
              <a:t>Coloured</a:t>
            </a:r>
            <a:r>
              <a:rPr lang="en-US" sz="2800" dirty="0"/>
              <a:t> water.</a:t>
            </a:r>
          </a:p>
        </p:txBody>
      </p:sp>
    </p:spTree>
    <p:extLst>
      <p:ext uri="{BB962C8B-B14F-4D97-AF65-F5344CB8AC3E}">
        <p14:creationId xmlns:p14="http://schemas.microsoft.com/office/powerpoint/2010/main" val="305013494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228601"/>
            <a:ext cx="8305800" cy="3662541"/>
          </a:xfrm>
          <a:prstGeom prst="rect">
            <a:avLst/>
          </a:prstGeom>
        </p:spPr>
        <p:txBody>
          <a:bodyPr wrap="square">
            <a:spAutoFit/>
          </a:bodyPr>
          <a:lstStyle/>
          <a:p>
            <a:r>
              <a:rPr lang="en-US" sz="2800" dirty="0"/>
              <a:t>•As temperature rises water inside the bottle expands and rises.</a:t>
            </a:r>
          </a:p>
          <a:p>
            <a:r>
              <a:rPr lang="en-US" sz="2800" dirty="0"/>
              <a:t>•As the temperature fall water inside the bottle gets cooled and contracts water drops in the tube.</a:t>
            </a:r>
          </a:p>
          <a:p>
            <a:r>
              <a:rPr lang="en-US" sz="2800" dirty="0"/>
              <a:t>•</a:t>
            </a:r>
            <a:r>
              <a:rPr lang="en-US" sz="2800" dirty="0" err="1"/>
              <a:t>Coloured</a:t>
            </a:r>
            <a:r>
              <a:rPr lang="en-US" sz="2800" dirty="0"/>
              <a:t> water is used to make reading easily visible.</a:t>
            </a:r>
          </a:p>
          <a:p>
            <a:r>
              <a:rPr lang="en-US" sz="2800" dirty="0"/>
              <a:t>•It works on the fact of expansion and contraction of liquid.</a:t>
            </a:r>
          </a:p>
          <a:p>
            <a:endParaRPr lang="en-US" dirty="0"/>
          </a:p>
          <a:p>
            <a:r>
              <a:rPr lang="en-US" dirty="0"/>
              <a:t> </a:t>
            </a:r>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2895600"/>
            <a:ext cx="3581399" cy="37661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32625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228601"/>
            <a:ext cx="8534400" cy="6494085"/>
          </a:xfrm>
          <a:prstGeom prst="rect">
            <a:avLst/>
          </a:prstGeom>
          <a:solidFill>
            <a:schemeClr val="tx2">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sz="3600" b="1" dirty="0"/>
              <a:t>AIR THERMOMETER</a:t>
            </a:r>
            <a:endParaRPr lang="en-US" sz="2800" dirty="0"/>
          </a:p>
          <a:p>
            <a:r>
              <a:rPr lang="en-US" sz="2800" dirty="0"/>
              <a:t>•When surrounding air is hot the air inside the bottle is heated, it expands and pushes water down the tube (level of water inside the tube dropped)</a:t>
            </a:r>
          </a:p>
          <a:p>
            <a:r>
              <a:rPr lang="en-US" sz="2800" dirty="0"/>
              <a:t>•When surrounding air is cooled the air inside the bottle contract and pushes water upwards the tube</a:t>
            </a:r>
          </a:p>
          <a:p>
            <a:r>
              <a:rPr lang="en-US" sz="2400" dirty="0"/>
              <a:t>.</a:t>
            </a:r>
          </a:p>
          <a:p>
            <a:r>
              <a:rPr lang="en-US" sz="2400" b="1" dirty="0"/>
              <a:t>The following materials are used to make a simple Air Thermometer.</a:t>
            </a:r>
          </a:p>
          <a:p>
            <a:r>
              <a:rPr lang="en-US" sz="2400" b="1" dirty="0"/>
              <a:t>1.Wooden stand</a:t>
            </a:r>
          </a:p>
          <a:p>
            <a:r>
              <a:rPr lang="en-US" sz="2400" b="1" dirty="0"/>
              <a:t>2.Biro inner tube</a:t>
            </a:r>
          </a:p>
          <a:p>
            <a:r>
              <a:rPr lang="en-US" sz="2400" b="1" dirty="0"/>
              <a:t>3.Cork water </a:t>
            </a:r>
          </a:p>
          <a:p>
            <a:r>
              <a:rPr lang="en-US" sz="2400" b="1" dirty="0"/>
              <a:t>4.Ink</a:t>
            </a:r>
          </a:p>
          <a:p>
            <a:r>
              <a:rPr lang="en-US" sz="2400" b="1" dirty="0"/>
              <a:t>5.Manilla paper or stiff paper card</a:t>
            </a:r>
          </a:p>
          <a:p>
            <a:r>
              <a:rPr lang="en-US" sz="2400" b="1" dirty="0"/>
              <a:t>6.Thread </a:t>
            </a:r>
          </a:p>
          <a:p>
            <a:r>
              <a:rPr lang="en-US" sz="2400" b="1" dirty="0"/>
              <a:t>7.Plastic bottle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7050" y="3886200"/>
            <a:ext cx="32004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37667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6200"/>
            <a:ext cx="89916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99802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u="sng" dirty="0">
                <a:latin typeface="Cambria" panose="02040503050406030204" pitchFamily="18" charset="0"/>
              </a:rPr>
              <a:t>Observation:</a:t>
            </a:r>
          </a:p>
          <a:p>
            <a:pPr marL="0" indent="0">
              <a:buNone/>
            </a:pPr>
            <a:r>
              <a:rPr lang="en-US" dirty="0">
                <a:latin typeface="Cambria" panose="02040503050406030204" pitchFamily="18" charset="0"/>
              </a:rPr>
              <a:t>Red </a:t>
            </a:r>
            <a:r>
              <a:rPr lang="en-US" dirty="0" err="1">
                <a:latin typeface="Cambria" panose="02040503050406030204" pitchFamily="18" charset="0"/>
              </a:rPr>
              <a:t>colour</a:t>
            </a:r>
            <a:r>
              <a:rPr lang="en-US" dirty="0">
                <a:latin typeface="Cambria" panose="02040503050406030204" pitchFamily="18" charset="0"/>
              </a:rPr>
              <a:t>  is seen  at the stem and the leaf of the plant after about an hour.</a:t>
            </a:r>
          </a:p>
          <a:p>
            <a:pPr marL="0" indent="0">
              <a:buNone/>
            </a:pPr>
            <a:endParaRPr lang="en-US" b="1" dirty="0">
              <a:latin typeface="Cambria" panose="02040503050406030204" pitchFamily="18" charset="0"/>
            </a:endParaRPr>
          </a:p>
          <a:p>
            <a:pPr marL="0" indent="0">
              <a:buNone/>
            </a:pPr>
            <a:r>
              <a:rPr lang="en-US" b="1" u="sng" dirty="0">
                <a:latin typeface="Cambria" panose="02040503050406030204" pitchFamily="18" charset="0"/>
              </a:rPr>
              <a:t>Conclusion:</a:t>
            </a:r>
          </a:p>
          <a:p>
            <a:pPr marL="0" indent="0">
              <a:buNone/>
            </a:pPr>
            <a:r>
              <a:rPr lang="en-US" dirty="0">
                <a:latin typeface="Cambria" panose="02040503050406030204" pitchFamily="18" charset="0"/>
              </a:rPr>
              <a:t>Stems of plants transport water and mineral salts</a:t>
            </a:r>
          </a:p>
          <a:p>
            <a:pPr marL="0" indent="0">
              <a:buNone/>
            </a:pPr>
            <a:endParaRPr lang="en-US" dirty="0">
              <a:latin typeface="Cambria" panose="02040503050406030204" pitchFamily="18" charset="0"/>
            </a:endParaRPr>
          </a:p>
          <a:p>
            <a:pPr marL="0" indent="0">
              <a:buNone/>
            </a:pPr>
            <a:r>
              <a:rPr lang="en-US" b="1" dirty="0">
                <a:solidFill>
                  <a:srgbClr val="FF0000"/>
                </a:solidFill>
                <a:latin typeface="Cambria" panose="02040503050406030204" pitchFamily="18" charset="0"/>
              </a:rPr>
              <a:t>Note: </a:t>
            </a:r>
            <a:r>
              <a:rPr lang="en-US" dirty="0">
                <a:solidFill>
                  <a:srgbClr val="FF0000"/>
                </a:solidFill>
                <a:latin typeface="Cambria" panose="02040503050406030204" pitchFamily="18" charset="0"/>
              </a:rPr>
              <a:t>Stems also store food in some plants.</a:t>
            </a:r>
          </a:p>
          <a:p>
            <a:endParaRPr lang="en-US" dirty="0"/>
          </a:p>
        </p:txBody>
      </p:sp>
    </p:spTree>
    <p:extLst>
      <p:ext uri="{BB962C8B-B14F-4D97-AF65-F5344CB8AC3E}">
        <p14:creationId xmlns:p14="http://schemas.microsoft.com/office/powerpoint/2010/main" val="38270828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693"/>
          <a:stretch/>
        </p:blipFill>
        <p:spPr bwMode="auto">
          <a:xfrm>
            <a:off x="1852612" y="990601"/>
            <a:ext cx="8534400" cy="5753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381001"/>
            <a:ext cx="9144000" cy="461665"/>
          </a:xfrm>
          <a:prstGeom prst="rect">
            <a:avLst/>
          </a:prstGeom>
          <a:noFill/>
        </p:spPr>
        <p:txBody>
          <a:bodyPr wrap="square" rtlCol="0">
            <a:spAutoFit/>
          </a:bodyPr>
          <a:lstStyle/>
          <a:p>
            <a:pPr algn="ctr"/>
            <a:r>
              <a:rPr lang="en-US" sz="2400" b="1" u="sng" dirty="0"/>
              <a:t>ORDER OF THE PLANETS FROM THE SMALLEST TO THE LARGEST</a:t>
            </a:r>
          </a:p>
        </p:txBody>
      </p:sp>
    </p:spTree>
    <p:extLst>
      <p:ext uri="{BB962C8B-B14F-4D97-AF65-F5344CB8AC3E}">
        <p14:creationId xmlns:p14="http://schemas.microsoft.com/office/powerpoint/2010/main" val="306084620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NOTE:</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990601"/>
            <a:ext cx="8229600" cy="5135563"/>
          </a:xfrm>
        </p:spPr>
        <p:txBody>
          <a:bodyPr>
            <a:normAutofit/>
          </a:bodyPr>
          <a:lstStyle/>
          <a:p>
            <a:pPr>
              <a:buFont typeface="Wingdings" panose="05000000000000000000" pitchFamily="2" charset="2"/>
              <a:buChar char="ü"/>
            </a:pPr>
            <a:r>
              <a:rPr lang="en-US" dirty="0" smtClean="0">
                <a:latin typeface="Cambria" panose="02040503050406030204" pitchFamily="18" charset="0"/>
              </a:rPr>
              <a:t>Mercury </a:t>
            </a:r>
            <a:r>
              <a:rPr lang="en-US" dirty="0">
                <a:latin typeface="Cambria" panose="02040503050406030204" pitchFamily="18" charset="0"/>
              </a:rPr>
              <a:t>is a bright object seen in the West in the evening and does not twinkle</a:t>
            </a:r>
          </a:p>
          <a:p>
            <a:pPr>
              <a:buFont typeface="Wingdings" panose="05000000000000000000" pitchFamily="2" charset="2"/>
              <a:buChar char="ü"/>
            </a:pPr>
            <a:r>
              <a:rPr lang="en-US" dirty="0" smtClean="0">
                <a:latin typeface="Cambria" panose="02040503050406030204" pitchFamily="18" charset="0"/>
              </a:rPr>
              <a:t>Venus </a:t>
            </a:r>
            <a:r>
              <a:rPr lang="en-US" dirty="0">
                <a:latin typeface="Cambria" panose="02040503050406030204" pitchFamily="18" charset="0"/>
              </a:rPr>
              <a:t>is a bright object seen in the East in the morning and does not twinkle</a:t>
            </a:r>
          </a:p>
          <a:p>
            <a:pPr>
              <a:buFont typeface="Wingdings" panose="05000000000000000000" pitchFamily="2" charset="2"/>
              <a:buChar char="ü"/>
            </a:pPr>
            <a:r>
              <a:rPr lang="en-US" dirty="0" smtClean="0">
                <a:latin typeface="Cambria" panose="02040503050406030204" pitchFamily="18" charset="0"/>
              </a:rPr>
              <a:t>Jupiter </a:t>
            </a:r>
            <a:r>
              <a:rPr lang="en-US" dirty="0">
                <a:latin typeface="Cambria" panose="02040503050406030204" pitchFamily="18" charset="0"/>
              </a:rPr>
              <a:t>is the largest planet</a:t>
            </a:r>
          </a:p>
          <a:p>
            <a:pPr>
              <a:buFont typeface="Wingdings" panose="05000000000000000000" pitchFamily="2" charset="2"/>
              <a:buChar char="ü"/>
            </a:pPr>
            <a:r>
              <a:rPr lang="en-US" dirty="0" smtClean="0">
                <a:latin typeface="Cambria" panose="02040503050406030204" pitchFamily="18" charset="0"/>
              </a:rPr>
              <a:t>Venus </a:t>
            </a:r>
            <a:r>
              <a:rPr lang="en-US" dirty="0">
                <a:latin typeface="Cambria" panose="02040503050406030204" pitchFamily="18" charset="0"/>
              </a:rPr>
              <a:t>is the brightest planet</a:t>
            </a:r>
          </a:p>
          <a:p>
            <a:pPr>
              <a:buFont typeface="Wingdings" panose="05000000000000000000" pitchFamily="2" charset="2"/>
              <a:buChar char="ü"/>
            </a:pPr>
            <a:r>
              <a:rPr lang="en-US" dirty="0" smtClean="0">
                <a:latin typeface="Cambria" panose="02040503050406030204" pitchFamily="18" charset="0"/>
              </a:rPr>
              <a:t>Saturn </a:t>
            </a:r>
            <a:r>
              <a:rPr lang="en-US" dirty="0">
                <a:latin typeface="Cambria" panose="02040503050406030204" pitchFamily="18" charset="0"/>
              </a:rPr>
              <a:t>has a ring round it</a:t>
            </a:r>
          </a:p>
          <a:p>
            <a:pPr>
              <a:buFont typeface="Wingdings" panose="05000000000000000000" pitchFamily="2" charset="2"/>
              <a:buChar char="ü"/>
            </a:pPr>
            <a:r>
              <a:rPr lang="en-US" dirty="0" smtClean="0">
                <a:latin typeface="Cambria" panose="02040503050406030204" pitchFamily="18" charset="0"/>
              </a:rPr>
              <a:t>Mercury </a:t>
            </a:r>
            <a:r>
              <a:rPr lang="en-US" dirty="0">
                <a:latin typeface="Cambria" panose="02040503050406030204" pitchFamily="18" charset="0"/>
              </a:rPr>
              <a:t>and Venus do not have moons</a:t>
            </a:r>
          </a:p>
          <a:p>
            <a:pPr>
              <a:buFont typeface="Wingdings" panose="05000000000000000000" pitchFamily="2" charset="2"/>
              <a:buChar char="ü"/>
            </a:pPr>
            <a:r>
              <a:rPr lang="en-US" dirty="0" smtClean="0">
                <a:latin typeface="Cambria" panose="02040503050406030204" pitchFamily="18" charset="0"/>
              </a:rPr>
              <a:t>The </a:t>
            </a:r>
            <a:r>
              <a:rPr lang="en-US" dirty="0">
                <a:latin typeface="Cambria" panose="02040503050406030204" pitchFamily="18" charset="0"/>
              </a:rPr>
              <a:t>sun is the </a:t>
            </a:r>
            <a:r>
              <a:rPr lang="en-US" dirty="0" err="1">
                <a:latin typeface="Cambria" panose="02040503050406030204" pitchFamily="18" charset="0"/>
              </a:rPr>
              <a:t>centre</a:t>
            </a:r>
            <a:r>
              <a:rPr lang="en-US" dirty="0">
                <a:latin typeface="Cambria" panose="02040503050406030204" pitchFamily="18" charset="0"/>
              </a:rPr>
              <a:t> of the solar </a:t>
            </a:r>
            <a:r>
              <a:rPr lang="en-US" dirty="0" smtClean="0">
                <a:latin typeface="Cambria" panose="02040503050406030204" pitchFamily="18" charset="0"/>
              </a:rPr>
              <a:t>system</a:t>
            </a:r>
          </a:p>
          <a:p>
            <a:pPr>
              <a:buFont typeface="Wingdings" panose="05000000000000000000" pitchFamily="2" charset="2"/>
              <a:buChar char="ü"/>
            </a:pPr>
            <a:r>
              <a:rPr lang="en-US" dirty="0" smtClean="0">
                <a:latin typeface="Cambria" panose="02040503050406030204" pitchFamily="18" charset="0"/>
              </a:rPr>
              <a:t>Mercury and </a:t>
            </a:r>
            <a:r>
              <a:rPr lang="en-US" dirty="0" err="1" smtClean="0">
                <a:latin typeface="Cambria" panose="02040503050406030204" pitchFamily="18" charset="0"/>
              </a:rPr>
              <a:t>venus</a:t>
            </a:r>
            <a:r>
              <a:rPr lang="en-US" dirty="0" smtClean="0">
                <a:latin typeface="Cambria" panose="02040503050406030204" pitchFamily="18" charset="0"/>
              </a:rPr>
              <a:t> are the inner planets</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399607878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Modelling of the solar system</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066801"/>
            <a:ext cx="8229600" cy="5059363"/>
          </a:xfrm>
        </p:spPr>
        <p:txBody>
          <a:bodyPr>
            <a:noAutofit/>
          </a:bodyPr>
          <a:lstStyle/>
          <a:p>
            <a:pPr marL="0" indent="0">
              <a:buNone/>
            </a:pPr>
            <a:r>
              <a:rPr lang="en-US" sz="2800" b="1" dirty="0">
                <a:latin typeface="Cambria" panose="02040503050406030204" pitchFamily="18" charset="0"/>
              </a:rPr>
              <a:t>Materials required:</a:t>
            </a:r>
          </a:p>
          <a:p>
            <a:pPr marL="0" indent="0">
              <a:buNone/>
            </a:pPr>
            <a:r>
              <a:rPr lang="en-US" sz="2800" dirty="0">
                <a:latin typeface="Cambria" panose="02040503050406030204" pitchFamily="18" charset="0"/>
              </a:rPr>
              <a:t>Manila paper, clay or </a:t>
            </a:r>
            <a:r>
              <a:rPr lang="en-US" sz="2800" dirty="0" err="1">
                <a:latin typeface="Cambria" panose="02040503050406030204" pitchFamily="18" charset="0"/>
              </a:rPr>
              <a:t>plasticine</a:t>
            </a:r>
            <a:r>
              <a:rPr lang="en-US" sz="2800" dirty="0">
                <a:latin typeface="Cambria" panose="02040503050406030204" pitchFamily="18" charset="0"/>
              </a:rPr>
              <a:t>, </a:t>
            </a:r>
          </a:p>
          <a:p>
            <a:pPr marL="0" indent="0">
              <a:buNone/>
            </a:pPr>
            <a:r>
              <a:rPr lang="en-US" sz="2800" dirty="0">
                <a:latin typeface="Cambria" panose="02040503050406030204" pitchFamily="18" charset="0"/>
              </a:rPr>
              <a:t>name tags, pins, soft board</a:t>
            </a:r>
          </a:p>
          <a:p>
            <a:pPr marL="0" indent="0">
              <a:buNone/>
            </a:pPr>
            <a:r>
              <a:rPr lang="en-US" sz="2800" b="1" dirty="0">
                <a:latin typeface="Cambria" panose="02040503050406030204" pitchFamily="18" charset="0"/>
              </a:rPr>
              <a:t>Procedure:</a:t>
            </a:r>
          </a:p>
          <a:p>
            <a:pPr marL="514350" indent="-514350">
              <a:buFont typeface="+mj-lt"/>
              <a:buAutoNum type="arabicPeriod"/>
            </a:pPr>
            <a:r>
              <a:rPr lang="en-US" sz="2800" dirty="0">
                <a:latin typeface="Cambria" panose="02040503050406030204" pitchFamily="18" charset="0"/>
              </a:rPr>
              <a:t>Model the planets and the sun using clay or </a:t>
            </a:r>
            <a:r>
              <a:rPr lang="en-US" sz="2800" dirty="0" err="1">
                <a:latin typeface="Cambria" panose="02040503050406030204" pitchFamily="18" charset="0"/>
              </a:rPr>
              <a:t>plasticine</a:t>
            </a:r>
            <a:endParaRPr lang="en-US" sz="2800" dirty="0">
              <a:latin typeface="Cambria" panose="02040503050406030204" pitchFamily="18" charset="0"/>
            </a:endParaRPr>
          </a:p>
          <a:p>
            <a:pPr marL="514350" indent="-514350">
              <a:buFont typeface="+mj-lt"/>
              <a:buAutoNum type="arabicPeriod"/>
            </a:pPr>
            <a:r>
              <a:rPr lang="en-US" sz="2800" dirty="0">
                <a:latin typeface="Cambria" panose="02040503050406030204" pitchFamily="18" charset="0"/>
              </a:rPr>
              <a:t>Paste the manila paper on the </a:t>
            </a:r>
            <a:r>
              <a:rPr lang="en-US" sz="2800" dirty="0" err="1">
                <a:latin typeface="Cambria" panose="02040503050406030204" pitchFamily="18" charset="0"/>
              </a:rPr>
              <a:t>softboard</a:t>
            </a:r>
            <a:endParaRPr lang="en-US" sz="2800" dirty="0">
              <a:latin typeface="Cambria" panose="02040503050406030204" pitchFamily="18" charset="0"/>
            </a:endParaRPr>
          </a:p>
          <a:p>
            <a:pPr marL="514350" indent="-514350">
              <a:buFont typeface="+mj-lt"/>
              <a:buAutoNum type="arabicPeriod"/>
            </a:pPr>
            <a:r>
              <a:rPr lang="en-US" sz="2800" dirty="0">
                <a:latin typeface="Cambria" panose="02040503050406030204" pitchFamily="18" charset="0"/>
              </a:rPr>
              <a:t>Draw circles on the manila paper to show orbits</a:t>
            </a:r>
          </a:p>
          <a:p>
            <a:pPr marL="514350" indent="-514350">
              <a:buFont typeface="+mj-lt"/>
              <a:buAutoNum type="arabicPeriod"/>
            </a:pPr>
            <a:r>
              <a:rPr lang="en-US" sz="2800" dirty="0">
                <a:latin typeface="Cambria" panose="02040503050406030204" pitchFamily="18" charset="0"/>
              </a:rPr>
              <a:t>Fix models of the planets with the sun at the </a:t>
            </a:r>
            <a:r>
              <a:rPr lang="en-US" sz="2800" dirty="0" err="1">
                <a:latin typeface="Cambria" panose="02040503050406030204" pitchFamily="18" charset="0"/>
              </a:rPr>
              <a:t>centre</a:t>
            </a:r>
            <a:endParaRPr lang="en-US" sz="2800" dirty="0">
              <a:latin typeface="Cambria" panose="02040503050406030204" pitchFamily="18" charset="0"/>
            </a:endParaRPr>
          </a:p>
          <a:p>
            <a:pPr marL="514350" indent="-514350">
              <a:buFont typeface="+mj-lt"/>
              <a:buAutoNum type="arabicPeriod"/>
            </a:pPr>
            <a:r>
              <a:rPr lang="en-US" sz="2800" dirty="0">
                <a:latin typeface="Cambria" panose="02040503050406030204" pitchFamily="18" charset="0"/>
              </a:rPr>
              <a:t>Put name tags against the sun and the planets</a:t>
            </a:r>
          </a:p>
          <a:p>
            <a:pPr marL="0" indent="0">
              <a:buNone/>
            </a:pPr>
            <a:r>
              <a:rPr lang="en-US" sz="2800" dirty="0">
                <a:latin typeface="Cambria" panose="02040503050406030204" pitchFamily="18" charset="0"/>
              </a:rPr>
              <a:t> </a:t>
            </a:r>
          </a:p>
          <a:p>
            <a:endParaRPr lang="en-US" sz="2800" dirty="0">
              <a:latin typeface="Cambria" panose="02040503050406030204" pitchFamily="18" charset="0"/>
            </a:endParaRPr>
          </a:p>
        </p:txBody>
      </p:sp>
    </p:spTree>
    <p:extLst>
      <p:ext uri="{BB962C8B-B14F-4D97-AF65-F5344CB8AC3E}">
        <p14:creationId xmlns:p14="http://schemas.microsoft.com/office/powerpoint/2010/main" val="4454354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More about the sky</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solidFill>
            <a:srgbClr val="92D050"/>
          </a:solidFill>
        </p:spPr>
        <p:txBody>
          <a:bodyPr>
            <a:normAutofit/>
          </a:bodyPr>
          <a:lstStyle/>
          <a:p>
            <a:pPr>
              <a:buFont typeface="Wingdings" panose="05000000000000000000" pitchFamily="2" charset="2"/>
              <a:buChar char="v"/>
            </a:pPr>
            <a:r>
              <a:rPr lang="en-US" sz="3600" dirty="0">
                <a:latin typeface="Cambria" panose="02040503050406030204" pitchFamily="18" charset="0"/>
              </a:rPr>
              <a:t>The sun is a star</a:t>
            </a:r>
          </a:p>
          <a:p>
            <a:pPr>
              <a:buFont typeface="Wingdings" panose="05000000000000000000" pitchFamily="2" charset="2"/>
              <a:buChar char="v"/>
            </a:pPr>
            <a:endParaRPr lang="en-US" sz="3600" dirty="0">
              <a:latin typeface="Cambria" panose="02040503050406030204" pitchFamily="18" charset="0"/>
            </a:endParaRPr>
          </a:p>
          <a:p>
            <a:pPr>
              <a:buFont typeface="Wingdings" panose="05000000000000000000" pitchFamily="2" charset="2"/>
              <a:buChar char="v"/>
            </a:pPr>
            <a:r>
              <a:rPr lang="en-US" sz="3600" dirty="0">
                <a:latin typeface="Cambria" panose="02040503050406030204" pitchFamily="18" charset="0"/>
              </a:rPr>
              <a:t>Atmosphere is the air that surrounds the earth</a:t>
            </a:r>
          </a:p>
          <a:p>
            <a:pPr>
              <a:buFont typeface="Wingdings" panose="05000000000000000000" pitchFamily="2" charset="2"/>
              <a:buChar char="v"/>
            </a:pPr>
            <a:endParaRPr lang="en-US" sz="3600" dirty="0">
              <a:latin typeface="Cambria" panose="02040503050406030204" pitchFamily="18" charset="0"/>
            </a:endParaRPr>
          </a:p>
          <a:p>
            <a:pPr>
              <a:buFont typeface="Wingdings" panose="05000000000000000000" pitchFamily="2" charset="2"/>
              <a:buChar char="v"/>
            </a:pPr>
            <a:r>
              <a:rPr lang="en-US" sz="3600" dirty="0">
                <a:latin typeface="Cambria" panose="02040503050406030204" pitchFamily="18" charset="0"/>
              </a:rPr>
              <a:t>Meteorology is the study of weather</a:t>
            </a:r>
          </a:p>
          <a:p>
            <a:endParaRPr lang="en-US" sz="3600" dirty="0">
              <a:latin typeface="Cambria" panose="02040503050406030204" pitchFamily="18" charset="0"/>
            </a:endParaRPr>
          </a:p>
        </p:txBody>
      </p:sp>
    </p:spTree>
    <p:extLst>
      <p:ext uri="{BB962C8B-B14F-4D97-AF65-F5344CB8AC3E}">
        <p14:creationId xmlns:p14="http://schemas.microsoft.com/office/powerpoint/2010/main" val="198301311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707886"/>
          </a:xfrm>
          <a:prstGeom prst="rect">
            <a:avLst/>
          </a:prstGeom>
        </p:spPr>
        <p:txBody>
          <a:bodyPr wrap="square">
            <a:spAutoFit/>
          </a:bodyPr>
          <a:lstStyle/>
          <a:p>
            <a:pPr algn="ctr"/>
            <a:r>
              <a:rPr lang="en-US" sz="2000" b="1" u="sng" dirty="0">
                <a:latin typeface="Times New Roman"/>
                <a:ea typeface="Times New Roman"/>
              </a:rPr>
              <a:t>EXERCISE 2</a:t>
            </a:r>
            <a:endParaRPr lang="en-US" sz="2000" dirty="0">
              <a:latin typeface="Times New Roman"/>
              <a:ea typeface="Times New Roman"/>
            </a:endParaRPr>
          </a:p>
          <a:p>
            <a:r>
              <a:rPr lang="en-US" sz="2000" b="1" u="sng" dirty="0">
                <a:latin typeface="Times New Roman"/>
                <a:ea typeface="Times New Roman"/>
              </a:rPr>
              <a:t>QUESTIONS ON WEATHER INSTRUMENTS</a:t>
            </a:r>
            <a:endParaRPr lang="en-US" sz="2000" dirty="0">
              <a:latin typeface="Times New Roman"/>
              <a:ea typeface="Times New Roman"/>
            </a:endParaRPr>
          </a:p>
        </p:txBody>
      </p:sp>
      <p:grpSp>
        <p:nvGrpSpPr>
          <p:cNvPr id="6" name="Group 2"/>
          <p:cNvGrpSpPr>
            <a:grpSpLocks/>
          </p:cNvGrpSpPr>
          <p:nvPr/>
        </p:nvGrpSpPr>
        <p:grpSpPr bwMode="auto">
          <a:xfrm>
            <a:off x="1784350" y="1219200"/>
            <a:ext cx="2387600" cy="2413000"/>
            <a:chOff x="6847" y="1247"/>
            <a:chExt cx="3760" cy="380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7" y="1247"/>
              <a:ext cx="3760" cy="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8016" y="3491"/>
              <a:ext cx="180" cy="1300"/>
            </a:xfrm>
            <a:prstGeom prst="rect">
              <a:avLst/>
            </a:prstGeom>
            <a:solidFill>
              <a:srgbClr val="969696"/>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8" name="Rectangle 5"/>
            <p:cNvSpPr>
              <a:spLocks noChangeArrowheads="1"/>
            </p:cNvSpPr>
            <p:nvPr/>
          </p:nvSpPr>
          <p:spPr bwMode="auto">
            <a:xfrm>
              <a:off x="7587" y="4207"/>
              <a:ext cx="1100" cy="720"/>
            </a:xfrm>
            <a:prstGeom prst="rect">
              <a:avLst/>
            </a:prstGeom>
            <a:solidFill>
              <a:srgbClr val="969696"/>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p:nvSpPr>
        <p:spPr>
          <a:xfrm>
            <a:off x="1524000" y="609600"/>
            <a:ext cx="7924800" cy="369332"/>
          </a:xfrm>
          <a:prstGeom prst="rect">
            <a:avLst/>
          </a:prstGeom>
          <a:noFill/>
        </p:spPr>
        <p:txBody>
          <a:bodyPr wrap="square" rtlCol="0">
            <a:spAutoFit/>
          </a:bodyPr>
          <a:lstStyle/>
          <a:p>
            <a:r>
              <a:rPr lang="en-US" b="1" u="sng" dirty="0">
                <a:latin typeface="Times New Roman"/>
                <a:ea typeface="Times New Roman"/>
              </a:rPr>
              <a:t>Use the diagram below to answer questions that follows 1-4</a:t>
            </a:r>
            <a:endParaRPr lang="en-US" dirty="0">
              <a:latin typeface="Times New Roman"/>
              <a:ea typeface="Times New Roman"/>
            </a:endParaRPr>
          </a:p>
        </p:txBody>
      </p:sp>
      <p:sp>
        <p:nvSpPr>
          <p:cNvPr id="10" name="Rectangle 9"/>
          <p:cNvSpPr/>
          <p:nvPr/>
        </p:nvSpPr>
        <p:spPr>
          <a:xfrm>
            <a:off x="4343400" y="838200"/>
            <a:ext cx="6324600" cy="3385542"/>
          </a:xfrm>
          <a:prstGeom prst="rect">
            <a:avLst/>
          </a:prstGeom>
        </p:spPr>
        <p:txBody>
          <a:bodyPr wrap="square">
            <a:spAutoFit/>
          </a:bodyPr>
          <a:lstStyle/>
          <a:p>
            <a:pPr marL="342900" indent="-342900">
              <a:buFont typeface="+mj-lt"/>
              <a:buAutoNum type="arabicPeriod"/>
              <a:tabLst>
                <a:tab pos="228600" algn="l"/>
              </a:tabLst>
            </a:pPr>
            <a:r>
              <a:rPr lang="en-US" sz="1600" b="1" dirty="0">
                <a:latin typeface="Times New Roman"/>
                <a:ea typeface="Times New Roman"/>
              </a:rPr>
              <a:t>Which two aspects of weather would the instruments above measure--------</a:t>
            </a:r>
          </a:p>
          <a:p>
            <a:pPr marL="342900" indent="-342900">
              <a:buFont typeface="+mj-lt"/>
              <a:buAutoNum type="alphaUcPeriod"/>
              <a:tabLst>
                <a:tab pos="685800" algn="l"/>
              </a:tabLst>
            </a:pPr>
            <a:r>
              <a:rPr lang="en-US" sz="1600" dirty="0">
                <a:latin typeface="Times New Roman"/>
                <a:ea typeface="Times New Roman"/>
              </a:rPr>
              <a:t>Temperature and Air pressure</a:t>
            </a:r>
          </a:p>
          <a:p>
            <a:pPr marL="342900" indent="-342900">
              <a:buFont typeface="+mj-lt"/>
              <a:buAutoNum type="alphaUcPeriod"/>
              <a:tabLst>
                <a:tab pos="685800" algn="l"/>
              </a:tabLst>
            </a:pPr>
            <a:r>
              <a:rPr lang="en-US" sz="1600" dirty="0">
                <a:latin typeface="Times New Roman"/>
                <a:ea typeface="Times New Roman"/>
              </a:rPr>
              <a:t>Temperature and rainfall</a:t>
            </a:r>
          </a:p>
          <a:p>
            <a:pPr marL="342900" indent="-342900">
              <a:buFont typeface="+mj-lt"/>
              <a:buAutoNum type="alphaUcPeriod"/>
              <a:tabLst>
                <a:tab pos="685800" algn="l"/>
              </a:tabLst>
            </a:pPr>
            <a:r>
              <a:rPr lang="en-US" sz="1600" dirty="0">
                <a:latin typeface="Times New Roman"/>
                <a:ea typeface="Times New Roman"/>
              </a:rPr>
              <a:t>Rainfall and humidity </a:t>
            </a:r>
          </a:p>
          <a:p>
            <a:pPr marL="342900" indent="-342900">
              <a:buFont typeface="+mj-lt"/>
              <a:buAutoNum type="alphaUcPeriod"/>
              <a:tabLst>
                <a:tab pos="685800" algn="l"/>
              </a:tabLst>
            </a:pPr>
            <a:r>
              <a:rPr lang="en-US" sz="1600" dirty="0">
                <a:latin typeface="Times New Roman"/>
                <a:ea typeface="Times New Roman"/>
              </a:rPr>
              <a:t>Air pressure and humidity</a:t>
            </a:r>
          </a:p>
          <a:p>
            <a:pPr marL="228600"/>
            <a:r>
              <a:rPr lang="en-US" sz="1600" dirty="0">
                <a:latin typeface="Times New Roman"/>
                <a:ea typeface="Times New Roman"/>
              </a:rPr>
              <a:t> </a:t>
            </a:r>
          </a:p>
          <a:p>
            <a:pPr marL="342900" indent="-342900">
              <a:buFont typeface="+mj-lt"/>
              <a:buAutoNum type="arabicPeriod" startAt="2"/>
              <a:tabLst>
                <a:tab pos="274320" algn="l"/>
              </a:tabLst>
            </a:pPr>
            <a:r>
              <a:rPr lang="en-US" sz="1600" b="1" dirty="0">
                <a:latin typeface="Times New Roman"/>
                <a:ea typeface="Times New Roman"/>
              </a:rPr>
              <a:t>Name the principle used to operate the weather instrument above--------</a:t>
            </a:r>
          </a:p>
          <a:p>
            <a:pPr marL="742950" lvl="1" indent="-285750">
              <a:buFont typeface="+mj-lt"/>
              <a:buAutoNum type="alphaUcPeriod"/>
              <a:tabLst>
                <a:tab pos="685800" algn="l"/>
              </a:tabLst>
            </a:pPr>
            <a:r>
              <a:rPr lang="en-US" sz="1600" dirty="0">
                <a:latin typeface="Times New Roman"/>
                <a:ea typeface="Times New Roman"/>
              </a:rPr>
              <a:t>Matter occupies space</a:t>
            </a:r>
          </a:p>
          <a:p>
            <a:pPr marL="742950" lvl="1" indent="-285750">
              <a:buFont typeface="+mj-lt"/>
              <a:buAutoNum type="alphaUcPeriod"/>
              <a:tabLst>
                <a:tab pos="685800" algn="l"/>
              </a:tabLst>
            </a:pPr>
            <a:r>
              <a:rPr lang="en-US" sz="1600" dirty="0">
                <a:latin typeface="Times New Roman"/>
                <a:ea typeface="Times New Roman"/>
              </a:rPr>
              <a:t>Gases have mass</a:t>
            </a:r>
          </a:p>
          <a:p>
            <a:pPr marL="742950" lvl="1" indent="-285750">
              <a:buFont typeface="+mj-lt"/>
              <a:buAutoNum type="alphaUcPeriod"/>
              <a:tabLst>
                <a:tab pos="685800" algn="l"/>
              </a:tabLst>
            </a:pPr>
            <a:r>
              <a:rPr lang="en-US" sz="1600" dirty="0">
                <a:latin typeface="Times New Roman"/>
                <a:ea typeface="Times New Roman"/>
              </a:rPr>
              <a:t>Air expands when heated and contract when cooled </a:t>
            </a:r>
          </a:p>
          <a:p>
            <a:pPr marL="742950" lvl="1" indent="-285750">
              <a:buFont typeface="+mj-lt"/>
              <a:buAutoNum type="alphaUcPeriod"/>
              <a:tabLst>
                <a:tab pos="685800" algn="l"/>
              </a:tabLst>
            </a:pPr>
            <a:r>
              <a:rPr lang="en-US" sz="1600" dirty="0">
                <a:latin typeface="Times New Roman"/>
                <a:ea typeface="Times New Roman"/>
              </a:rPr>
              <a:t>Liquids expand on heating and contracts on cooling</a:t>
            </a:r>
          </a:p>
        </p:txBody>
      </p:sp>
      <p:sp>
        <p:nvSpPr>
          <p:cNvPr id="11" name="Rectangle 10"/>
          <p:cNvSpPr/>
          <p:nvPr/>
        </p:nvSpPr>
        <p:spPr>
          <a:xfrm>
            <a:off x="1524000" y="3962400"/>
            <a:ext cx="9144000" cy="3016210"/>
          </a:xfrm>
          <a:prstGeom prst="rect">
            <a:avLst/>
          </a:prstGeom>
        </p:spPr>
        <p:txBody>
          <a:bodyPr wrap="square">
            <a:spAutoFit/>
          </a:bodyPr>
          <a:lstStyle/>
          <a:p>
            <a:r>
              <a:rPr lang="en-US" b="1" i="1" dirty="0"/>
              <a:t>3.	What happens in the thermometer on a hot day?</a:t>
            </a:r>
          </a:p>
          <a:p>
            <a:r>
              <a:rPr lang="en-US" dirty="0"/>
              <a:t>A.	Air rises in the tube</a:t>
            </a:r>
          </a:p>
          <a:p>
            <a:r>
              <a:rPr lang="en-US" dirty="0"/>
              <a:t>B.	Water rises in the tube</a:t>
            </a:r>
          </a:p>
          <a:p>
            <a:r>
              <a:rPr lang="en-US" dirty="0"/>
              <a:t>C.	Water increases in the beaker</a:t>
            </a:r>
          </a:p>
          <a:p>
            <a:r>
              <a:rPr lang="en-US" dirty="0"/>
              <a:t>D.	The reading on the scale is low </a:t>
            </a:r>
          </a:p>
          <a:p>
            <a:endParaRPr lang="en-US" sz="500" dirty="0"/>
          </a:p>
          <a:p>
            <a:r>
              <a:rPr lang="en-US" b="1" i="1" dirty="0"/>
              <a:t>4.	What happens in the thermometer above on a cold day?</a:t>
            </a:r>
          </a:p>
          <a:p>
            <a:r>
              <a:rPr lang="en-US" dirty="0"/>
              <a:t>A. Water in the tube rises while water in the beaker decreases</a:t>
            </a:r>
          </a:p>
          <a:p>
            <a:r>
              <a:rPr lang="en-US" dirty="0"/>
              <a:t>B. Water in the tube drops while water in the beaker  increases</a:t>
            </a:r>
          </a:p>
          <a:p>
            <a:pPr marL="342900" indent="-342900">
              <a:buAutoNum type="alphaUcPeriod" startAt="3"/>
            </a:pPr>
            <a:r>
              <a:rPr lang="en-US" dirty="0"/>
              <a:t>Air rises in the tube </a:t>
            </a:r>
          </a:p>
          <a:p>
            <a:pPr marL="342900" indent="-342900">
              <a:buAutoNum type="alphaUcPeriod" startAt="3"/>
            </a:pPr>
            <a:r>
              <a:rPr lang="en-US" dirty="0"/>
              <a:t>The water changed its color</a:t>
            </a:r>
          </a:p>
        </p:txBody>
      </p:sp>
    </p:spTree>
    <p:extLst>
      <p:ext uri="{BB962C8B-B14F-4D97-AF65-F5344CB8AC3E}">
        <p14:creationId xmlns:p14="http://schemas.microsoft.com/office/powerpoint/2010/main" val="2138731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8847"/>
            <a:ext cx="9144000" cy="6832640"/>
          </a:xfrm>
          <a:prstGeom prst="rect">
            <a:avLst/>
          </a:prstGeom>
        </p:spPr>
        <p:txBody>
          <a:bodyPr wrap="square">
            <a:spAutoFit/>
          </a:bodyPr>
          <a:lstStyle/>
          <a:p>
            <a:r>
              <a:rPr lang="en-US" sz="2400" b="1" dirty="0"/>
              <a:t>QUESTIONS ON PLANETS</a:t>
            </a:r>
          </a:p>
          <a:p>
            <a:r>
              <a:rPr lang="en-US" sz="2400" b="1" dirty="0"/>
              <a:t>1.	Which one of the following statements is not true?</a:t>
            </a:r>
          </a:p>
          <a:p>
            <a:r>
              <a:rPr lang="en-US" sz="2400" dirty="0"/>
              <a:t>A.	Asteroids are minor planets.</a:t>
            </a:r>
          </a:p>
          <a:p>
            <a:r>
              <a:rPr lang="en-US" sz="2400" dirty="0"/>
              <a:t>B.	Most asteroids are between mars and Jupiter.</a:t>
            </a:r>
          </a:p>
          <a:p>
            <a:r>
              <a:rPr lang="en-US" sz="2400" dirty="0"/>
              <a:t>C.	Only 4400 asteroids are in solar system. </a:t>
            </a:r>
          </a:p>
          <a:p>
            <a:r>
              <a:rPr lang="en-US" sz="2400" dirty="0"/>
              <a:t>D.	Asteroids form a belt.</a:t>
            </a:r>
          </a:p>
          <a:p>
            <a:endParaRPr lang="en-US" sz="1400" dirty="0"/>
          </a:p>
          <a:p>
            <a:r>
              <a:rPr lang="en-US" sz="2400" b="1" dirty="0"/>
              <a:t>2.	Which planets which can be seen shortly before sunrise and shortly after sunset?</a:t>
            </a:r>
          </a:p>
          <a:p>
            <a:r>
              <a:rPr lang="en-US" sz="2400" dirty="0"/>
              <a:t>A.	Venus and mars. 	</a:t>
            </a:r>
          </a:p>
          <a:p>
            <a:r>
              <a:rPr lang="en-US" sz="2400" dirty="0"/>
              <a:t>B.	Mercury and Venus.</a:t>
            </a:r>
          </a:p>
          <a:p>
            <a:r>
              <a:rPr lang="en-US" sz="2400" dirty="0"/>
              <a:t>C.	Uranus and Neptune.</a:t>
            </a:r>
          </a:p>
          <a:p>
            <a:pPr marL="457200" indent="-457200">
              <a:buAutoNum type="alphaUcPeriod" startAt="4"/>
            </a:pPr>
            <a:r>
              <a:rPr lang="en-US" sz="2400" dirty="0"/>
              <a:t>Mars and Earth.</a:t>
            </a:r>
          </a:p>
          <a:p>
            <a:endParaRPr lang="en-US" sz="1200" dirty="0"/>
          </a:p>
          <a:p>
            <a:r>
              <a:rPr lang="en-US" sz="2400" b="1" dirty="0"/>
              <a:t>3.	Venus is the brightest planet because </a:t>
            </a:r>
          </a:p>
          <a:p>
            <a:r>
              <a:rPr lang="en-US" sz="2400" dirty="0"/>
              <a:t>A.	It is closest to the sun</a:t>
            </a:r>
          </a:p>
          <a:p>
            <a:r>
              <a:rPr lang="en-US" sz="2400" dirty="0"/>
              <a:t>B.	It is larger than mercury</a:t>
            </a:r>
          </a:p>
          <a:p>
            <a:r>
              <a:rPr lang="en-US" sz="2400" dirty="0"/>
              <a:t>C.	It is made up of white hot glowing gases </a:t>
            </a:r>
          </a:p>
          <a:p>
            <a:r>
              <a:rPr lang="en-US" sz="2400" dirty="0"/>
              <a:t>D.	It has several moon satellites</a:t>
            </a:r>
          </a:p>
        </p:txBody>
      </p:sp>
    </p:spTree>
    <p:extLst>
      <p:ext uri="{BB962C8B-B14F-4D97-AF65-F5344CB8AC3E}">
        <p14:creationId xmlns:p14="http://schemas.microsoft.com/office/powerpoint/2010/main" val="122532092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0200" y="76200"/>
            <a:ext cx="9220200" cy="5909310"/>
          </a:xfrm>
          <a:prstGeom prst="rect">
            <a:avLst/>
          </a:prstGeom>
        </p:spPr>
        <p:txBody>
          <a:bodyPr wrap="square">
            <a:spAutoFit/>
          </a:bodyPr>
          <a:lstStyle/>
          <a:p>
            <a:pPr algn="ctr"/>
            <a:r>
              <a:rPr lang="en-US" b="1" u="sng" dirty="0"/>
              <a:t>KCPE 2006 QUESTION ON PLANETS</a:t>
            </a:r>
          </a:p>
          <a:p>
            <a:endParaRPr lang="en-US" dirty="0"/>
          </a:p>
          <a:p>
            <a:r>
              <a:rPr lang="en-US" b="1" dirty="0"/>
              <a:t>KCPE 2006 QUESTION 8</a:t>
            </a:r>
          </a:p>
          <a:p>
            <a:r>
              <a:rPr lang="en-US" b="1" dirty="0"/>
              <a:t>One evening pupils noticed a bright heavenly body that was not twinkling. The heavenly body was most likely to be --------</a:t>
            </a:r>
          </a:p>
          <a:p>
            <a:r>
              <a:rPr lang="en-US" dirty="0"/>
              <a:t>A Saturn 		B. Uranus</a:t>
            </a:r>
          </a:p>
          <a:p>
            <a:r>
              <a:rPr lang="en-US" dirty="0"/>
              <a:t>C. Venus 		D. Neptune</a:t>
            </a:r>
          </a:p>
          <a:p>
            <a:r>
              <a:rPr lang="en-US" dirty="0"/>
              <a:t>Reasoning </a:t>
            </a:r>
          </a:p>
          <a:p>
            <a:r>
              <a:rPr lang="en-US" dirty="0"/>
              <a:t>Venus is known as morning star and is seen before   sunrise</a:t>
            </a:r>
          </a:p>
          <a:p>
            <a:endParaRPr lang="en-US" dirty="0"/>
          </a:p>
          <a:p>
            <a:r>
              <a:rPr lang="en-US" b="1" dirty="0"/>
              <a:t>KCPE 2006 QUESTION 10</a:t>
            </a:r>
          </a:p>
          <a:p>
            <a:r>
              <a:rPr lang="en-US" b="1" dirty="0"/>
              <a:t>Which one of the following statements is TRUE about the planet mars?</a:t>
            </a:r>
          </a:p>
          <a:p>
            <a:r>
              <a:rPr lang="en-US" dirty="0"/>
              <a:t>A.	Nearest planet to the sun.</a:t>
            </a:r>
          </a:p>
          <a:p>
            <a:r>
              <a:rPr lang="en-US" dirty="0"/>
              <a:t>B.	The brightest planet.</a:t>
            </a:r>
          </a:p>
          <a:p>
            <a:r>
              <a:rPr lang="en-US" dirty="0"/>
              <a:t>C.	Nearest to the Earth.</a:t>
            </a:r>
          </a:p>
          <a:p>
            <a:r>
              <a:rPr lang="en-US" dirty="0"/>
              <a:t>D.	The smallest planet.</a:t>
            </a:r>
          </a:p>
          <a:p>
            <a:r>
              <a:rPr lang="en-US" dirty="0"/>
              <a:t>Reasoning</a:t>
            </a:r>
          </a:p>
          <a:p>
            <a:r>
              <a:rPr lang="en-US" dirty="0"/>
              <a:t>A – Nearest to the sun is mercury.</a:t>
            </a:r>
          </a:p>
          <a:p>
            <a:r>
              <a:rPr lang="en-US" dirty="0"/>
              <a:t>B- The brightest planet is Venus.</a:t>
            </a:r>
          </a:p>
          <a:p>
            <a:r>
              <a:rPr lang="en-US" dirty="0"/>
              <a:t>C- Nearest to the earth –Mars.</a:t>
            </a:r>
          </a:p>
          <a:p>
            <a:r>
              <a:rPr lang="en-US" dirty="0"/>
              <a:t>D- The smallest planet – Mercury.</a:t>
            </a:r>
          </a:p>
        </p:txBody>
      </p:sp>
      <p:sp>
        <p:nvSpPr>
          <p:cNvPr id="6" name="Rectangle 5"/>
          <p:cNvSpPr/>
          <p:nvPr/>
        </p:nvSpPr>
        <p:spPr>
          <a:xfrm>
            <a:off x="1524000" y="5867401"/>
            <a:ext cx="9144000" cy="646331"/>
          </a:xfrm>
          <a:prstGeom prst="rect">
            <a:avLst/>
          </a:prstGeom>
        </p:spPr>
        <p:txBody>
          <a:bodyPr wrap="square">
            <a:spAutoFit/>
          </a:bodyPr>
          <a:lstStyle/>
          <a:p>
            <a:r>
              <a:rPr lang="en-US" b="1" dirty="0"/>
              <a:t>Answer C because mars is the nearest planet to the earth since earth is the third while Mars is the fourth planets from the sun.</a:t>
            </a:r>
          </a:p>
        </p:txBody>
      </p:sp>
    </p:spTree>
    <p:extLst>
      <p:ext uri="{BB962C8B-B14F-4D97-AF65-F5344CB8AC3E}">
        <p14:creationId xmlns:p14="http://schemas.microsoft.com/office/powerpoint/2010/main" val="346420766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52401"/>
            <a:ext cx="9144000" cy="5632311"/>
          </a:xfrm>
          <a:prstGeom prst="rect">
            <a:avLst/>
          </a:prstGeom>
        </p:spPr>
        <p:txBody>
          <a:bodyPr wrap="square">
            <a:spAutoFit/>
          </a:bodyPr>
          <a:lstStyle/>
          <a:p>
            <a:r>
              <a:rPr lang="en-US" sz="2400" b="1" dirty="0"/>
              <a:t>KCPE 2007: QUESTION 10</a:t>
            </a:r>
          </a:p>
          <a:p>
            <a:endParaRPr lang="en-US" sz="2400" dirty="0"/>
          </a:p>
          <a:p>
            <a:r>
              <a:rPr lang="en-US" sz="2400" dirty="0"/>
              <a:t>Planets appear bright because they </a:t>
            </a:r>
          </a:p>
          <a:p>
            <a:r>
              <a:rPr lang="en-US" sz="2400" dirty="0"/>
              <a:t>A. Reflect light 	B. Produce light</a:t>
            </a:r>
          </a:p>
          <a:p>
            <a:r>
              <a:rPr lang="en-US" sz="2400" dirty="0"/>
              <a:t>C. All twinkle		D. Are large</a:t>
            </a:r>
          </a:p>
          <a:p>
            <a:endParaRPr lang="en-US" sz="2400" dirty="0"/>
          </a:p>
          <a:p>
            <a:r>
              <a:rPr lang="en-US" sz="2400" dirty="0"/>
              <a:t>Reasoning</a:t>
            </a:r>
          </a:p>
          <a:p>
            <a:r>
              <a:rPr lang="en-US" sz="2400" dirty="0"/>
              <a:t>    A- Planets reflect light from the sun.</a:t>
            </a:r>
          </a:p>
          <a:p>
            <a:r>
              <a:rPr lang="en-US" sz="2400" dirty="0"/>
              <a:t>    B- Planets do not produce their own light they get </a:t>
            </a:r>
          </a:p>
          <a:p>
            <a:r>
              <a:rPr lang="en-US" sz="2400" dirty="0"/>
              <a:t>          light from the sun.</a:t>
            </a:r>
          </a:p>
          <a:p>
            <a:r>
              <a:rPr lang="en-US" sz="2400" dirty="0"/>
              <a:t>    C- Stars light twinkles but planets do not.</a:t>
            </a:r>
          </a:p>
          <a:p>
            <a:r>
              <a:rPr lang="en-US" sz="2400" dirty="0"/>
              <a:t>    D- Planets are larger – some stars are larger than     </a:t>
            </a:r>
          </a:p>
          <a:p>
            <a:r>
              <a:rPr lang="en-US" sz="2400" dirty="0"/>
              <a:t>      Planets.</a:t>
            </a:r>
          </a:p>
          <a:p>
            <a:endParaRPr lang="en-US" sz="2400" dirty="0"/>
          </a:p>
          <a:p>
            <a:r>
              <a:rPr lang="en-US" sz="2400" dirty="0"/>
              <a:t>A is the correct answer </a:t>
            </a:r>
          </a:p>
        </p:txBody>
      </p:sp>
    </p:spTree>
    <p:extLst>
      <p:ext uri="{BB962C8B-B14F-4D97-AF65-F5344CB8AC3E}">
        <p14:creationId xmlns:p14="http://schemas.microsoft.com/office/powerpoint/2010/main" val="218543237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0200" y="474345"/>
            <a:ext cx="9067800" cy="6063198"/>
          </a:xfrm>
          <a:prstGeom prst="rect">
            <a:avLst/>
          </a:prstGeom>
        </p:spPr>
        <p:txBody>
          <a:bodyPr wrap="square">
            <a:spAutoFit/>
          </a:bodyPr>
          <a:lstStyle/>
          <a:p>
            <a:r>
              <a:rPr lang="en-US" sz="2800" b="1" dirty="0"/>
              <a:t>KCPE 2007: QUESTION 50</a:t>
            </a:r>
          </a:p>
          <a:p>
            <a:endParaRPr lang="en-US" sz="2400" dirty="0"/>
          </a:p>
          <a:p>
            <a:r>
              <a:rPr lang="en-US" sz="2400" dirty="0"/>
              <a:t>Which one of the following is the largest planet? </a:t>
            </a:r>
          </a:p>
          <a:p>
            <a:r>
              <a:rPr lang="en-US" sz="2400" dirty="0"/>
              <a:t>A. Mercury.		B. Saturn.</a:t>
            </a:r>
          </a:p>
          <a:p>
            <a:r>
              <a:rPr lang="en-US" sz="2400" dirty="0"/>
              <a:t>C. Jupiter.		D. Earth.</a:t>
            </a:r>
          </a:p>
          <a:p>
            <a:endParaRPr lang="en-US" sz="2400" dirty="0"/>
          </a:p>
          <a:p>
            <a:r>
              <a:rPr lang="en-US" sz="2400" dirty="0"/>
              <a:t>Reasoning</a:t>
            </a:r>
          </a:p>
          <a:p>
            <a:r>
              <a:rPr lang="en-US" sz="2400" dirty="0"/>
              <a:t>Jupiter is the largest planet while mercury is the smallest planet.</a:t>
            </a:r>
          </a:p>
          <a:p>
            <a:endParaRPr lang="en-US" sz="2400" dirty="0"/>
          </a:p>
          <a:p>
            <a:r>
              <a:rPr lang="en-US" sz="2400" dirty="0"/>
              <a:t>NOTE: Different between Stars and Planets</a:t>
            </a:r>
          </a:p>
          <a:p>
            <a:r>
              <a:rPr lang="en-US" sz="2400" dirty="0"/>
              <a:t>1.	Stars produce their own light while planets do not but get light from the sun.</a:t>
            </a:r>
          </a:p>
          <a:p>
            <a:r>
              <a:rPr lang="en-US" sz="2400" dirty="0"/>
              <a:t>2.	Planets are solids while stars are hot gases.</a:t>
            </a:r>
          </a:p>
          <a:p>
            <a:r>
              <a:rPr lang="en-US" sz="2400" dirty="0"/>
              <a:t>3.	Stars light twinkle while planets do not.</a:t>
            </a:r>
          </a:p>
          <a:p>
            <a:r>
              <a:rPr lang="en-US" sz="2400" dirty="0"/>
              <a:t>4.	Planets goes (Revolves) round the sun while stars does not. </a:t>
            </a:r>
          </a:p>
          <a:p>
            <a:endParaRPr lang="en-US" sz="2400" dirty="0"/>
          </a:p>
        </p:txBody>
      </p:sp>
    </p:spTree>
    <p:extLst>
      <p:ext uri="{BB962C8B-B14F-4D97-AF65-F5344CB8AC3E}">
        <p14:creationId xmlns:p14="http://schemas.microsoft.com/office/powerpoint/2010/main" val="34951146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2008:47</a:t>
            </a:r>
          </a:p>
          <a:p>
            <a:pPr marL="0" indent="0">
              <a:lnSpc>
                <a:spcPct val="150000"/>
              </a:lnSpc>
              <a:buNone/>
            </a:pPr>
            <a:r>
              <a:rPr lang="en-US" dirty="0" smtClean="0">
                <a:latin typeface="Cambria" panose="02040503050406030204" pitchFamily="18" charset="0"/>
              </a:rPr>
              <a:t>The </a:t>
            </a:r>
            <a:r>
              <a:rPr lang="en-US" dirty="0">
                <a:latin typeface="Cambria" panose="02040503050406030204" pitchFamily="18" charset="0"/>
              </a:rPr>
              <a:t>presence of thick white and mountain shaped clouds are a sign of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heavy rain falling soon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low temperatures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fine weather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strong winds blowing. </a:t>
            </a:r>
          </a:p>
        </p:txBody>
      </p:sp>
    </p:spTree>
    <p:extLst>
      <p:ext uri="{BB962C8B-B14F-4D97-AF65-F5344CB8AC3E}">
        <p14:creationId xmlns:p14="http://schemas.microsoft.com/office/powerpoint/2010/main" val="172704418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nSpc>
                <a:spcPct val="150000"/>
              </a:lnSpc>
              <a:buNone/>
            </a:pPr>
            <a:r>
              <a:rPr lang="en-US" b="1" dirty="0">
                <a:latin typeface="Cambria" panose="02040503050406030204" pitchFamily="18" charset="0"/>
              </a:rPr>
              <a:t>Note:</a:t>
            </a:r>
          </a:p>
          <a:p>
            <a:pPr>
              <a:lnSpc>
                <a:spcPct val="150000"/>
              </a:lnSpc>
              <a:buFont typeface="Wingdings" panose="05000000000000000000" pitchFamily="2" charset="2"/>
              <a:buChar char="Ø"/>
            </a:pPr>
            <a:r>
              <a:rPr lang="en-US" dirty="0">
                <a:latin typeface="Cambria" panose="02040503050406030204" pitchFamily="18" charset="0"/>
              </a:rPr>
              <a:t>When </a:t>
            </a:r>
            <a:r>
              <a:rPr lang="en-US" b="1" dirty="0">
                <a:latin typeface="Cambria" panose="02040503050406030204" pitchFamily="18" charset="0"/>
              </a:rPr>
              <a:t>only the stem is cut</a:t>
            </a:r>
            <a:r>
              <a:rPr lang="en-US" dirty="0">
                <a:latin typeface="Cambria" panose="02040503050406030204" pitchFamily="18" charset="0"/>
              </a:rPr>
              <a:t>, the conclusion will be roots absorb water and mineral salts.</a:t>
            </a:r>
          </a:p>
          <a:p>
            <a:pPr>
              <a:lnSpc>
                <a:spcPct val="150000"/>
              </a:lnSpc>
              <a:buFont typeface="Wingdings" panose="05000000000000000000" pitchFamily="2" charset="2"/>
              <a:buChar char="Ø"/>
            </a:pPr>
            <a:r>
              <a:rPr lang="en-US" dirty="0">
                <a:latin typeface="Cambria" panose="02040503050406030204" pitchFamily="18" charset="0"/>
              </a:rPr>
              <a:t>But if </a:t>
            </a:r>
            <a:r>
              <a:rPr lang="en-US" b="1" dirty="0">
                <a:latin typeface="Cambria" panose="02040503050406030204" pitchFamily="18" charset="0"/>
              </a:rPr>
              <a:t>both the stem and root are cut</a:t>
            </a:r>
            <a:r>
              <a:rPr lang="en-US" dirty="0">
                <a:latin typeface="Cambria" panose="02040503050406030204" pitchFamily="18" charset="0"/>
              </a:rPr>
              <a:t>, the conclusion will be transport of water and mineral salts.</a:t>
            </a:r>
          </a:p>
          <a:p>
            <a:pPr>
              <a:lnSpc>
                <a:spcPct val="150000"/>
              </a:lnSpc>
              <a:buFont typeface="Wingdings" panose="05000000000000000000" pitchFamily="2" charset="2"/>
              <a:buChar char="Ø"/>
            </a:pPr>
            <a:r>
              <a:rPr lang="en-US" dirty="0">
                <a:latin typeface="Cambria" panose="02040503050406030204" pitchFamily="18" charset="0"/>
              </a:rPr>
              <a:t>Roots store food in some plants.</a:t>
            </a:r>
          </a:p>
          <a:p>
            <a:endParaRPr lang="en-US" dirty="0"/>
          </a:p>
        </p:txBody>
      </p:sp>
    </p:spTree>
    <p:extLst>
      <p:ext uri="{BB962C8B-B14F-4D97-AF65-F5344CB8AC3E}">
        <p14:creationId xmlns:p14="http://schemas.microsoft.com/office/powerpoint/2010/main" val="30963304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solidFill>
                  <a:srgbClr val="FF0000"/>
                </a:solidFill>
                <a:latin typeface="Cambria" panose="02040503050406030204" pitchFamily="18" charset="0"/>
              </a:rPr>
              <a:t>2009:33</a:t>
            </a:r>
          </a:p>
          <a:p>
            <a:pPr marL="0" indent="0">
              <a:buNone/>
            </a:pPr>
            <a:r>
              <a:rPr lang="en-US" dirty="0" smtClean="0">
                <a:latin typeface="Cambria" panose="02040503050406030204" pitchFamily="18" charset="0"/>
              </a:rPr>
              <a:t>The </a:t>
            </a:r>
            <a:r>
              <a:rPr lang="en-US" dirty="0">
                <a:latin typeface="Cambria" panose="02040503050406030204" pitchFamily="18" charset="0"/>
              </a:rPr>
              <a:t>following are features of certain types of clouds: </a:t>
            </a:r>
          </a:p>
          <a:p>
            <a:pPr marL="0" indent="0">
              <a:buNone/>
            </a:pPr>
            <a:r>
              <a:rPr lang="en-US" i="1" dirty="0">
                <a:latin typeface="Cambria" panose="02040503050406030204" pitchFamily="18" charset="0"/>
              </a:rPr>
              <a:t>(i) white in </a:t>
            </a:r>
            <a:r>
              <a:rPr lang="en-US" i="1" dirty="0" err="1">
                <a:latin typeface="Cambria" panose="02040503050406030204" pitchFamily="18" charset="0"/>
              </a:rPr>
              <a:t>colour</a:t>
            </a:r>
            <a:r>
              <a:rPr lang="en-US" i="1" dirty="0">
                <a:latin typeface="Cambria" panose="02040503050406030204" pitchFamily="18" charset="0"/>
              </a:rPr>
              <a:t> </a:t>
            </a:r>
            <a:endParaRPr lang="en-US" dirty="0">
              <a:latin typeface="Cambria" panose="02040503050406030204" pitchFamily="18" charset="0"/>
            </a:endParaRPr>
          </a:p>
          <a:p>
            <a:pPr marL="0" indent="0">
              <a:buNone/>
            </a:pPr>
            <a:r>
              <a:rPr lang="en-US" i="1" dirty="0">
                <a:latin typeface="Cambria" panose="02040503050406030204" pitchFamily="18" charset="0"/>
              </a:rPr>
              <a:t>(ii) appear like bundles of cotton </a:t>
            </a:r>
            <a:endParaRPr lang="en-US" dirty="0">
              <a:latin typeface="Cambria" panose="02040503050406030204" pitchFamily="18" charset="0"/>
            </a:endParaRPr>
          </a:p>
          <a:p>
            <a:pPr marL="0" indent="0">
              <a:buNone/>
            </a:pPr>
            <a:r>
              <a:rPr lang="en-US" i="1" dirty="0">
                <a:latin typeface="Cambria" panose="02040503050406030204" pitchFamily="18" charset="0"/>
              </a:rPr>
              <a:t>(iii) dark grey in </a:t>
            </a:r>
            <a:r>
              <a:rPr lang="en-US" i="1" dirty="0" err="1">
                <a:latin typeface="Cambria" panose="02040503050406030204" pitchFamily="18" charset="0"/>
              </a:rPr>
              <a:t>colour</a:t>
            </a:r>
            <a:r>
              <a:rPr lang="en-US" i="1" dirty="0">
                <a:latin typeface="Cambria" panose="02040503050406030204" pitchFamily="18" charset="0"/>
              </a:rPr>
              <a:t> </a:t>
            </a:r>
            <a:endParaRPr lang="en-US" dirty="0">
              <a:latin typeface="Cambria" panose="02040503050406030204" pitchFamily="18" charset="0"/>
            </a:endParaRPr>
          </a:p>
          <a:p>
            <a:pPr marL="0" indent="0">
              <a:buNone/>
            </a:pPr>
            <a:r>
              <a:rPr lang="en-US" i="1" dirty="0">
                <a:latin typeface="Cambria" panose="02040503050406030204" pitchFamily="18" charset="0"/>
              </a:rPr>
              <a:t>(iv) mountainous in shape. </a:t>
            </a:r>
            <a:endParaRPr lang="en-US" dirty="0">
              <a:latin typeface="Cambria" panose="02040503050406030204" pitchFamily="18" charset="0"/>
            </a:endParaRPr>
          </a:p>
          <a:p>
            <a:pPr marL="0" indent="0">
              <a:buNone/>
            </a:pPr>
            <a:r>
              <a:rPr lang="en-US" dirty="0">
                <a:latin typeface="Cambria" panose="02040503050406030204" pitchFamily="18" charset="0"/>
              </a:rPr>
              <a:t>Which pair of features are for nimbus clouds? </a:t>
            </a:r>
          </a:p>
          <a:p>
            <a:pPr marL="0" indent="0">
              <a:buNone/>
            </a:pPr>
            <a:r>
              <a:rPr lang="en-US" dirty="0">
                <a:latin typeface="Cambria" panose="02040503050406030204" pitchFamily="18" charset="0"/>
              </a:rPr>
              <a:t>A. (i) and (ii). B. (i) and (iv). </a:t>
            </a:r>
          </a:p>
          <a:p>
            <a:pPr marL="0" indent="0">
              <a:buNone/>
            </a:pPr>
            <a:r>
              <a:rPr lang="en-US" dirty="0" smtClean="0">
                <a:latin typeface="Cambria" panose="02040503050406030204" pitchFamily="18" charset="0"/>
              </a:rPr>
              <a:t>C</a:t>
            </a:r>
            <a:r>
              <a:rPr lang="en-US" dirty="0">
                <a:latin typeface="Cambria" panose="02040503050406030204" pitchFamily="18" charset="0"/>
              </a:rPr>
              <a:t>. (ii) and (iii). D. (iii) and (iv). </a:t>
            </a:r>
          </a:p>
        </p:txBody>
      </p:sp>
    </p:spTree>
    <p:extLst>
      <p:ext uri="{BB962C8B-B14F-4D97-AF65-F5344CB8AC3E}">
        <p14:creationId xmlns:p14="http://schemas.microsoft.com/office/powerpoint/2010/main" val="24659761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xfrm>
            <a:off x="1981200" y="1143001"/>
            <a:ext cx="8229600" cy="4983163"/>
          </a:xfrm>
        </p:spPr>
        <p:txBody>
          <a:bodyPr>
            <a:normAutofit fontScale="62500" lnSpcReduction="20000"/>
          </a:bodyPr>
          <a:lstStyle/>
          <a:p>
            <a:pPr marL="0" indent="0">
              <a:lnSpc>
                <a:spcPct val="170000"/>
              </a:lnSpc>
              <a:buNone/>
            </a:pPr>
            <a:r>
              <a:rPr lang="en-US" sz="3400" b="1" dirty="0">
                <a:solidFill>
                  <a:srgbClr val="FF0000"/>
                </a:solidFill>
                <a:latin typeface="Cambria" panose="02040503050406030204" pitchFamily="18" charset="0"/>
              </a:rPr>
              <a:t>2012:39</a:t>
            </a:r>
          </a:p>
          <a:p>
            <a:pPr marL="0" indent="0">
              <a:lnSpc>
                <a:spcPct val="170000"/>
              </a:lnSpc>
              <a:buNone/>
            </a:pPr>
            <a:r>
              <a:rPr lang="en-US" sz="3400" dirty="0">
                <a:latin typeface="Cambria" panose="02040503050406030204" pitchFamily="18" charset="0"/>
              </a:rPr>
              <a:t>In which of the following are characteristics </a:t>
            </a:r>
            <a:r>
              <a:rPr lang="en-US" sz="3400" dirty="0" err="1">
                <a:latin typeface="Cambria" panose="02040503050406030204" pitchFamily="18" charset="0"/>
              </a:rPr>
              <a:t>ofcumulus</a:t>
            </a:r>
            <a:r>
              <a:rPr lang="en-US" sz="3400" dirty="0">
                <a:latin typeface="Cambria" panose="02040503050406030204" pitchFamily="18" charset="0"/>
              </a:rPr>
              <a:t> and nimbus clouds </a:t>
            </a:r>
            <a:r>
              <a:rPr lang="en-US" sz="3400" b="1" dirty="0">
                <a:latin typeface="Cambria" panose="02040503050406030204" pitchFamily="18" charset="0"/>
              </a:rPr>
              <a:t>CORRECTLY </a:t>
            </a:r>
            <a:r>
              <a:rPr lang="en-US" sz="3400" dirty="0">
                <a:latin typeface="Cambria" panose="02040503050406030204" pitchFamily="18" charset="0"/>
              </a:rPr>
              <a:t>placed? </a:t>
            </a:r>
          </a:p>
          <a:p>
            <a:pPr marL="0" indent="0">
              <a:lnSpc>
                <a:spcPct val="170000"/>
              </a:lnSpc>
              <a:buNone/>
            </a:pPr>
            <a:r>
              <a:rPr lang="en-US" sz="3400" b="1" dirty="0">
                <a:latin typeface="Cambria" panose="02040503050406030204" pitchFamily="18" charset="0"/>
              </a:rPr>
              <a:t>Cumulus Nimbus </a:t>
            </a:r>
            <a:endParaRPr lang="en-US" sz="3400" dirty="0">
              <a:latin typeface="Cambria" panose="02040503050406030204" pitchFamily="18" charset="0"/>
            </a:endParaRPr>
          </a:p>
          <a:p>
            <a:pPr marL="0" indent="0">
              <a:lnSpc>
                <a:spcPct val="170000"/>
              </a:lnSpc>
              <a:buNone/>
            </a:pPr>
            <a:r>
              <a:rPr lang="en-US" sz="3400" b="1" dirty="0">
                <a:latin typeface="Cambria" panose="02040503050406030204" pitchFamily="18" charset="0"/>
              </a:rPr>
              <a:t>A. </a:t>
            </a:r>
            <a:r>
              <a:rPr lang="en-US" sz="3400" dirty="0">
                <a:latin typeface="Cambria" panose="02040503050406030204" pitchFamily="18" charset="0"/>
              </a:rPr>
              <a:t>Dark grey in </a:t>
            </a:r>
            <a:r>
              <a:rPr lang="en-US" sz="3400" dirty="0" err="1">
                <a:latin typeface="Cambria" panose="02040503050406030204" pitchFamily="18" charset="0"/>
              </a:rPr>
              <a:t>colour</a:t>
            </a:r>
            <a:r>
              <a:rPr lang="en-US" sz="3400" dirty="0">
                <a:latin typeface="Cambria" panose="02040503050406030204" pitchFamily="18" charset="0"/>
              </a:rPr>
              <a:t> Appear like bundles </a:t>
            </a:r>
            <a:r>
              <a:rPr lang="en-US" sz="3400" dirty="0" err="1">
                <a:latin typeface="Cambria" panose="02040503050406030204" pitchFamily="18" charset="0"/>
              </a:rPr>
              <a:t>ofcotton</a:t>
            </a:r>
            <a:r>
              <a:rPr lang="en-US" sz="3400" dirty="0">
                <a:latin typeface="Cambria" panose="02040503050406030204" pitchFamily="18" charset="0"/>
              </a:rPr>
              <a:t>. </a:t>
            </a:r>
          </a:p>
          <a:p>
            <a:pPr marL="0" indent="0">
              <a:lnSpc>
                <a:spcPct val="170000"/>
              </a:lnSpc>
              <a:buNone/>
            </a:pPr>
            <a:r>
              <a:rPr lang="en-US" sz="3400" b="1" dirty="0">
                <a:latin typeface="Cambria" panose="02040503050406030204" pitchFamily="18" charset="0"/>
              </a:rPr>
              <a:t>B. </a:t>
            </a:r>
            <a:r>
              <a:rPr lang="en-US" sz="3400" dirty="0">
                <a:latin typeface="Cambria" panose="02040503050406030204" pitchFamily="18" charset="0"/>
              </a:rPr>
              <a:t>Mountainous in shape White in </a:t>
            </a:r>
            <a:r>
              <a:rPr lang="en-US" sz="3400" dirty="0" err="1">
                <a:latin typeface="Cambria" panose="02040503050406030204" pitchFamily="18" charset="0"/>
              </a:rPr>
              <a:t>colour</a:t>
            </a:r>
            <a:r>
              <a:rPr lang="en-US" sz="3400" dirty="0">
                <a:latin typeface="Cambria" panose="02040503050406030204" pitchFamily="18" charset="0"/>
              </a:rPr>
              <a:t>. </a:t>
            </a:r>
          </a:p>
          <a:p>
            <a:pPr marL="0" indent="0">
              <a:lnSpc>
                <a:spcPct val="170000"/>
              </a:lnSpc>
              <a:buNone/>
            </a:pPr>
            <a:r>
              <a:rPr lang="en-US" sz="3400" b="1" dirty="0">
                <a:latin typeface="Cambria" panose="02040503050406030204" pitchFamily="18" charset="0"/>
              </a:rPr>
              <a:t>C. </a:t>
            </a:r>
            <a:r>
              <a:rPr lang="en-US" sz="3400" dirty="0">
                <a:latin typeface="Cambria" panose="02040503050406030204" pitchFamily="18" charset="0"/>
              </a:rPr>
              <a:t>White in </a:t>
            </a:r>
            <a:r>
              <a:rPr lang="en-US" sz="3400" dirty="0" err="1">
                <a:latin typeface="Cambria" panose="02040503050406030204" pitchFamily="18" charset="0"/>
              </a:rPr>
              <a:t>colour</a:t>
            </a:r>
            <a:r>
              <a:rPr lang="en-US" sz="3400" dirty="0">
                <a:latin typeface="Cambria" panose="02040503050406030204" pitchFamily="18" charset="0"/>
              </a:rPr>
              <a:t> Mountainous in shape. </a:t>
            </a:r>
          </a:p>
          <a:p>
            <a:pPr marL="0" indent="0">
              <a:lnSpc>
                <a:spcPct val="170000"/>
              </a:lnSpc>
              <a:buNone/>
            </a:pPr>
            <a:r>
              <a:rPr lang="en-US" sz="3400" b="1" dirty="0">
                <a:latin typeface="Cambria" panose="02040503050406030204" pitchFamily="18" charset="0"/>
              </a:rPr>
              <a:t>D. </a:t>
            </a:r>
            <a:r>
              <a:rPr lang="en-US" sz="3400" dirty="0">
                <a:latin typeface="Cambria" panose="02040503050406030204" pitchFamily="18" charset="0"/>
              </a:rPr>
              <a:t>Rain bearing Dark grey in </a:t>
            </a:r>
            <a:r>
              <a:rPr lang="en-US" sz="3400" dirty="0" err="1">
                <a:latin typeface="Cambria" panose="02040503050406030204" pitchFamily="18" charset="0"/>
              </a:rPr>
              <a:t>colour</a:t>
            </a:r>
            <a:r>
              <a:rPr lang="en-US" sz="3400" dirty="0">
                <a:latin typeface="Cambria" panose="02040503050406030204" pitchFamily="18" charset="0"/>
              </a:rPr>
              <a:t>. </a:t>
            </a:r>
          </a:p>
        </p:txBody>
      </p:sp>
    </p:spTree>
    <p:extLst>
      <p:ext uri="{BB962C8B-B14F-4D97-AF65-F5344CB8AC3E}">
        <p14:creationId xmlns:p14="http://schemas.microsoft.com/office/powerpoint/2010/main" val="32795839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2013:16</a:t>
            </a:r>
          </a:p>
          <a:p>
            <a:pPr marL="0" indent="0">
              <a:lnSpc>
                <a:spcPct val="150000"/>
              </a:lnSpc>
              <a:buNone/>
            </a:pPr>
            <a:r>
              <a:rPr lang="en-US" dirty="0" smtClean="0">
                <a:latin typeface="Cambria" panose="02040503050406030204" pitchFamily="18" charset="0"/>
              </a:rPr>
              <a:t>Which of the following statements is </a:t>
            </a:r>
            <a:r>
              <a:rPr lang="en-US" b="1" dirty="0" smtClean="0">
                <a:latin typeface="Cambria" panose="02040503050406030204" pitchFamily="18" charset="0"/>
              </a:rPr>
              <a:t>true </a:t>
            </a:r>
            <a:r>
              <a:rPr lang="en-US" dirty="0" smtClean="0">
                <a:latin typeface="Cambria" panose="02040503050406030204" pitchFamily="18" charset="0"/>
              </a:rPr>
              <a:t>about cumulus </a:t>
            </a:r>
            <a:r>
              <a:rPr lang="en-US" dirty="0">
                <a:latin typeface="Cambria" panose="02040503050406030204" pitchFamily="18" charset="0"/>
              </a:rPr>
              <a:t>clouds?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Their presence is a sign of rain.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Appear at low altitude and spread out in flat </a:t>
            </a:r>
            <a:r>
              <a:rPr lang="en-US" dirty="0" smtClean="0">
                <a:latin typeface="Cambria" panose="02040503050406030204" pitchFamily="18" charset="0"/>
              </a:rPr>
              <a:t>layers</a:t>
            </a:r>
            <a:r>
              <a:rPr lang="en-US" dirty="0">
                <a:latin typeface="Cambria" panose="02040503050406030204" pitchFamily="18" charset="0"/>
              </a:rPr>
              <a:t>.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They are shaped like mountains.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They are dark grey in </a:t>
            </a:r>
            <a:r>
              <a:rPr lang="en-US" dirty="0" err="1">
                <a:latin typeface="Cambria" panose="02040503050406030204" pitchFamily="18" charset="0"/>
              </a:rPr>
              <a:t>colour</a:t>
            </a:r>
            <a:r>
              <a:rPr lang="en-US" dirty="0">
                <a:latin typeface="Cambria" panose="02040503050406030204" pitchFamily="18" charset="0"/>
              </a:rPr>
              <a:t> </a:t>
            </a:r>
          </a:p>
        </p:txBody>
      </p:sp>
    </p:spTree>
    <p:extLst>
      <p:ext uri="{BB962C8B-B14F-4D97-AF65-F5344CB8AC3E}">
        <p14:creationId xmlns:p14="http://schemas.microsoft.com/office/powerpoint/2010/main" val="194026558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9525"/>
            <a:ext cx="8229600" cy="6181725"/>
          </a:xfrm>
        </p:spPr>
        <p:txBody>
          <a:bodyPr>
            <a:noAutofit/>
          </a:bodyPr>
          <a:lstStyle/>
          <a:p>
            <a:pPr marL="0" indent="0">
              <a:buNone/>
            </a:pPr>
            <a:r>
              <a:rPr lang="en-US" sz="2400" b="1" dirty="0">
                <a:latin typeface="Cambria" panose="02040503050406030204" pitchFamily="18" charset="0"/>
              </a:rPr>
              <a:t>2011:33</a:t>
            </a:r>
          </a:p>
          <a:p>
            <a:pPr marL="0" indent="0">
              <a:buNone/>
            </a:pPr>
            <a:r>
              <a:rPr lang="en-US" sz="2400" dirty="0">
                <a:latin typeface="Cambria" panose="02040503050406030204" pitchFamily="18" charset="0"/>
              </a:rPr>
              <a:t>The diagram below represents weather chart prepared by pupils. Which one of the following statements is </a:t>
            </a:r>
            <a:r>
              <a:rPr lang="en-US" sz="2400" b="1" dirty="0">
                <a:latin typeface="Cambria" panose="02040503050406030204" pitchFamily="18" charset="0"/>
              </a:rPr>
              <a:t>CORRECT </a:t>
            </a:r>
            <a:r>
              <a:rPr lang="en-US" sz="2400" dirty="0">
                <a:latin typeface="Cambria" panose="02040503050406030204" pitchFamily="18" charset="0"/>
              </a:rPr>
              <a:t>about the weather chart? </a:t>
            </a:r>
          </a:p>
          <a:p>
            <a:pPr marL="0" indent="0">
              <a:buNone/>
            </a:pPr>
            <a:endParaRPr lang="en-US" sz="2400" dirty="0">
              <a:latin typeface="Cambria" panose="02040503050406030204" pitchFamily="18" charset="0"/>
            </a:endParaRPr>
          </a:p>
          <a:p>
            <a:pPr marL="0" indent="0">
              <a:buNone/>
            </a:pPr>
            <a:endParaRPr lang="en-US" sz="2400" dirty="0">
              <a:latin typeface="Cambria" panose="02040503050406030204" pitchFamily="18" charset="0"/>
            </a:endParaRPr>
          </a:p>
          <a:p>
            <a:pPr marL="0" indent="0">
              <a:buNone/>
            </a:pPr>
            <a:endParaRPr lang="en-US" sz="2400" dirty="0">
              <a:latin typeface="Cambria" panose="02040503050406030204" pitchFamily="18" charset="0"/>
            </a:endParaRPr>
          </a:p>
          <a:p>
            <a:pPr marL="0" indent="0">
              <a:buNone/>
            </a:pPr>
            <a:endParaRPr lang="en-US" sz="2400" dirty="0">
              <a:latin typeface="Cambria" panose="02040503050406030204" pitchFamily="18" charset="0"/>
            </a:endParaRPr>
          </a:p>
          <a:p>
            <a:pPr marL="0" indent="0">
              <a:buNone/>
            </a:pPr>
            <a:endParaRPr lang="en-US" sz="2400" dirty="0">
              <a:latin typeface="Cambria" panose="02040503050406030204" pitchFamily="18" charset="0"/>
            </a:endParaRPr>
          </a:p>
          <a:p>
            <a:pPr marL="0" indent="0">
              <a:buNone/>
            </a:pPr>
            <a:endParaRPr lang="en-US" sz="2400" dirty="0">
              <a:latin typeface="Cambria" panose="02040503050406030204" pitchFamily="18" charset="0"/>
            </a:endParaRPr>
          </a:p>
          <a:p>
            <a:pPr marL="0" indent="0">
              <a:buNone/>
            </a:pPr>
            <a:endParaRPr lang="en-US" sz="2400" dirty="0">
              <a:latin typeface="Cambria" panose="02040503050406030204" pitchFamily="18" charset="0"/>
            </a:endParaRPr>
          </a:p>
          <a:p>
            <a:pPr marL="0" indent="0">
              <a:buNone/>
            </a:pPr>
            <a:r>
              <a:rPr lang="en-US" sz="2400" b="1" dirty="0">
                <a:latin typeface="Cambria" panose="02040503050406030204" pitchFamily="18" charset="0"/>
              </a:rPr>
              <a:t>A. </a:t>
            </a:r>
            <a:r>
              <a:rPr lang="en-US" sz="2400" dirty="0">
                <a:latin typeface="Cambria" panose="02040503050406030204" pitchFamily="18" charset="0"/>
              </a:rPr>
              <a:t>Whenever it was sunny it was also calm at the same time. </a:t>
            </a:r>
          </a:p>
          <a:p>
            <a:pPr marL="0" indent="0">
              <a:buNone/>
            </a:pPr>
            <a:r>
              <a:rPr lang="en-US" sz="2400" b="1" dirty="0">
                <a:latin typeface="Cambria" panose="02040503050406030204" pitchFamily="18" charset="0"/>
              </a:rPr>
              <a:t>B. </a:t>
            </a:r>
            <a:r>
              <a:rPr lang="en-US" sz="2400" dirty="0">
                <a:latin typeface="Cambria" panose="02040503050406030204" pitchFamily="18" charset="0"/>
              </a:rPr>
              <a:t>It only rained after calm conditions. </a:t>
            </a:r>
          </a:p>
          <a:p>
            <a:pPr marL="0" indent="0">
              <a:buNone/>
            </a:pPr>
            <a:r>
              <a:rPr lang="en-US" sz="2400" b="1" dirty="0">
                <a:latin typeface="Cambria" panose="02040503050406030204" pitchFamily="18" charset="0"/>
              </a:rPr>
              <a:t>C. </a:t>
            </a:r>
            <a:r>
              <a:rPr lang="en-US" sz="2400" dirty="0">
                <a:latin typeface="Cambria" panose="02040503050406030204" pitchFamily="18" charset="0"/>
              </a:rPr>
              <a:t>Whenever it was rainy it was also windy at the same time. </a:t>
            </a:r>
          </a:p>
          <a:p>
            <a:pPr marL="0" indent="0">
              <a:buNone/>
            </a:pPr>
            <a:r>
              <a:rPr lang="en-US" sz="2400" b="1" dirty="0">
                <a:latin typeface="Cambria" panose="02040503050406030204" pitchFamily="18" charset="0"/>
              </a:rPr>
              <a:t>D. </a:t>
            </a:r>
            <a:r>
              <a:rPr lang="en-US" sz="2400" dirty="0">
                <a:latin typeface="Cambria" panose="02040503050406030204" pitchFamily="18" charset="0"/>
              </a:rPr>
              <a:t>It rained only in the afternoons.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76400"/>
            <a:ext cx="7696200"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96484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mbria" panose="02040503050406030204" pitchFamily="18" charset="0"/>
              </a:rPr>
              <a:t>Weather instruments</a:t>
            </a:r>
            <a:endParaRPr lang="en-US" b="1"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lstStyle/>
          <a:p>
            <a:pPr marL="0" indent="0">
              <a:buNone/>
            </a:pPr>
            <a:r>
              <a:rPr lang="en-US" b="1" dirty="0" smtClean="0">
                <a:latin typeface="Cambria" panose="02040503050406030204" pitchFamily="18" charset="0"/>
              </a:rPr>
              <a:t>2006:9</a:t>
            </a:r>
          </a:p>
          <a:p>
            <a:pPr marL="0" indent="0">
              <a:buNone/>
            </a:pPr>
            <a:r>
              <a:rPr lang="en-US" dirty="0" smtClean="0">
                <a:latin typeface="Cambria" panose="02040503050406030204" pitchFamily="18" charset="0"/>
              </a:rPr>
              <a:t>The reason for using a biro pen cap as a pivot in the construction of an improvised wind vane is to make the arrow</a:t>
            </a:r>
          </a:p>
          <a:p>
            <a:pPr marL="0" indent="0">
              <a:buNone/>
            </a:pPr>
            <a:r>
              <a:rPr lang="en-US" dirty="0" smtClean="0">
                <a:latin typeface="Cambria" panose="02040503050406030204" pitchFamily="18" charset="0"/>
              </a:rPr>
              <a:t>A. rotate </a:t>
            </a:r>
            <a:r>
              <a:rPr lang="en-US" dirty="0">
                <a:latin typeface="Cambria" panose="02040503050406030204" pitchFamily="18" charset="0"/>
              </a:rPr>
              <a:t>freely </a:t>
            </a:r>
            <a:endParaRPr lang="en-US" dirty="0" smtClean="0">
              <a:latin typeface="Cambria" panose="02040503050406030204" pitchFamily="18" charset="0"/>
            </a:endParaRPr>
          </a:p>
          <a:p>
            <a:pPr marL="0" indent="0">
              <a:buNone/>
            </a:pPr>
            <a:r>
              <a:rPr lang="en-US" dirty="0" smtClean="0">
                <a:latin typeface="Cambria" panose="02040503050406030204" pitchFamily="18" charset="0"/>
              </a:rPr>
              <a:t>B. balance on the stand </a:t>
            </a:r>
          </a:p>
          <a:p>
            <a:pPr marL="0" indent="0">
              <a:buNone/>
            </a:pPr>
            <a:r>
              <a:rPr lang="en-US" dirty="0" smtClean="0">
                <a:latin typeface="Cambria" panose="02040503050406030204" pitchFamily="18" charset="0"/>
              </a:rPr>
              <a:t>C. tail show the direction of wind </a:t>
            </a:r>
          </a:p>
          <a:p>
            <a:pPr marL="0" indent="0">
              <a:buNone/>
            </a:pPr>
            <a:r>
              <a:rPr lang="en-US" dirty="0" smtClean="0">
                <a:latin typeface="Cambria" panose="02040503050406030204" pitchFamily="18" charset="0"/>
              </a:rPr>
              <a:t>D. head heavy.  </a:t>
            </a:r>
            <a:endParaRPr lang="en-US" dirty="0">
              <a:latin typeface="Cambria" panose="02040503050406030204" pitchFamily="18" charset="0"/>
            </a:endParaRPr>
          </a:p>
        </p:txBody>
      </p:sp>
    </p:spTree>
    <p:extLst>
      <p:ext uri="{BB962C8B-B14F-4D97-AF65-F5344CB8AC3E}">
        <p14:creationId xmlns:p14="http://schemas.microsoft.com/office/powerpoint/2010/main" val="101517423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latin typeface="Cambria" panose="02040503050406030204" pitchFamily="18" charset="0"/>
              </a:rPr>
              <a:t>2007:27</a:t>
            </a:r>
          </a:p>
          <a:p>
            <a:pPr marL="0" indent="0">
              <a:buNone/>
            </a:pPr>
            <a:r>
              <a:rPr lang="en-US" dirty="0" smtClean="0">
                <a:latin typeface="Cambria" panose="02040503050406030204" pitchFamily="18" charset="0"/>
              </a:rPr>
              <a:t>The </a:t>
            </a:r>
            <a:r>
              <a:rPr lang="en-US" dirty="0">
                <a:latin typeface="Cambria" panose="02040503050406030204" pitchFamily="18" charset="0"/>
              </a:rPr>
              <a:t>diagram below shows a set up that was used to </a:t>
            </a:r>
            <a:r>
              <a:rPr lang="en-US" dirty="0" smtClean="0">
                <a:latin typeface="Cambria" panose="02040503050406030204" pitchFamily="18" charset="0"/>
              </a:rPr>
              <a:t>demonstrate </a:t>
            </a:r>
            <a:r>
              <a:rPr lang="en-US" dirty="0">
                <a:latin typeface="Cambria" panose="02040503050406030204" pitchFamily="18" charset="0"/>
              </a:rPr>
              <a:t>a certain property of matter. </a:t>
            </a:r>
            <a:endParaRPr lang="en-US" dirty="0" smtClean="0">
              <a:latin typeface="Cambria" panose="02040503050406030204" pitchFamily="18" charset="0"/>
            </a:endParaRPr>
          </a:p>
          <a:p>
            <a:pPr marL="0" indent="0">
              <a:buNone/>
            </a:pPr>
            <a:endParaRPr lang="en-US" dirty="0" smtClean="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smtClean="0">
              <a:latin typeface="Cambria" panose="02040503050406030204" pitchFamily="18" charset="0"/>
            </a:endParaRPr>
          </a:p>
          <a:p>
            <a:pPr marL="0" indent="0">
              <a:buNone/>
            </a:pPr>
            <a:endParaRPr lang="en-US" dirty="0">
              <a:latin typeface="Cambria" panose="02040503050406030204" pitchFamily="18" charset="0"/>
            </a:endParaRPr>
          </a:p>
          <a:p>
            <a:pPr marL="0" indent="0">
              <a:buNone/>
            </a:pPr>
            <a:r>
              <a:rPr lang="en-US" dirty="0">
                <a:latin typeface="Cambria" panose="02040503050406030204" pitchFamily="18" charset="0"/>
              </a:rPr>
              <a:t>The </a:t>
            </a:r>
            <a:r>
              <a:rPr lang="en-US" dirty="0" err="1">
                <a:latin typeface="Cambria" panose="02040503050406030204" pitchFamily="18" charset="0"/>
              </a:rPr>
              <a:t>coloured</a:t>
            </a:r>
            <a:r>
              <a:rPr lang="en-US" dirty="0">
                <a:latin typeface="Cambria" panose="02040503050406030204" pitchFamily="18" charset="0"/>
              </a:rPr>
              <a:t> water rises up the straw because </a:t>
            </a:r>
          </a:p>
          <a:p>
            <a:pPr marL="0" indent="0">
              <a:buNone/>
            </a:pPr>
            <a:r>
              <a:rPr lang="en-US" b="1" dirty="0">
                <a:latin typeface="Cambria" panose="02040503050406030204" pitchFamily="18" charset="0"/>
              </a:rPr>
              <a:t>A. </a:t>
            </a:r>
            <a:r>
              <a:rPr lang="en-US" dirty="0">
                <a:latin typeface="Cambria" panose="02040503050406030204" pitchFamily="18" charset="0"/>
              </a:rPr>
              <a:t>liquids expand when heated </a:t>
            </a:r>
          </a:p>
          <a:p>
            <a:pPr marL="0" indent="0">
              <a:buNone/>
            </a:pPr>
            <a:r>
              <a:rPr lang="en-US" b="1" dirty="0">
                <a:latin typeface="Cambria" panose="02040503050406030204" pitchFamily="18" charset="0"/>
              </a:rPr>
              <a:t>B. </a:t>
            </a:r>
            <a:r>
              <a:rPr lang="en-US" dirty="0">
                <a:latin typeface="Cambria" panose="02040503050406030204" pitchFamily="18" charset="0"/>
              </a:rPr>
              <a:t>liquids occupy space </a:t>
            </a:r>
          </a:p>
          <a:p>
            <a:pPr marL="0" indent="0">
              <a:buNone/>
            </a:pPr>
            <a:r>
              <a:rPr lang="en-US" b="1" dirty="0">
                <a:latin typeface="Cambria" panose="02040503050406030204" pitchFamily="18" charset="0"/>
              </a:rPr>
              <a:t>C. </a:t>
            </a:r>
            <a:r>
              <a:rPr lang="en-US" dirty="0">
                <a:latin typeface="Cambria" panose="02040503050406030204" pitchFamily="18" charset="0"/>
              </a:rPr>
              <a:t>air occupies space </a:t>
            </a:r>
          </a:p>
          <a:p>
            <a:pPr marL="0" indent="0">
              <a:buNone/>
            </a:pPr>
            <a:r>
              <a:rPr lang="en-US" b="1" dirty="0">
                <a:latin typeface="Cambria" panose="02040503050406030204" pitchFamily="18" charset="0"/>
              </a:rPr>
              <a:t>D. </a:t>
            </a:r>
            <a:r>
              <a:rPr lang="en-US" dirty="0">
                <a:latin typeface="Cambria" panose="02040503050406030204" pitchFamily="18" charset="0"/>
              </a:rPr>
              <a:t>air expands when heated.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1" y="1809466"/>
            <a:ext cx="251460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581660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US" b="1" dirty="0" smtClean="0">
                <a:solidFill>
                  <a:srgbClr val="FF0000"/>
                </a:solidFill>
                <a:latin typeface="Cambria" panose="02040503050406030204" pitchFamily="18" charset="0"/>
              </a:rPr>
              <a:t>2007:49</a:t>
            </a:r>
          </a:p>
          <a:p>
            <a:pPr marL="0" indent="0">
              <a:lnSpc>
                <a:spcPct val="150000"/>
              </a:lnSpc>
              <a:buNone/>
            </a:pPr>
            <a:r>
              <a:rPr lang="en-US" dirty="0" smtClean="0">
                <a:latin typeface="Cambria" panose="02040503050406030204" pitchFamily="18" charset="0"/>
              </a:rPr>
              <a:t>The </a:t>
            </a:r>
            <a:r>
              <a:rPr lang="en-US" dirty="0">
                <a:latin typeface="Cambria" panose="02040503050406030204" pitchFamily="18" charset="0"/>
              </a:rPr>
              <a:t>reason why </a:t>
            </a:r>
            <a:r>
              <a:rPr lang="en-US" dirty="0" smtClean="0">
                <a:latin typeface="Cambria" panose="02040503050406030204" pitchFamily="18" charset="0"/>
              </a:rPr>
              <a:t>colored </a:t>
            </a:r>
            <a:r>
              <a:rPr lang="en-US" dirty="0">
                <a:latin typeface="Cambria" panose="02040503050406030204" pitchFamily="18" charset="0"/>
              </a:rPr>
              <a:t>water is used in the construction of a liquid thermometer is to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make it visible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B</a:t>
            </a:r>
            <a:r>
              <a:rPr lang="en-US" b="1" dirty="0">
                <a:latin typeface="Cambria" panose="02040503050406030204" pitchFamily="18" charset="0"/>
              </a:rPr>
              <a:t>. </a:t>
            </a:r>
            <a:r>
              <a:rPr lang="en-US" dirty="0">
                <a:latin typeface="Cambria" panose="02040503050406030204" pitchFamily="18" charset="0"/>
              </a:rPr>
              <a:t>make it expand faster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make it absorb more heat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increase its density </a:t>
            </a:r>
          </a:p>
        </p:txBody>
      </p:sp>
    </p:spTree>
    <p:extLst>
      <p:ext uri="{BB962C8B-B14F-4D97-AF65-F5344CB8AC3E}">
        <p14:creationId xmlns:p14="http://schemas.microsoft.com/office/powerpoint/2010/main" val="24200441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US" b="1" dirty="0" smtClean="0">
                <a:solidFill>
                  <a:srgbClr val="FF0000"/>
                </a:solidFill>
                <a:latin typeface="Cambria" panose="02040503050406030204" pitchFamily="18" charset="0"/>
              </a:rPr>
              <a:t>2008:40</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statements is </a:t>
            </a:r>
            <a:r>
              <a:rPr lang="en-US" b="1" dirty="0" smtClean="0">
                <a:latin typeface="Cambria" panose="02040503050406030204" pitchFamily="18" charset="0"/>
              </a:rPr>
              <a:t>NOT CORRECT </a:t>
            </a:r>
            <a:r>
              <a:rPr lang="en-US" dirty="0">
                <a:latin typeface="Cambria" panose="02040503050406030204" pitchFamily="18" charset="0"/>
              </a:rPr>
              <a:t>about a windsock? A windsock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is open at both ends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gets filled with air and rises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points to the direction from which wind blows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should be placed in the open field. </a:t>
            </a:r>
          </a:p>
        </p:txBody>
      </p:sp>
    </p:spTree>
    <p:extLst>
      <p:ext uri="{BB962C8B-B14F-4D97-AF65-F5344CB8AC3E}">
        <p14:creationId xmlns:p14="http://schemas.microsoft.com/office/powerpoint/2010/main" val="419537393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solidFill>
                  <a:srgbClr val="FF0000"/>
                </a:solidFill>
                <a:latin typeface="Cambria" panose="02040503050406030204" pitchFamily="18" charset="0"/>
              </a:rPr>
              <a:t>2009:29</a:t>
            </a:r>
          </a:p>
          <a:p>
            <a:pPr marL="0" indent="0">
              <a:buNone/>
            </a:pPr>
            <a:r>
              <a:rPr lang="en-US" dirty="0" smtClean="0">
                <a:latin typeface="Cambria" panose="02040503050406030204" pitchFamily="18" charset="0"/>
              </a:rPr>
              <a:t>The </a:t>
            </a:r>
            <a:r>
              <a:rPr lang="en-US" dirty="0">
                <a:latin typeface="Cambria" panose="02040503050406030204" pitchFamily="18" charset="0"/>
              </a:rPr>
              <a:t>diagram below represents a windsock </a:t>
            </a:r>
          </a:p>
          <a:p>
            <a:pPr marL="0" indent="0">
              <a:buNone/>
            </a:pPr>
            <a:r>
              <a:rPr lang="en-US" dirty="0">
                <a:latin typeface="Cambria" panose="02040503050406030204" pitchFamily="18" charset="0"/>
              </a:rPr>
              <a:t>constructed by pupils. </a:t>
            </a:r>
            <a:endParaRPr lang="en-US" dirty="0" smtClean="0">
              <a:latin typeface="Cambria" panose="02040503050406030204" pitchFamily="18" charset="0"/>
            </a:endParaRPr>
          </a:p>
          <a:p>
            <a:endParaRPr lang="en-US" dirty="0">
              <a:latin typeface="Cambria" panose="02040503050406030204" pitchFamily="18" charset="0"/>
            </a:endParaRPr>
          </a:p>
          <a:p>
            <a:endParaRPr lang="en-US" dirty="0" smtClean="0">
              <a:latin typeface="Cambria" panose="02040503050406030204" pitchFamily="18" charset="0"/>
            </a:endParaRPr>
          </a:p>
          <a:p>
            <a:endParaRPr lang="en-US" dirty="0">
              <a:latin typeface="Cambria" panose="02040503050406030204" pitchFamily="18" charset="0"/>
            </a:endParaRPr>
          </a:p>
          <a:p>
            <a:endParaRPr lang="en-US" dirty="0" smtClean="0">
              <a:latin typeface="Cambria" panose="02040503050406030204" pitchFamily="18" charset="0"/>
            </a:endParaRPr>
          </a:p>
          <a:p>
            <a:endParaRPr lang="en-US" dirty="0">
              <a:latin typeface="Cambria" panose="02040503050406030204" pitchFamily="18" charset="0"/>
            </a:endParaRPr>
          </a:p>
          <a:p>
            <a:pPr marL="0" indent="0">
              <a:buNone/>
            </a:pPr>
            <a:r>
              <a:rPr lang="en-US" dirty="0">
                <a:latin typeface="Cambria" panose="02040503050406030204" pitchFamily="18" charset="0"/>
              </a:rPr>
              <a:t>A suitable material that can be used to make the part labeled Q is </a:t>
            </a:r>
          </a:p>
          <a:p>
            <a:pPr marL="0" indent="0">
              <a:buNone/>
            </a:pPr>
            <a:r>
              <a:rPr lang="en-US" dirty="0">
                <a:latin typeface="Cambria" panose="02040503050406030204" pitchFamily="18" charset="0"/>
              </a:rPr>
              <a:t>A. sheet of metal </a:t>
            </a:r>
          </a:p>
          <a:p>
            <a:pPr marL="0" indent="0">
              <a:buNone/>
            </a:pPr>
            <a:r>
              <a:rPr lang="en-US" dirty="0">
                <a:latin typeface="Cambria" panose="02040503050406030204" pitchFamily="18" charset="0"/>
              </a:rPr>
              <a:t>B. </a:t>
            </a:r>
            <a:r>
              <a:rPr lang="en-US" dirty="0" err="1">
                <a:latin typeface="Cambria" panose="02040503050406030204" pitchFamily="18" charset="0"/>
              </a:rPr>
              <a:t>manilla</a:t>
            </a:r>
            <a:r>
              <a:rPr lang="en-US" dirty="0">
                <a:latin typeface="Cambria" panose="02040503050406030204" pitchFamily="18" charset="0"/>
              </a:rPr>
              <a:t> paper </a:t>
            </a:r>
          </a:p>
          <a:p>
            <a:pPr marL="0" indent="0">
              <a:buNone/>
            </a:pPr>
            <a:r>
              <a:rPr lang="en-US" dirty="0">
                <a:latin typeface="Cambria" panose="02040503050406030204" pitchFamily="18" charset="0"/>
              </a:rPr>
              <a:t>C. polythene sheet </a:t>
            </a:r>
          </a:p>
          <a:p>
            <a:pPr marL="0" indent="0">
              <a:buNone/>
            </a:pPr>
            <a:r>
              <a:rPr lang="en-US" dirty="0">
                <a:latin typeface="Cambria" panose="02040503050406030204" pitchFamily="18" charset="0"/>
              </a:rPr>
              <a:t>D. piece of mosquito net. </a:t>
            </a:r>
          </a:p>
          <a:p>
            <a:endParaRPr lang="en-US" dirty="0">
              <a:latin typeface="Cambria" panose="020405030504060302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1" y="2209800"/>
            <a:ext cx="2357437"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1779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98438"/>
            <a:ext cx="8229600" cy="5821363"/>
          </a:xfrm>
        </p:spPr>
        <p:txBody>
          <a:bodyPr>
            <a:normAutofit lnSpcReduction="10000"/>
          </a:bodyPr>
          <a:lstStyle/>
          <a:p>
            <a:pPr marL="0" indent="0">
              <a:buNone/>
            </a:pPr>
            <a:r>
              <a:rPr lang="en-US" sz="2400" b="1" dirty="0">
                <a:latin typeface="Cambria" panose="02040503050406030204" pitchFamily="18" charset="0"/>
              </a:rPr>
              <a:t>10. </a:t>
            </a:r>
            <a:r>
              <a:rPr lang="en-US" sz="2400" dirty="0">
                <a:latin typeface="Cambria" panose="02040503050406030204" pitchFamily="18" charset="0"/>
              </a:rPr>
              <a:t>The diagram below represents a windsock that was </a:t>
            </a:r>
          </a:p>
          <a:p>
            <a:pPr marL="0" indent="0">
              <a:buNone/>
            </a:pPr>
            <a:r>
              <a:rPr lang="en-US" sz="2400" dirty="0">
                <a:latin typeface="Cambria" panose="02040503050406030204" pitchFamily="18" charset="0"/>
              </a:rPr>
              <a:t>constructed by pupils. </a:t>
            </a:r>
          </a:p>
          <a:p>
            <a:pPr marL="0" indent="0">
              <a:buNone/>
            </a:pPr>
            <a:r>
              <a:rPr lang="en-US" sz="2400" dirty="0">
                <a:latin typeface="Cambria" panose="02040503050406030204" pitchFamily="18" charset="0"/>
              </a:rPr>
              <a:t>Which one of the following is a reason why the </a:t>
            </a:r>
          </a:p>
          <a:p>
            <a:pPr marL="0" indent="0">
              <a:buNone/>
            </a:pPr>
            <a:r>
              <a:rPr lang="en-US" sz="2400" dirty="0">
                <a:latin typeface="Cambria" panose="02040503050406030204" pitchFamily="18" charset="0"/>
              </a:rPr>
              <a:t>instrument could not work? </a:t>
            </a:r>
          </a:p>
          <a:p>
            <a:endParaRPr lang="en-US" sz="2400" dirty="0">
              <a:latin typeface="Cambria" panose="02040503050406030204" pitchFamily="18" charset="0"/>
            </a:endParaRPr>
          </a:p>
          <a:p>
            <a:endParaRPr lang="en-US" sz="2400" dirty="0">
              <a:latin typeface="Cambria" panose="02040503050406030204" pitchFamily="18" charset="0"/>
            </a:endParaRPr>
          </a:p>
          <a:p>
            <a:endParaRPr lang="en-US" sz="2400" dirty="0">
              <a:latin typeface="Cambria" panose="02040503050406030204" pitchFamily="18" charset="0"/>
            </a:endParaRPr>
          </a:p>
          <a:p>
            <a:endParaRPr lang="en-US" sz="2400" dirty="0">
              <a:latin typeface="Cambria" panose="02040503050406030204" pitchFamily="18" charset="0"/>
            </a:endParaRPr>
          </a:p>
          <a:p>
            <a:endParaRPr lang="en-US" sz="2400" dirty="0">
              <a:latin typeface="Cambria" panose="02040503050406030204" pitchFamily="18" charset="0"/>
            </a:endParaRPr>
          </a:p>
          <a:p>
            <a:pPr marL="0" indent="0">
              <a:buNone/>
            </a:pPr>
            <a:r>
              <a:rPr lang="en-US" sz="2400" b="1" dirty="0">
                <a:latin typeface="Cambria" panose="02040503050406030204" pitchFamily="18" charset="0"/>
              </a:rPr>
              <a:t>A. </a:t>
            </a:r>
            <a:r>
              <a:rPr lang="en-US" sz="2400" dirty="0">
                <a:latin typeface="Cambria" panose="02040503050406030204" pitchFamily="18" charset="0"/>
              </a:rPr>
              <a:t>The sock is made up of a strong polythene sheet. </a:t>
            </a:r>
          </a:p>
          <a:p>
            <a:pPr marL="0" indent="0">
              <a:buNone/>
            </a:pPr>
            <a:r>
              <a:rPr lang="en-US" sz="2400" b="1" dirty="0">
                <a:latin typeface="Cambria" panose="02040503050406030204" pitchFamily="18" charset="0"/>
              </a:rPr>
              <a:t>B. </a:t>
            </a:r>
            <a:r>
              <a:rPr lang="en-US" sz="2400" dirty="0">
                <a:latin typeface="Cambria" panose="02040503050406030204" pitchFamily="18" charset="0"/>
              </a:rPr>
              <a:t>End Q is larger than end P </a:t>
            </a:r>
          </a:p>
          <a:p>
            <a:pPr marL="0" indent="0">
              <a:buNone/>
            </a:pPr>
            <a:r>
              <a:rPr lang="en-US" sz="2400" b="1" dirty="0">
                <a:latin typeface="Cambria" panose="02040503050406030204" pitchFamily="18" charset="0"/>
              </a:rPr>
              <a:t>C. </a:t>
            </a:r>
            <a:r>
              <a:rPr lang="en-US" sz="2400" dirty="0">
                <a:latin typeface="Cambria" panose="02040503050406030204" pitchFamily="18" charset="0"/>
              </a:rPr>
              <a:t>A strong wire was used to make end P. </a:t>
            </a:r>
          </a:p>
          <a:p>
            <a:pPr marL="0" indent="0">
              <a:buNone/>
            </a:pPr>
            <a:r>
              <a:rPr lang="en-US" sz="2400" b="1" dirty="0">
                <a:latin typeface="Cambria" panose="02040503050406030204" pitchFamily="18" charset="0"/>
              </a:rPr>
              <a:t>D. </a:t>
            </a:r>
            <a:r>
              <a:rPr lang="en-US" sz="2400" dirty="0">
                <a:latin typeface="Cambria" panose="02040503050406030204" pitchFamily="18" charset="0"/>
              </a:rPr>
              <a:t>A long, strong wooden pole was used to suspend the sock.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752600"/>
            <a:ext cx="41148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052186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190" y="586262"/>
            <a:ext cx="8333222" cy="1147969"/>
          </a:xfrm>
        </p:spPr>
        <p:txBody>
          <a:bodyPr>
            <a:normAutofit fontScale="90000"/>
          </a:bodyPr>
          <a:lstStyle/>
          <a:p>
            <a:r>
              <a:rPr lang="en-US" dirty="0" smtClean="0">
                <a:solidFill>
                  <a:srgbClr val="FF0000"/>
                </a:solidFill>
              </a:rPr>
              <a:t>Diagrams of plants that store food in the stems </a:t>
            </a:r>
            <a:endParaRPr lang="en-US" dirty="0">
              <a:solidFill>
                <a:srgbClr val="FF0000"/>
              </a:solidFill>
            </a:endParaRPr>
          </a:p>
        </p:txBody>
      </p:sp>
      <p:sp>
        <p:nvSpPr>
          <p:cNvPr id="4" name="Date Placeholder 3"/>
          <p:cNvSpPr>
            <a:spLocks noGrp="1"/>
          </p:cNvSpPr>
          <p:nvPr>
            <p:ph type="dt" sz="half" idx="4294967295"/>
          </p:nvPr>
        </p:nvSpPr>
        <p:spPr/>
        <p:txBody>
          <a:bodyPr/>
          <a:lstStyle/>
          <a:p>
            <a:endParaRPr lang="en-US" dirty="0"/>
          </a:p>
        </p:txBody>
      </p:sp>
      <p:sp>
        <p:nvSpPr>
          <p:cNvPr id="5" name="Footer Placeholder 4"/>
          <p:cNvSpPr>
            <a:spLocks noGrp="1"/>
          </p:cNvSpPr>
          <p:nvPr>
            <p:ph type="ftr" sz="quarter" idx="4294967295"/>
          </p:nvPr>
        </p:nvSpPr>
        <p:spPr>
          <a:xfrm>
            <a:off x="338530" y="6356350"/>
            <a:ext cx="4114800" cy="365125"/>
          </a:xfrm>
          <a:prstGeom prst="rect">
            <a:avLst/>
          </a:prstGeom>
        </p:spPr>
        <p:txBody>
          <a:bodyPr/>
          <a:lstStyle/>
          <a:p>
            <a:r>
              <a:rPr lang="en-US" dirty="0" smtClean="0"/>
              <a:t>of</a:t>
            </a:r>
            <a:endParaRPr lang="en-US" dirty="0"/>
          </a:p>
        </p:txBody>
      </p:sp>
      <p:sp>
        <p:nvSpPr>
          <p:cNvPr id="6" name="Slide Number Placeholder 5"/>
          <p:cNvSpPr>
            <a:spLocks noGrp="1"/>
          </p:cNvSpPr>
          <p:nvPr>
            <p:ph type="sldNum" sz="quarter" idx="4294967295"/>
          </p:nvPr>
        </p:nvSpPr>
        <p:spPr>
          <a:xfrm>
            <a:off x="11146971" y="6356350"/>
            <a:ext cx="740227" cy="365125"/>
          </a:xfrm>
          <a:prstGeom prst="rect">
            <a:avLst/>
          </a:prstGeom>
        </p:spPr>
        <p:txBody>
          <a:bodyPr/>
          <a:lstStyle/>
          <a:p>
            <a:endParaRPr lang="en-US" dirty="0"/>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8127"/>
          <a:stretch/>
        </p:blipFill>
        <p:spPr bwMode="auto">
          <a:xfrm>
            <a:off x="1016759" y="1644921"/>
            <a:ext cx="2895600" cy="1820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854959" y="2361304"/>
            <a:ext cx="12192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FF0000"/>
                </a:solidFill>
              </a:rPr>
              <a:t>sugarcane</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735" y="4360916"/>
            <a:ext cx="2514600" cy="1976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757079" y="3267223"/>
            <a:ext cx="2353102" cy="523220"/>
          </a:xfrm>
          <a:prstGeom prst="rect">
            <a:avLst/>
          </a:prstGeom>
          <a:noFill/>
        </p:spPr>
        <p:txBody>
          <a:bodyPr wrap="square" rtlCol="0">
            <a:spAutoFit/>
          </a:bodyPr>
          <a:lstStyle/>
          <a:p>
            <a:r>
              <a:rPr lang="en-US" sz="2800" dirty="0">
                <a:solidFill>
                  <a:srgbClr val="FF0000"/>
                </a:solidFill>
              </a:rPr>
              <a:t>Irish potato</a:t>
            </a: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2366665"/>
            <a:ext cx="203835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819" y="1603049"/>
            <a:ext cx="2286000" cy="19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8534400" y="3429001"/>
            <a:ext cx="1200650" cy="461665"/>
          </a:xfrm>
          <a:prstGeom prst="rect">
            <a:avLst/>
          </a:prstGeom>
          <a:noFill/>
        </p:spPr>
        <p:txBody>
          <a:bodyPr wrap="none" rtlCol="0">
            <a:spAutoFit/>
          </a:bodyPr>
          <a:lstStyle/>
          <a:p>
            <a:r>
              <a:rPr lang="en-US" sz="2400" dirty="0">
                <a:solidFill>
                  <a:srgbClr val="FF0000"/>
                </a:solidFill>
              </a:rPr>
              <a:t>rhizome</a:t>
            </a:r>
          </a:p>
        </p:txBody>
      </p:sp>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6741" y="4267200"/>
            <a:ext cx="2681644" cy="2012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894452" y="5045333"/>
            <a:ext cx="799578" cy="523220"/>
          </a:xfrm>
          <a:prstGeom prst="rect">
            <a:avLst/>
          </a:prstGeom>
          <a:noFill/>
        </p:spPr>
        <p:txBody>
          <a:bodyPr wrap="none" rtlCol="0">
            <a:spAutoFit/>
          </a:bodyPr>
          <a:lstStyle/>
          <a:p>
            <a:r>
              <a:rPr lang="en-US" sz="2800" dirty="0">
                <a:solidFill>
                  <a:srgbClr val="FF0000"/>
                </a:solidFill>
              </a:rPr>
              <a:t>yam</a:t>
            </a:r>
          </a:p>
        </p:txBody>
      </p:sp>
    </p:spTree>
    <p:extLst>
      <p:ext uri="{BB962C8B-B14F-4D97-AF65-F5344CB8AC3E}">
        <p14:creationId xmlns:p14="http://schemas.microsoft.com/office/powerpoint/2010/main" val="278608126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xfrm>
            <a:off x="1676400" y="0"/>
            <a:ext cx="8267700" cy="5791200"/>
          </a:xfrm>
        </p:spPr>
        <p:txBody>
          <a:bodyPr>
            <a:noAutofit/>
          </a:bodyPr>
          <a:lstStyle/>
          <a:p>
            <a:pPr marL="0" indent="0">
              <a:buNone/>
            </a:pPr>
            <a:r>
              <a:rPr lang="en-US" sz="1800" b="1" dirty="0">
                <a:latin typeface="+mj-lt"/>
              </a:rPr>
              <a:t>2010:14</a:t>
            </a:r>
          </a:p>
          <a:p>
            <a:pPr marL="0" indent="0">
              <a:buNone/>
            </a:pPr>
            <a:r>
              <a:rPr lang="en-US" sz="1800" dirty="0">
                <a:latin typeface="+mj-lt"/>
              </a:rPr>
              <a:t>The chart below represents a weather record for five days. </a:t>
            </a: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endParaRPr lang="en-US" sz="1800" dirty="0">
              <a:latin typeface="+mj-lt"/>
            </a:endParaRPr>
          </a:p>
          <a:p>
            <a:pPr marL="0" indent="0">
              <a:buNone/>
            </a:pPr>
            <a:r>
              <a:rPr lang="en-US" sz="1800" dirty="0">
                <a:latin typeface="+mj-lt"/>
              </a:rPr>
              <a:t>Which one of the following statements is </a:t>
            </a:r>
            <a:r>
              <a:rPr lang="en-US" sz="1800" b="1" dirty="0">
                <a:latin typeface="+mj-lt"/>
              </a:rPr>
              <a:t>TRUE </a:t>
            </a:r>
            <a:r>
              <a:rPr lang="en-US" sz="1800" dirty="0">
                <a:latin typeface="+mj-lt"/>
              </a:rPr>
              <a:t>about the weather chart? </a:t>
            </a:r>
          </a:p>
          <a:p>
            <a:pPr marL="0" indent="0">
              <a:buNone/>
            </a:pPr>
            <a:r>
              <a:rPr lang="en-US" sz="1800" dirty="0">
                <a:latin typeface="+mj-lt"/>
              </a:rPr>
              <a:t>Whenever it was </a:t>
            </a:r>
          </a:p>
          <a:p>
            <a:pPr marL="0" indent="0">
              <a:buNone/>
            </a:pPr>
            <a:r>
              <a:rPr lang="en-US" sz="1800" dirty="0">
                <a:latin typeface="+mj-lt"/>
              </a:rPr>
              <a:t>A. sunny in the morning, it was windy in the afternoon </a:t>
            </a:r>
          </a:p>
          <a:p>
            <a:pPr marL="0" indent="0">
              <a:buNone/>
            </a:pPr>
            <a:r>
              <a:rPr lang="en-US" sz="1800" dirty="0">
                <a:latin typeface="+mj-lt"/>
              </a:rPr>
              <a:t>B. cloudy in the morning, it was sunny in the afternoon </a:t>
            </a:r>
          </a:p>
          <a:p>
            <a:pPr marL="0" indent="0">
              <a:buNone/>
            </a:pPr>
            <a:r>
              <a:rPr lang="en-US" sz="1800" dirty="0">
                <a:latin typeface="+mj-lt"/>
              </a:rPr>
              <a:t>C. calm in the morning, it was sunny in the Afternoon </a:t>
            </a:r>
          </a:p>
          <a:p>
            <a:pPr marL="0" indent="0">
              <a:buNone/>
            </a:pPr>
            <a:r>
              <a:rPr lang="en-US" sz="1800" dirty="0">
                <a:latin typeface="+mj-lt"/>
              </a:rPr>
              <a:t>D. windy in the morning, it rained in the afternoon.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685800"/>
            <a:ext cx="5534297"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3536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2011:31</a:t>
            </a:r>
          </a:p>
          <a:p>
            <a:pPr marL="0" indent="0">
              <a:lnSpc>
                <a:spcPct val="150000"/>
              </a:lnSpc>
              <a:buNone/>
            </a:pPr>
            <a:r>
              <a:rPr lang="en-US" dirty="0" smtClean="0">
                <a:latin typeface="Cambria" panose="02040503050406030204" pitchFamily="18" charset="0"/>
              </a:rPr>
              <a:t>When </a:t>
            </a:r>
            <a:r>
              <a:rPr lang="en-US" dirty="0">
                <a:latin typeface="Cambria" panose="02040503050406030204" pitchFamily="18" charset="0"/>
              </a:rPr>
              <a:t>constructing a </a:t>
            </a:r>
            <a:r>
              <a:rPr lang="en-US" dirty="0" err="1">
                <a:latin typeface="Cambria" panose="02040503050406030204" pitchFamily="18" charset="0"/>
              </a:rPr>
              <a:t>windvane</a:t>
            </a:r>
            <a:r>
              <a:rPr lang="en-US" dirty="0">
                <a:latin typeface="Cambria" panose="02040503050406030204" pitchFamily="18" charset="0"/>
              </a:rPr>
              <a:t> the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Pointer should be fixed on a short stand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Pointer should be firmly held to the stand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Pointer should be made of cardboard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Tail of the </a:t>
            </a:r>
          </a:p>
        </p:txBody>
      </p:sp>
    </p:spTree>
    <p:extLst>
      <p:ext uri="{BB962C8B-B14F-4D97-AF65-F5344CB8AC3E}">
        <p14:creationId xmlns:p14="http://schemas.microsoft.com/office/powerpoint/2010/main" val="81887975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solidFill>
                  <a:srgbClr val="FF0000"/>
                </a:solidFill>
                <a:latin typeface="Cambria" panose="02040503050406030204" pitchFamily="18" charset="0"/>
              </a:rPr>
              <a:t>2012:34</a:t>
            </a:r>
          </a:p>
          <a:p>
            <a:pPr marL="0" indent="0">
              <a:buNone/>
            </a:pPr>
            <a:r>
              <a:rPr lang="en-US" dirty="0" smtClean="0">
                <a:latin typeface="Cambria" panose="02040503050406030204" pitchFamily="18" charset="0"/>
              </a:rPr>
              <a:t>The </a:t>
            </a:r>
            <a:r>
              <a:rPr lang="en-US" dirty="0">
                <a:latin typeface="Cambria" panose="02040503050406030204" pitchFamily="18" charset="0"/>
              </a:rPr>
              <a:t>diagram below shows an improvised rain gauge. </a:t>
            </a:r>
            <a:endParaRPr lang="en-US" dirty="0" smtClean="0">
              <a:latin typeface="Cambria" panose="02040503050406030204" pitchFamily="18" charset="0"/>
            </a:endParaRPr>
          </a:p>
          <a:p>
            <a:endParaRPr lang="en-US" dirty="0">
              <a:latin typeface="Cambria" panose="02040503050406030204" pitchFamily="18" charset="0"/>
            </a:endParaRPr>
          </a:p>
          <a:p>
            <a:endParaRPr lang="en-US" dirty="0" smtClean="0">
              <a:latin typeface="Cambria" panose="02040503050406030204" pitchFamily="18" charset="0"/>
            </a:endParaRPr>
          </a:p>
          <a:p>
            <a:endParaRPr lang="en-US" dirty="0">
              <a:latin typeface="Cambria" panose="02040503050406030204" pitchFamily="18" charset="0"/>
            </a:endParaRPr>
          </a:p>
          <a:p>
            <a:endParaRPr lang="en-US" dirty="0">
              <a:latin typeface="Cambria" panose="02040503050406030204" pitchFamily="18" charset="0"/>
            </a:endParaRPr>
          </a:p>
          <a:p>
            <a:pPr marL="0" indent="0">
              <a:buNone/>
            </a:pPr>
            <a:r>
              <a:rPr lang="en-US" dirty="0">
                <a:latin typeface="Cambria" panose="02040503050406030204" pitchFamily="18" charset="0"/>
              </a:rPr>
              <a:t>The collecting bottle should </a:t>
            </a:r>
          </a:p>
          <a:p>
            <a:pPr marL="0" indent="0">
              <a:buNone/>
            </a:pPr>
            <a:r>
              <a:rPr lang="en-US" b="1" dirty="0">
                <a:latin typeface="Cambria" panose="02040503050406030204" pitchFamily="18" charset="0"/>
              </a:rPr>
              <a:t>A. </a:t>
            </a:r>
            <a:r>
              <a:rPr lang="en-US" dirty="0">
                <a:latin typeface="Cambria" panose="02040503050406030204" pitchFamily="18" charset="0"/>
              </a:rPr>
              <a:t>have the funnel sealed to its mouth </a:t>
            </a:r>
          </a:p>
          <a:p>
            <a:pPr marL="0" indent="0">
              <a:buNone/>
            </a:pPr>
            <a:r>
              <a:rPr lang="en-US" b="1" dirty="0">
                <a:latin typeface="Cambria" panose="02040503050406030204" pitchFamily="18" charset="0"/>
              </a:rPr>
              <a:t>B. </a:t>
            </a:r>
            <a:r>
              <a:rPr lang="en-US" dirty="0">
                <a:latin typeface="Cambria" panose="02040503050406030204" pitchFamily="18" charset="0"/>
              </a:rPr>
              <a:t>be wide to collect enough water </a:t>
            </a:r>
          </a:p>
          <a:p>
            <a:pPr marL="0" indent="0">
              <a:buNone/>
            </a:pPr>
            <a:r>
              <a:rPr lang="en-US" b="1" dirty="0">
                <a:latin typeface="Cambria" panose="02040503050406030204" pitchFamily="18" charset="0"/>
              </a:rPr>
              <a:t>C. </a:t>
            </a:r>
            <a:r>
              <a:rPr lang="en-US" dirty="0">
                <a:latin typeface="Cambria" panose="02040503050406030204" pitchFamily="18" charset="0"/>
              </a:rPr>
              <a:t>be placed above the ground </a:t>
            </a:r>
          </a:p>
          <a:p>
            <a:pPr marL="0" indent="0">
              <a:buNone/>
            </a:pPr>
            <a:r>
              <a:rPr lang="en-US" b="1" dirty="0">
                <a:latin typeface="Cambria" panose="02040503050406030204" pitchFamily="18" charset="0"/>
              </a:rPr>
              <a:t>D. </a:t>
            </a:r>
            <a:r>
              <a:rPr lang="en-US" dirty="0">
                <a:latin typeface="Cambria" panose="02040503050406030204" pitchFamily="18" charset="0"/>
              </a:rPr>
              <a:t>be transparent for easy reading. </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1" y="2743201"/>
            <a:ext cx="3616657" cy="3429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851612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xfrm>
            <a:off x="1981200" y="1295401"/>
            <a:ext cx="8229600" cy="4830763"/>
          </a:xfrm>
        </p:spPr>
        <p:txBody>
          <a:bodyPr>
            <a:noAutofit/>
          </a:bodyPr>
          <a:lstStyle/>
          <a:p>
            <a:pPr marL="0" indent="0">
              <a:lnSpc>
                <a:spcPct val="170000"/>
              </a:lnSpc>
              <a:buNone/>
            </a:pPr>
            <a:r>
              <a:rPr lang="en-US" sz="2400" b="1" dirty="0">
                <a:solidFill>
                  <a:srgbClr val="FF0000"/>
                </a:solidFill>
                <a:latin typeface="Cambria" panose="02040503050406030204" pitchFamily="18" charset="0"/>
              </a:rPr>
              <a:t>2013:22</a:t>
            </a:r>
          </a:p>
          <a:p>
            <a:pPr marL="0" indent="0">
              <a:lnSpc>
                <a:spcPct val="170000"/>
              </a:lnSpc>
              <a:buNone/>
            </a:pPr>
            <a:r>
              <a:rPr lang="en-US" sz="2400" dirty="0">
                <a:latin typeface="Cambria" panose="02040503050406030204" pitchFamily="18" charset="0"/>
              </a:rPr>
              <a:t>A pupil was walking towards the northern direction </a:t>
            </a:r>
          </a:p>
          <a:p>
            <a:pPr marL="0" indent="0">
              <a:lnSpc>
                <a:spcPct val="170000"/>
              </a:lnSpc>
              <a:buNone/>
            </a:pPr>
            <a:r>
              <a:rPr lang="en-US" sz="2400" dirty="0">
                <a:latin typeface="Cambria" panose="02040503050406030204" pitchFamily="18" charset="0"/>
              </a:rPr>
              <a:t>past an air strip and noticed a </a:t>
            </a:r>
            <a:r>
              <a:rPr lang="en-US" sz="2400" dirty="0" err="1">
                <a:latin typeface="Cambria" panose="02040503050406030204" pitchFamily="18" charset="0"/>
              </a:rPr>
              <a:t>windvane</a:t>
            </a:r>
            <a:r>
              <a:rPr lang="en-US" sz="2400" dirty="0">
                <a:latin typeface="Cambria" panose="02040503050406030204" pitchFamily="18" charset="0"/>
              </a:rPr>
              <a:t> pointing to </a:t>
            </a:r>
          </a:p>
          <a:p>
            <a:pPr marL="0" indent="0">
              <a:lnSpc>
                <a:spcPct val="170000"/>
              </a:lnSpc>
              <a:buNone/>
            </a:pPr>
            <a:r>
              <a:rPr lang="en-US" sz="2400" dirty="0">
                <a:latin typeface="Cambria" panose="02040503050406030204" pitchFamily="18" charset="0"/>
              </a:rPr>
              <a:t>her right. In which direction was the wind blowing </a:t>
            </a:r>
          </a:p>
          <a:p>
            <a:pPr marL="0" indent="0">
              <a:lnSpc>
                <a:spcPct val="170000"/>
              </a:lnSpc>
              <a:buNone/>
            </a:pPr>
            <a:r>
              <a:rPr lang="en-US" sz="2400" dirty="0">
                <a:latin typeface="Cambria" panose="02040503050406030204" pitchFamily="18" charset="0"/>
              </a:rPr>
              <a:t>from? </a:t>
            </a:r>
          </a:p>
          <a:p>
            <a:pPr marL="0" indent="0">
              <a:lnSpc>
                <a:spcPct val="170000"/>
              </a:lnSpc>
              <a:buNone/>
            </a:pPr>
            <a:r>
              <a:rPr lang="en-US" sz="2400" b="1" dirty="0">
                <a:latin typeface="Cambria" panose="02040503050406030204" pitchFamily="18" charset="0"/>
              </a:rPr>
              <a:t>A. </a:t>
            </a:r>
            <a:r>
              <a:rPr lang="en-US" sz="2400" dirty="0">
                <a:latin typeface="Cambria" panose="02040503050406030204" pitchFamily="18" charset="0"/>
              </a:rPr>
              <a:t>East. 		</a:t>
            </a:r>
            <a:r>
              <a:rPr lang="en-US" sz="2400" b="1" dirty="0">
                <a:latin typeface="Cambria" panose="02040503050406030204" pitchFamily="18" charset="0"/>
              </a:rPr>
              <a:t>B. </a:t>
            </a:r>
            <a:r>
              <a:rPr lang="en-US" sz="2400" dirty="0">
                <a:latin typeface="Cambria" panose="02040503050406030204" pitchFamily="18" charset="0"/>
              </a:rPr>
              <a:t>South.</a:t>
            </a:r>
          </a:p>
          <a:p>
            <a:pPr marL="0" indent="0">
              <a:lnSpc>
                <a:spcPct val="170000"/>
              </a:lnSpc>
              <a:buNone/>
            </a:pPr>
            <a:r>
              <a:rPr lang="en-US" sz="2400" b="1" dirty="0">
                <a:latin typeface="Cambria" panose="02040503050406030204" pitchFamily="18" charset="0"/>
              </a:rPr>
              <a:t>C. </a:t>
            </a:r>
            <a:r>
              <a:rPr lang="en-US" sz="2400" dirty="0">
                <a:latin typeface="Cambria" panose="02040503050406030204" pitchFamily="18" charset="0"/>
              </a:rPr>
              <a:t>North. 		</a:t>
            </a:r>
            <a:r>
              <a:rPr lang="en-US" sz="2400" b="1" dirty="0">
                <a:latin typeface="Cambria" panose="02040503050406030204" pitchFamily="18" charset="0"/>
              </a:rPr>
              <a:t>D. </a:t>
            </a:r>
            <a:r>
              <a:rPr lang="en-US" sz="2400" dirty="0">
                <a:latin typeface="Cambria" panose="02040503050406030204" pitchFamily="18" charset="0"/>
              </a:rPr>
              <a:t>West. </a:t>
            </a:r>
          </a:p>
        </p:txBody>
      </p:sp>
    </p:spTree>
    <p:extLst>
      <p:ext uri="{BB962C8B-B14F-4D97-AF65-F5344CB8AC3E}">
        <p14:creationId xmlns:p14="http://schemas.microsoft.com/office/powerpoint/2010/main" val="34032760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solidFill>
                  <a:srgbClr val="FF0000"/>
                </a:solidFill>
                <a:latin typeface="Cambria" panose="02040503050406030204" pitchFamily="18" charset="0"/>
              </a:rPr>
              <a:t>2014:14.</a:t>
            </a:r>
          </a:p>
          <a:p>
            <a:pPr marL="0" indent="0">
              <a:buNone/>
            </a:pPr>
            <a:r>
              <a:rPr lang="en-US" dirty="0" smtClean="0">
                <a:latin typeface="Cambria" panose="02040503050406030204" pitchFamily="18" charset="0"/>
              </a:rPr>
              <a:t>The </a:t>
            </a:r>
            <a:r>
              <a:rPr lang="en-US" dirty="0">
                <a:latin typeface="Cambria" panose="02040503050406030204" pitchFamily="18" charset="0"/>
              </a:rPr>
              <a:t>following are methods of maintaining simple </a:t>
            </a:r>
            <a:r>
              <a:rPr lang="en-US" dirty="0" smtClean="0">
                <a:latin typeface="Cambria" panose="02040503050406030204" pitchFamily="18" charset="0"/>
              </a:rPr>
              <a:t>tools</a:t>
            </a:r>
            <a:r>
              <a:rPr lang="en-US" dirty="0">
                <a:latin typeface="Cambria" panose="02040503050406030204" pitchFamily="18" charset="0"/>
              </a:rPr>
              <a:t>: </a:t>
            </a:r>
          </a:p>
          <a:p>
            <a:pPr marL="0" indent="0">
              <a:buNone/>
            </a:pPr>
            <a:r>
              <a:rPr lang="en-US" dirty="0">
                <a:latin typeface="Cambria" panose="02040503050406030204" pitchFamily="18" charset="0"/>
              </a:rPr>
              <a:t>(i) Cleaning after use </a:t>
            </a:r>
          </a:p>
          <a:p>
            <a:pPr marL="0" indent="0">
              <a:buNone/>
            </a:pPr>
            <a:r>
              <a:rPr lang="en-US" dirty="0">
                <a:latin typeface="Cambria" panose="02040503050406030204" pitchFamily="18" charset="0"/>
              </a:rPr>
              <a:t>(ii) Proper storage </a:t>
            </a:r>
          </a:p>
          <a:p>
            <a:pPr marL="0" indent="0">
              <a:buNone/>
            </a:pPr>
            <a:r>
              <a:rPr lang="en-US" dirty="0">
                <a:latin typeface="Cambria" panose="02040503050406030204" pitchFamily="18" charset="0"/>
              </a:rPr>
              <a:t>(iii) Sharpening cutting edges </a:t>
            </a:r>
          </a:p>
          <a:p>
            <a:pPr marL="0" indent="0">
              <a:buNone/>
            </a:pPr>
            <a:r>
              <a:rPr lang="en-US" dirty="0">
                <a:latin typeface="Cambria" panose="02040503050406030204" pitchFamily="18" charset="0"/>
              </a:rPr>
              <a:t>(iv) Proper use of tools. </a:t>
            </a:r>
          </a:p>
          <a:p>
            <a:pPr marL="0" indent="0">
              <a:buNone/>
            </a:pPr>
            <a:r>
              <a:rPr lang="en-US" dirty="0">
                <a:latin typeface="Cambria" panose="02040503050406030204" pitchFamily="18" charset="0"/>
              </a:rPr>
              <a:t>Which pair consists </a:t>
            </a:r>
            <a:r>
              <a:rPr lang="en-US" b="1" dirty="0">
                <a:latin typeface="Cambria" panose="02040503050406030204" pitchFamily="18" charset="0"/>
              </a:rPr>
              <a:t>only </a:t>
            </a:r>
            <a:r>
              <a:rPr lang="en-US" dirty="0">
                <a:latin typeface="Cambria" panose="02040503050406030204" pitchFamily="18" charset="0"/>
              </a:rPr>
              <a:t>of methods for safety </a:t>
            </a:r>
            <a:r>
              <a:rPr lang="en-US" dirty="0" smtClean="0">
                <a:latin typeface="Cambria" panose="02040503050406030204" pitchFamily="18" charset="0"/>
              </a:rPr>
              <a:t>from accidents</a:t>
            </a:r>
            <a:r>
              <a:rPr lang="en-US" dirty="0">
                <a:latin typeface="Cambria" panose="02040503050406030204" pitchFamily="18" charset="0"/>
              </a:rPr>
              <a:t>? </a:t>
            </a:r>
          </a:p>
          <a:p>
            <a:pPr marL="0" indent="0">
              <a:buNone/>
            </a:pPr>
            <a:r>
              <a:rPr lang="en-US" b="1" dirty="0">
                <a:latin typeface="Cambria" panose="02040503050406030204" pitchFamily="18" charset="0"/>
              </a:rPr>
              <a:t>A. </a:t>
            </a:r>
            <a:r>
              <a:rPr lang="en-US" dirty="0">
                <a:latin typeface="Cambria" panose="02040503050406030204" pitchFamily="18" charset="0"/>
              </a:rPr>
              <a:t>(ii) and (iv). </a:t>
            </a:r>
          </a:p>
          <a:p>
            <a:pPr marL="0" indent="0">
              <a:buNone/>
            </a:pPr>
            <a:r>
              <a:rPr lang="en-US" b="1" dirty="0">
                <a:latin typeface="Cambria" panose="02040503050406030204" pitchFamily="18" charset="0"/>
              </a:rPr>
              <a:t>B. </a:t>
            </a:r>
            <a:r>
              <a:rPr lang="en-US" dirty="0">
                <a:latin typeface="Cambria" panose="02040503050406030204" pitchFamily="18" charset="0"/>
              </a:rPr>
              <a:t>(i) and (iv). </a:t>
            </a:r>
          </a:p>
          <a:p>
            <a:pPr marL="0" indent="0">
              <a:buNone/>
            </a:pPr>
            <a:r>
              <a:rPr lang="en-US" b="1" dirty="0">
                <a:latin typeface="Cambria" panose="02040503050406030204" pitchFamily="18" charset="0"/>
              </a:rPr>
              <a:t>C. </a:t>
            </a:r>
            <a:r>
              <a:rPr lang="en-US" dirty="0">
                <a:latin typeface="Cambria" panose="02040503050406030204" pitchFamily="18" charset="0"/>
              </a:rPr>
              <a:t>(ii) and (iii). </a:t>
            </a:r>
          </a:p>
          <a:p>
            <a:pPr marL="0" indent="0">
              <a:buNone/>
            </a:pPr>
            <a:r>
              <a:rPr lang="en-US" b="1" dirty="0">
                <a:latin typeface="Cambria" panose="02040503050406030204" pitchFamily="18" charset="0"/>
              </a:rPr>
              <a:t>D. </a:t>
            </a:r>
            <a:r>
              <a:rPr lang="en-US" dirty="0">
                <a:latin typeface="Cambria" panose="02040503050406030204" pitchFamily="18" charset="0"/>
              </a:rPr>
              <a:t>(i) and (iii). </a:t>
            </a:r>
          </a:p>
          <a:p>
            <a:endParaRPr lang="en-US" dirty="0">
              <a:latin typeface="Cambria" panose="02040503050406030204" pitchFamily="18" charset="0"/>
            </a:endParaRPr>
          </a:p>
        </p:txBody>
      </p:sp>
    </p:spTree>
    <p:extLst>
      <p:ext uri="{BB962C8B-B14F-4D97-AF65-F5344CB8AC3E}">
        <p14:creationId xmlns:p14="http://schemas.microsoft.com/office/powerpoint/2010/main" val="39992283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Autofit/>
          </a:bodyPr>
          <a:lstStyle/>
          <a:p>
            <a:pPr marL="0" indent="0">
              <a:buNone/>
            </a:pPr>
            <a:r>
              <a:rPr lang="en-US" sz="2400" b="1" dirty="0">
                <a:solidFill>
                  <a:srgbClr val="FF0000"/>
                </a:solidFill>
                <a:latin typeface="Cambria" panose="02040503050406030204" pitchFamily="18" charset="0"/>
              </a:rPr>
              <a:t>2014:28</a:t>
            </a:r>
          </a:p>
          <a:p>
            <a:pPr marL="0" indent="0">
              <a:buNone/>
            </a:pPr>
            <a:r>
              <a:rPr lang="en-US" sz="2400" dirty="0">
                <a:latin typeface="Cambria" panose="02040503050406030204" pitchFamily="18" charset="0"/>
              </a:rPr>
              <a:t>Pupils constructed a weather instrument shown below. </a:t>
            </a:r>
          </a:p>
          <a:p>
            <a:endParaRPr lang="en-US" sz="2400" dirty="0">
              <a:latin typeface="Cambria" panose="02040503050406030204" pitchFamily="18" charset="0"/>
            </a:endParaRPr>
          </a:p>
          <a:p>
            <a:endParaRPr lang="en-US" sz="2400" dirty="0">
              <a:latin typeface="Cambria" panose="02040503050406030204" pitchFamily="18" charset="0"/>
            </a:endParaRPr>
          </a:p>
          <a:p>
            <a:endParaRPr lang="en-US" sz="2400" dirty="0">
              <a:latin typeface="Cambria" panose="02040503050406030204" pitchFamily="18" charset="0"/>
            </a:endParaRPr>
          </a:p>
          <a:p>
            <a:pPr marL="0" indent="0">
              <a:buNone/>
            </a:pPr>
            <a:r>
              <a:rPr lang="en-US" sz="2400" dirty="0">
                <a:latin typeface="Cambria" panose="02040503050406030204" pitchFamily="18" charset="0"/>
              </a:rPr>
              <a:t>The mistake made in the construction was </a:t>
            </a:r>
          </a:p>
          <a:p>
            <a:pPr marL="0" indent="0">
              <a:buNone/>
            </a:pPr>
            <a:r>
              <a:rPr lang="en-US" sz="2400" b="1" dirty="0">
                <a:latin typeface="Cambria" panose="02040503050406030204" pitchFamily="18" charset="0"/>
              </a:rPr>
              <a:t>A. </a:t>
            </a:r>
            <a:r>
              <a:rPr lang="en-US" sz="2400" dirty="0">
                <a:latin typeface="Cambria" panose="02040503050406030204" pitchFamily="18" charset="0"/>
              </a:rPr>
              <a:t>using </a:t>
            </a:r>
            <a:r>
              <a:rPr lang="en-US" sz="2400" dirty="0" err="1">
                <a:latin typeface="Cambria" panose="02040503050406030204" pitchFamily="18" charset="0"/>
              </a:rPr>
              <a:t>coloured</a:t>
            </a:r>
            <a:r>
              <a:rPr lang="en-US" sz="2400" dirty="0">
                <a:latin typeface="Cambria" panose="02040503050406030204" pitchFamily="18" charset="0"/>
              </a:rPr>
              <a:t> water </a:t>
            </a:r>
          </a:p>
          <a:p>
            <a:pPr marL="0" indent="0">
              <a:buNone/>
            </a:pPr>
            <a:r>
              <a:rPr lang="en-US" sz="2400" b="1" dirty="0">
                <a:latin typeface="Cambria" panose="02040503050406030204" pitchFamily="18" charset="0"/>
              </a:rPr>
              <a:t>B. </a:t>
            </a:r>
            <a:r>
              <a:rPr lang="en-US" sz="2400" dirty="0">
                <a:latin typeface="Cambria" panose="02040503050406030204" pitchFamily="18" charset="0"/>
              </a:rPr>
              <a:t>placement of the scale </a:t>
            </a:r>
          </a:p>
          <a:p>
            <a:pPr marL="0" indent="0">
              <a:buNone/>
            </a:pPr>
            <a:r>
              <a:rPr lang="en-US" sz="2400" b="1" dirty="0">
                <a:latin typeface="Cambria" panose="02040503050406030204" pitchFamily="18" charset="0"/>
              </a:rPr>
              <a:t>C. </a:t>
            </a:r>
            <a:r>
              <a:rPr lang="en-US" sz="2400" dirty="0">
                <a:latin typeface="Cambria" panose="02040503050406030204" pitchFamily="18" charset="0"/>
              </a:rPr>
              <a:t>using a narrow tube </a:t>
            </a:r>
          </a:p>
          <a:p>
            <a:pPr marL="0" indent="0">
              <a:buNone/>
            </a:pPr>
            <a:r>
              <a:rPr lang="en-US" sz="2400" b="1" dirty="0">
                <a:latin typeface="Cambria" panose="02040503050406030204" pitchFamily="18" charset="0"/>
              </a:rPr>
              <a:t>D. </a:t>
            </a:r>
            <a:r>
              <a:rPr lang="en-US" sz="2400" dirty="0">
                <a:latin typeface="Cambria" panose="02040503050406030204" pitchFamily="18" charset="0"/>
              </a:rPr>
              <a:t>closing the cork tightly. </a:t>
            </a:r>
          </a:p>
          <a:p>
            <a:pPr marL="0" indent="0">
              <a:buNone/>
            </a:pPr>
            <a:endParaRPr lang="en-US" sz="2400" dirty="0">
              <a:latin typeface="Cambria" panose="02040503050406030204"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1" y="2362201"/>
            <a:ext cx="412432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02598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xfrm>
            <a:off x="1981200" y="1143001"/>
            <a:ext cx="8229600" cy="4983163"/>
          </a:xfrm>
        </p:spPr>
        <p:txBody>
          <a:bodyPr>
            <a:noAutofit/>
          </a:bodyPr>
          <a:lstStyle/>
          <a:p>
            <a:pPr marL="0" indent="0">
              <a:lnSpc>
                <a:spcPct val="160000"/>
              </a:lnSpc>
              <a:buNone/>
            </a:pPr>
            <a:r>
              <a:rPr lang="en-US" sz="2000" b="1" dirty="0">
                <a:solidFill>
                  <a:srgbClr val="FF0000"/>
                </a:solidFill>
                <a:latin typeface="Cambria" panose="02040503050406030204" pitchFamily="18" charset="0"/>
              </a:rPr>
              <a:t>2015:30</a:t>
            </a:r>
          </a:p>
          <a:p>
            <a:pPr marL="0" indent="0">
              <a:lnSpc>
                <a:spcPct val="160000"/>
              </a:lnSpc>
              <a:buNone/>
            </a:pPr>
            <a:r>
              <a:rPr lang="en-US" sz="2000" dirty="0">
                <a:latin typeface="Cambria" panose="02040503050406030204" pitchFamily="18" charset="0"/>
              </a:rPr>
              <a:t>The following materials can be used to construct a certain weather instrument:</a:t>
            </a:r>
          </a:p>
          <a:p>
            <a:pPr marL="0" indent="0">
              <a:lnSpc>
                <a:spcPct val="160000"/>
              </a:lnSpc>
              <a:buNone/>
            </a:pPr>
            <a:r>
              <a:rPr lang="en-US" sz="2000" dirty="0">
                <a:latin typeface="Cambria" panose="02040503050406030204" pitchFamily="18" charset="0"/>
              </a:rPr>
              <a:t>i)  small plastic bottle</a:t>
            </a:r>
          </a:p>
          <a:p>
            <a:pPr marL="0" indent="0">
              <a:lnSpc>
                <a:spcPct val="160000"/>
              </a:lnSpc>
              <a:buNone/>
            </a:pPr>
            <a:r>
              <a:rPr lang="en-US" sz="2000" dirty="0">
                <a:latin typeface="Cambria" panose="02040503050406030204" pitchFamily="18" charset="0"/>
              </a:rPr>
              <a:t>ii) large plastic bottle</a:t>
            </a:r>
          </a:p>
          <a:p>
            <a:pPr marL="0" indent="0">
              <a:lnSpc>
                <a:spcPct val="160000"/>
              </a:lnSpc>
              <a:buNone/>
            </a:pPr>
            <a:r>
              <a:rPr lang="en-US" sz="2000" dirty="0">
                <a:latin typeface="Cambria" panose="02040503050406030204" pitchFamily="18" charset="0"/>
              </a:rPr>
              <a:t>iii) manila paper</a:t>
            </a:r>
          </a:p>
          <a:p>
            <a:pPr marL="0" indent="0">
              <a:lnSpc>
                <a:spcPct val="160000"/>
              </a:lnSpc>
              <a:buNone/>
            </a:pPr>
            <a:r>
              <a:rPr lang="en-US" sz="2000" dirty="0">
                <a:latin typeface="Cambria" panose="02040503050406030204" pitchFamily="18" charset="0"/>
              </a:rPr>
              <a:t>iv) cello tape</a:t>
            </a:r>
          </a:p>
          <a:p>
            <a:pPr marL="0" indent="0">
              <a:lnSpc>
                <a:spcPct val="160000"/>
              </a:lnSpc>
              <a:buNone/>
            </a:pPr>
            <a:r>
              <a:rPr lang="en-US" sz="2000" dirty="0">
                <a:latin typeface="Cambria" panose="02040503050406030204" pitchFamily="18" charset="0"/>
              </a:rPr>
              <a:t>The weather instrument likely to be constructed is</a:t>
            </a:r>
          </a:p>
          <a:p>
            <a:pPr marL="0" indent="0">
              <a:lnSpc>
                <a:spcPct val="160000"/>
              </a:lnSpc>
              <a:buNone/>
            </a:pPr>
            <a:r>
              <a:rPr lang="en-US" sz="2000" b="1" dirty="0">
                <a:latin typeface="Cambria" panose="02040503050406030204" pitchFamily="18" charset="0"/>
              </a:rPr>
              <a:t>A. </a:t>
            </a:r>
            <a:r>
              <a:rPr lang="en-US" sz="2000" dirty="0">
                <a:latin typeface="Cambria" panose="02040503050406030204" pitchFamily="18" charset="0"/>
              </a:rPr>
              <a:t>air thermometer	</a:t>
            </a:r>
            <a:r>
              <a:rPr lang="en-US" sz="2000" b="1" dirty="0">
                <a:latin typeface="Cambria" panose="02040503050406030204" pitchFamily="18" charset="0"/>
              </a:rPr>
              <a:t>B. </a:t>
            </a:r>
            <a:r>
              <a:rPr lang="en-US" sz="2000" dirty="0">
                <a:latin typeface="Cambria" panose="02040503050406030204" pitchFamily="18" charset="0"/>
              </a:rPr>
              <a:t>wind vane</a:t>
            </a:r>
          </a:p>
          <a:p>
            <a:pPr marL="0" indent="0">
              <a:lnSpc>
                <a:spcPct val="160000"/>
              </a:lnSpc>
              <a:buNone/>
            </a:pPr>
            <a:r>
              <a:rPr lang="en-US" sz="2000" b="1" dirty="0">
                <a:latin typeface="Cambria" panose="02040503050406030204" pitchFamily="18" charset="0"/>
              </a:rPr>
              <a:t>C</a:t>
            </a:r>
            <a:r>
              <a:rPr lang="en-US" sz="2000" dirty="0">
                <a:latin typeface="Cambria" panose="02040503050406030204" pitchFamily="18" charset="0"/>
              </a:rPr>
              <a:t>. rain gauge		</a:t>
            </a:r>
            <a:r>
              <a:rPr lang="en-US" sz="2000" b="1" dirty="0">
                <a:latin typeface="Cambria" panose="02040503050406030204" pitchFamily="18" charset="0"/>
              </a:rPr>
              <a:t>D. </a:t>
            </a:r>
            <a:r>
              <a:rPr lang="en-US" sz="2000" dirty="0">
                <a:latin typeface="Cambria" panose="02040503050406030204" pitchFamily="18" charset="0"/>
              </a:rPr>
              <a:t>liquid thermometer</a:t>
            </a:r>
          </a:p>
          <a:p>
            <a:pPr>
              <a:lnSpc>
                <a:spcPct val="160000"/>
              </a:lnSpc>
            </a:pPr>
            <a:endParaRPr lang="en-US" sz="2000" dirty="0">
              <a:latin typeface="Cambria" panose="02040503050406030204" pitchFamily="18" charset="0"/>
            </a:endParaRPr>
          </a:p>
        </p:txBody>
      </p:sp>
    </p:spTree>
    <p:extLst>
      <p:ext uri="{BB962C8B-B14F-4D97-AF65-F5344CB8AC3E}">
        <p14:creationId xmlns:p14="http://schemas.microsoft.com/office/powerpoint/2010/main" val="92016387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FF0000"/>
                </a:solidFill>
                <a:latin typeface="Cambria" panose="02040503050406030204" pitchFamily="18" charset="0"/>
              </a:rPr>
              <a:t>Solar system</a:t>
            </a: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2006:8</a:t>
            </a:r>
          </a:p>
          <a:p>
            <a:pPr marL="0" indent="0">
              <a:lnSpc>
                <a:spcPct val="150000"/>
              </a:lnSpc>
              <a:buNone/>
            </a:pPr>
            <a:r>
              <a:rPr lang="en-US" dirty="0" smtClean="0">
                <a:latin typeface="Cambria" panose="02040503050406030204" pitchFamily="18" charset="0"/>
              </a:rPr>
              <a:t>One </a:t>
            </a:r>
            <a:r>
              <a:rPr lang="en-US" dirty="0">
                <a:latin typeface="Cambria" panose="02040503050406030204" pitchFamily="18" charset="0"/>
              </a:rPr>
              <a:t>evening, a pupil noticed a bright heavenly body that was not twinkling. The heavenly body was most likely </a:t>
            </a:r>
          </a:p>
          <a:p>
            <a:pPr marL="0" indent="0">
              <a:lnSpc>
                <a:spcPct val="150000"/>
              </a:lnSpc>
              <a:buNone/>
            </a:pPr>
            <a:r>
              <a:rPr lang="en-US" dirty="0" smtClean="0">
                <a:latin typeface="Cambria" panose="02040503050406030204" pitchFamily="18" charset="0"/>
              </a:rPr>
              <a:t>	</a:t>
            </a:r>
            <a:r>
              <a:rPr lang="en-US" b="1" dirty="0" smtClean="0">
                <a:latin typeface="Cambria" panose="02040503050406030204" pitchFamily="18" charset="0"/>
              </a:rPr>
              <a:t>A. </a:t>
            </a:r>
            <a:r>
              <a:rPr lang="en-US" dirty="0" smtClean="0">
                <a:latin typeface="Cambria" panose="02040503050406030204" pitchFamily="18" charset="0"/>
              </a:rPr>
              <a:t>Saturn 		</a:t>
            </a:r>
            <a:r>
              <a:rPr lang="en-US" b="1" dirty="0" smtClean="0">
                <a:latin typeface="Cambria" panose="02040503050406030204" pitchFamily="18" charset="0"/>
              </a:rPr>
              <a:t>B</a:t>
            </a:r>
            <a:r>
              <a:rPr lang="en-US" b="1" dirty="0">
                <a:latin typeface="Cambria" panose="02040503050406030204" pitchFamily="18" charset="0"/>
              </a:rPr>
              <a:t>. </a:t>
            </a:r>
            <a:r>
              <a:rPr lang="en-US" dirty="0">
                <a:latin typeface="Cambria" panose="02040503050406030204" pitchFamily="18" charset="0"/>
              </a:rPr>
              <a:t>Uranus </a:t>
            </a:r>
            <a:endParaRPr lang="en-US" dirty="0" smtClean="0">
              <a:latin typeface="Cambria" panose="02040503050406030204" pitchFamily="18" charset="0"/>
            </a:endParaRPr>
          </a:p>
          <a:p>
            <a:pPr marL="400050" lvl="1" indent="0">
              <a:lnSpc>
                <a:spcPct val="150000"/>
              </a:lnSpc>
              <a:buNone/>
            </a:pPr>
            <a:r>
              <a:rPr lang="en-US" dirty="0" smtClean="0">
                <a:latin typeface="Cambria" panose="02040503050406030204" pitchFamily="18" charset="0"/>
              </a:rPr>
              <a:t>	</a:t>
            </a:r>
            <a:r>
              <a:rPr lang="en-US" b="1" dirty="0" smtClean="0">
                <a:latin typeface="Cambria" panose="02040503050406030204" pitchFamily="18" charset="0"/>
              </a:rPr>
              <a:t>C</a:t>
            </a:r>
            <a:r>
              <a:rPr lang="en-US" b="1" dirty="0">
                <a:latin typeface="Cambria" panose="02040503050406030204" pitchFamily="18" charset="0"/>
              </a:rPr>
              <a:t>. </a:t>
            </a:r>
            <a:r>
              <a:rPr lang="en-US" dirty="0">
                <a:latin typeface="Cambria" panose="02040503050406030204" pitchFamily="18" charset="0"/>
              </a:rPr>
              <a:t>Venus </a:t>
            </a:r>
            <a:r>
              <a:rPr lang="en-US" dirty="0" smtClean="0">
                <a:latin typeface="Cambria" panose="02040503050406030204" pitchFamily="18" charset="0"/>
              </a:rPr>
              <a:t>		</a:t>
            </a: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Neptune. </a:t>
            </a:r>
          </a:p>
        </p:txBody>
      </p:sp>
    </p:spTree>
    <p:extLst>
      <p:ext uri="{BB962C8B-B14F-4D97-AF65-F5344CB8AC3E}">
        <p14:creationId xmlns:p14="http://schemas.microsoft.com/office/powerpoint/2010/main" val="136587111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solidFill>
            <a:schemeClr val="bg1"/>
          </a:solidFill>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2006:10</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statements is </a:t>
            </a:r>
            <a:r>
              <a:rPr lang="en-US" b="1" dirty="0">
                <a:latin typeface="Cambria" panose="02040503050406030204" pitchFamily="18" charset="0"/>
              </a:rPr>
              <a:t>TRUE </a:t>
            </a:r>
            <a:r>
              <a:rPr lang="en-US" dirty="0">
                <a:latin typeface="Cambria" panose="02040503050406030204" pitchFamily="18" charset="0"/>
              </a:rPr>
              <a:t>about the planet Mars? It is </a:t>
            </a:r>
          </a:p>
          <a:p>
            <a:pPr marL="0" indent="0">
              <a:lnSpc>
                <a:spcPct val="150000"/>
              </a:lnSpc>
              <a:buNone/>
            </a:pPr>
            <a:r>
              <a:rPr lang="en-US" b="1" dirty="0" smtClean="0">
                <a:latin typeface="Cambria" panose="02040503050406030204" pitchFamily="18" charset="0"/>
              </a:rPr>
              <a:t>A. </a:t>
            </a:r>
            <a:r>
              <a:rPr lang="en-US" dirty="0" smtClean="0">
                <a:latin typeface="Cambria" panose="02040503050406030204" pitchFamily="18" charset="0"/>
              </a:rPr>
              <a:t>nearest </a:t>
            </a:r>
            <a:r>
              <a:rPr lang="en-US" dirty="0">
                <a:latin typeface="Cambria" panose="02040503050406030204" pitchFamily="18" charset="0"/>
              </a:rPr>
              <a:t>to the sun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B</a:t>
            </a:r>
            <a:r>
              <a:rPr lang="en-US" b="1" dirty="0">
                <a:latin typeface="Cambria" panose="02040503050406030204" pitchFamily="18" charset="0"/>
              </a:rPr>
              <a:t>. </a:t>
            </a:r>
            <a:r>
              <a:rPr lang="en-US" dirty="0">
                <a:latin typeface="Cambria" panose="02040503050406030204" pitchFamily="18" charset="0"/>
              </a:rPr>
              <a:t>the brightest planet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nearest to the earth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the smallest planet. </a:t>
            </a:r>
          </a:p>
        </p:txBody>
      </p:sp>
    </p:spTree>
    <p:extLst>
      <p:ext uri="{BB962C8B-B14F-4D97-AF65-F5344CB8AC3E}">
        <p14:creationId xmlns:p14="http://schemas.microsoft.com/office/powerpoint/2010/main" val="323188824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2008:23</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shows the 4th and 7th planets from the Sun? </a:t>
            </a:r>
          </a:p>
          <a:p>
            <a:pPr marL="0" indent="0">
              <a:lnSpc>
                <a:spcPct val="150000"/>
              </a:lnSpc>
              <a:buNone/>
            </a:pPr>
            <a:r>
              <a:rPr lang="fr-FR" b="1" dirty="0" smtClean="0">
                <a:latin typeface="Cambria" panose="02040503050406030204" pitchFamily="18" charset="0"/>
              </a:rPr>
              <a:t>A. </a:t>
            </a:r>
            <a:r>
              <a:rPr lang="fr-FR" dirty="0" smtClean="0">
                <a:latin typeface="Cambria" panose="02040503050406030204" pitchFamily="18" charset="0"/>
              </a:rPr>
              <a:t>Venus</a:t>
            </a:r>
            <a:r>
              <a:rPr lang="fr-FR" dirty="0">
                <a:latin typeface="Cambria" panose="02040503050406030204" pitchFamily="18" charset="0"/>
              </a:rPr>
              <a:t>, Neptune. </a:t>
            </a:r>
            <a:endParaRPr lang="fr-FR" dirty="0" smtClean="0">
              <a:latin typeface="Cambria" panose="02040503050406030204" pitchFamily="18" charset="0"/>
            </a:endParaRPr>
          </a:p>
          <a:p>
            <a:pPr marL="0" indent="0">
              <a:lnSpc>
                <a:spcPct val="150000"/>
              </a:lnSpc>
              <a:buNone/>
            </a:pPr>
            <a:r>
              <a:rPr lang="fr-FR" b="1" dirty="0" smtClean="0">
                <a:latin typeface="Cambria" panose="02040503050406030204" pitchFamily="18" charset="0"/>
              </a:rPr>
              <a:t>B</a:t>
            </a:r>
            <a:r>
              <a:rPr lang="fr-FR" b="1" dirty="0">
                <a:latin typeface="Cambria" panose="02040503050406030204" pitchFamily="18" charset="0"/>
              </a:rPr>
              <a:t>. </a:t>
            </a:r>
            <a:r>
              <a:rPr lang="fr-FR" dirty="0">
                <a:latin typeface="Cambria" panose="02040503050406030204" pitchFamily="18" charset="0"/>
              </a:rPr>
              <a:t>Jupiter, </a:t>
            </a:r>
            <a:r>
              <a:rPr lang="fr-FR" dirty="0" err="1">
                <a:latin typeface="Cambria" panose="02040503050406030204" pitchFamily="18" charset="0"/>
              </a:rPr>
              <a:t>Saturn</a:t>
            </a:r>
            <a:r>
              <a:rPr lang="fr-FR" dirty="0">
                <a:latin typeface="Cambria" panose="02040503050406030204" pitchFamily="18" charset="0"/>
              </a:rPr>
              <a:t>. </a:t>
            </a:r>
          </a:p>
          <a:p>
            <a:pPr marL="0" indent="0">
              <a:lnSpc>
                <a:spcPct val="150000"/>
              </a:lnSpc>
              <a:buNone/>
            </a:pPr>
            <a:r>
              <a:rPr lang="sv-SE" b="1" dirty="0" smtClean="0">
                <a:latin typeface="Cambria" panose="02040503050406030204" pitchFamily="18" charset="0"/>
              </a:rPr>
              <a:t>C. </a:t>
            </a:r>
            <a:r>
              <a:rPr lang="sv-SE" dirty="0" smtClean="0">
                <a:latin typeface="Cambria" panose="02040503050406030204" pitchFamily="18" charset="0"/>
              </a:rPr>
              <a:t>Mars</a:t>
            </a:r>
            <a:r>
              <a:rPr lang="sv-SE" dirty="0">
                <a:latin typeface="Cambria" panose="02040503050406030204" pitchFamily="18" charset="0"/>
              </a:rPr>
              <a:t>, Uranus. </a:t>
            </a:r>
            <a:endParaRPr lang="sv-SE" dirty="0" smtClean="0">
              <a:latin typeface="Cambria" panose="02040503050406030204" pitchFamily="18" charset="0"/>
            </a:endParaRPr>
          </a:p>
          <a:p>
            <a:pPr marL="0" indent="0">
              <a:lnSpc>
                <a:spcPct val="150000"/>
              </a:lnSpc>
              <a:buNone/>
            </a:pPr>
            <a:r>
              <a:rPr lang="sv-SE" b="1" dirty="0" smtClean="0">
                <a:latin typeface="Cambria" panose="02040503050406030204" pitchFamily="18" charset="0"/>
              </a:rPr>
              <a:t>D</a:t>
            </a:r>
            <a:r>
              <a:rPr lang="sv-SE" b="1" dirty="0">
                <a:latin typeface="Cambria" panose="02040503050406030204" pitchFamily="18" charset="0"/>
              </a:rPr>
              <a:t>. </a:t>
            </a:r>
            <a:r>
              <a:rPr lang="sv-SE" dirty="0">
                <a:latin typeface="Cambria" panose="02040503050406030204" pitchFamily="18" charset="0"/>
              </a:rPr>
              <a:t>Jupiter, Uranus. </a:t>
            </a:r>
            <a:endParaRPr lang="en-US" dirty="0">
              <a:latin typeface="Cambria" panose="02040503050406030204" pitchFamily="18" charset="0"/>
            </a:endParaRPr>
          </a:p>
        </p:txBody>
      </p:sp>
    </p:spTree>
    <p:extLst>
      <p:ext uri="{BB962C8B-B14F-4D97-AF65-F5344CB8AC3E}">
        <p14:creationId xmlns:p14="http://schemas.microsoft.com/office/powerpoint/2010/main" val="10165187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rgbClr val="FF0000"/>
                </a:solidFill>
                <a:latin typeface="Cambria" panose="02040503050406030204" pitchFamily="18" charset="0"/>
              </a:rPr>
              <a:t>Plants whose roots store food.</a:t>
            </a:r>
            <a:endParaRPr lang="en-US"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1371600" lvl="3" indent="0">
              <a:buNone/>
            </a:pPr>
            <a:r>
              <a:rPr lang="en-US" dirty="0" smtClean="0"/>
              <a:t>				MNEMONIC</a:t>
            </a:r>
          </a:p>
          <a:p>
            <a:pPr>
              <a:buFont typeface="Wingdings" panose="05000000000000000000" pitchFamily="2" charset="2"/>
              <a:buChar char="§"/>
            </a:pPr>
            <a:r>
              <a:rPr lang="en-US" dirty="0" smtClean="0"/>
              <a:t>Arrowroots			Are</a:t>
            </a:r>
          </a:p>
          <a:p>
            <a:pPr>
              <a:buFont typeface="Wingdings" panose="05000000000000000000" pitchFamily="2" charset="2"/>
              <a:buChar char="§"/>
            </a:pPr>
            <a:endParaRPr lang="en-US" dirty="0" smtClean="0"/>
          </a:p>
          <a:p>
            <a:pPr>
              <a:buFont typeface="Wingdings" panose="05000000000000000000" pitchFamily="2" charset="2"/>
              <a:buChar char="§"/>
            </a:pPr>
            <a:r>
              <a:rPr lang="en-US" dirty="0" smtClean="0"/>
              <a:t>Cassava				Cassava</a:t>
            </a:r>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r>
              <a:rPr lang="en-US" dirty="0" smtClean="0"/>
              <a:t>Beetroots				Better</a:t>
            </a:r>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r>
              <a:rPr lang="en-US" dirty="0" smtClean="0"/>
              <a:t>Turnips								</a:t>
            </a:r>
            <a:endParaRPr lang="en-US" dirty="0"/>
          </a:p>
          <a:p>
            <a:pPr>
              <a:buFont typeface="Wingdings" panose="05000000000000000000" pitchFamily="2" charset="2"/>
              <a:buChar char="§"/>
            </a:pPr>
            <a:endParaRPr lang="en-US" dirty="0" smtClean="0"/>
          </a:p>
          <a:p>
            <a:pPr>
              <a:buFont typeface="Wingdings" panose="05000000000000000000" pitchFamily="2" charset="2"/>
              <a:buChar char="§"/>
            </a:pPr>
            <a:endParaRPr lang="en-US" dirty="0" smtClean="0"/>
          </a:p>
          <a:p>
            <a:pPr>
              <a:buFont typeface="Wingdings" panose="05000000000000000000" pitchFamily="2" charset="2"/>
              <a:buChar char="§"/>
            </a:pPr>
            <a:endParaRPr lang="en-US" dirty="0"/>
          </a:p>
        </p:txBody>
      </p:sp>
      <p:sp>
        <p:nvSpPr>
          <p:cNvPr id="4" name="Date Placeholder 3"/>
          <p:cNvSpPr>
            <a:spLocks noGrp="1"/>
          </p:cNvSpPr>
          <p:nvPr>
            <p:ph type="dt" sz="half" idx="4294967295"/>
          </p:nvPr>
        </p:nvSpPr>
        <p:spPr/>
        <p:txBody>
          <a:bodyPr/>
          <a:lstStyle/>
          <a:p>
            <a:endParaRPr lang="en-US" dirty="0"/>
          </a:p>
        </p:txBody>
      </p:sp>
      <p:sp>
        <p:nvSpPr>
          <p:cNvPr id="5" name="Footer Placeholder 4"/>
          <p:cNvSpPr>
            <a:spLocks noGrp="1"/>
          </p:cNvSpPr>
          <p:nvPr>
            <p:ph type="ftr" sz="quarter" idx="4294967295"/>
          </p:nvPr>
        </p:nvSpPr>
        <p:spPr>
          <a:xfrm>
            <a:off x="338530" y="6356350"/>
            <a:ext cx="4114800" cy="365125"/>
          </a:xfrm>
          <a:prstGeom prst="rect">
            <a:avLst/>
          </a:prstGeom>
        </p:spPr>
        <p:txBody>
          <a:bodyPr/>
          <a:lstStyle/>
          <a:p>
            <a:endParaRPr lang="en-US" dirty="0"/>
          </a:p>
        </p:txBody>
      </p:sp>
      <p:sp>
        <p:nvSpPr>
          <p:cNvPr id="6" name="Slide Number Placeholder 5"/>
          <p:cNvSpPr>
            <a:spLocks noGrp="1"/>
          </p:cNvSpPr>
          <p:nvPr>
            <p:ph type="sldNum" sz="quarter" idx="4294967295"/>
          </p:nvPr>
        </p:nvSpPr>
        <p:spPr>
          <a:xfrm>
            <a:off x="11146971" y="6356350"/>
            <a:ext cx="740227" cy="365125"/>
          </a:xfrm>
          <a:prstGeom prst="rect">
            <a:avLst/>
          </a:prstGeom>
        </p:spPr>
        <p:txBody>
          <a:bodyPr/>
          <a:lstStyle/>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2590800"/>
            <a:ext cx="16764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856" y="3500317"/>
            <a:ext cx="2089484" cy="180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129" y="1295400"/>
            <a:ext cx="1828800" cy="1549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6796" y="4657300"/>
            <a:ext cx="2286000" cy="131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287813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xfrm>
            <a:off x="1981200" y="1143001"/>
            <a:ext cx="8229600" cy="4983163"/>
          </a:xfrm>
        </p:spPr>
        <p:txBody>
          <a:bodyPr>
            <a:normAutofit fontScale="85000" lnSpcReduction="20000"/>
          </a:bodyPr>
          <a:lstStyle/>
          <a:p>
            <a:pPr marL="0" indent="0">
              <a:buNone/>
            </a:pPr>
            <a:r>
              <a:rPr lang="en-US" b="1" dirty="0" smtClean="0">
                <a:solidFill>
                  <a:srgbClr val="FF0000"/>
                </a:solidFill>
                <a:latin typeface="Cambria" panose="02040503050406030204" pitchFamily="18" charset="0"/>
              </a:rPr>
              <a:t>2009:15</a:t>
            </a:r>
          </a:p>
          <a:p>
            <a:pPr marL="0" indent="0">
              <a:buNone/>
            </a:pPr>
            <a:r>
              <a:rPr lang="en-US" dirty="0" smtClean="0">
                <a:latin typeface="Cambria" panose="02040503050406030204" pitchFamily="18" charset="0"/>
              </a:rPr>
              <a:t>The </a:t>
            </a:r>
            <a:r>
              <a:rPr lang="en-US" dirty="0">
                <a:latin typeface="Cambria" panose="02040503050406030204" pitchFamily="18" charset="0"/>
              </a:rPr>
              <a:t>following are activities carried out when modelling the solar system, but not in their correct order. </a:t>
            </a:r>
          </a:p>
          <a:p>
            <a:pPr marL="0" indent="0">
              <a:buNone/>
            </a:pPr>
            <a:r>
              <a:rPr lang="en-US" dirty="0">
                <a:latin typeface="Cambria" panose="02040503050406030204" pitchFamily="18" charset="0"/>
              </a:rPr>
              <a:t>(i) </a:t>
            </a:r>
            <a:r>
              <a:rPr lang="en-US" i="1" dirty="0">
                <a:latin typeface="Cambria" panose="02040503050406030204" pitchFamily="18" charset="0"/>
              </a:rPr>
              <a:t>draw circles on a manila paper to show orbits. </a:t>
            </a:r>
            <a:endParaRPr lang="en-US" dirty="0">
              <a:latin typeface="Cambria" panose="02040503050406030204" pitchFamily="18" charset="0"/>
            </a:endParaRPr>
          </a:p>
          <a:p>
            <a:pPr marL="0" indent="0">
              <a:buNone/>
            </a:pPr>
            <a:r>
              <a:rPr lang="en-US" dirty="0">
                <a:latin typeface="Cambria" panose="02040503050406030204" pitchFamily="18" charset="0"/>
              </a:rPr>
              <a:t>(ii) </a:t>
            </a:r>
            <a:r>
              <a:rPr lang="en-US" i="1" dirty="0">
                <a:latin typeface="Cambria" panose="02040503050406030204" pitchFamily="18" charset="0"/>
              </a:rPr>
              <a:t>model the planets and the sun using clay. </a:t>
            </a:r>
            <a:endParaRPr lang="en-US" dirty="0">
              <a:latin typeface="Cambria" panose="02040503050406030204" pitchFamily="18" charset="0"/>
            </a:endParaRPr>
          </a:p>
          <a:p>
            <a:pPr marL="0" indent="0">
              <a:buNone/>
            </a:pPr>
            <a:r>
              <a:rPr lang="en-US" dirty="0">
                <a:latin typeface="Cambria" panose="02040503050406030204" pitchFamily="18" charset="0"/>
              </a:rPr>
              <a:t>(iii) </a:t>
            </a:r>
            <a:r>
              <a:rPr lang="en-US" i="1" dirty="0">
                <a:latin typeface="Cambria" panose="02040503050406030204" pitchFamily="18" charset="0"/>
              </a:rPr>
              <a:t>put name tags on models of planets the sun. </a:t>
            </a:r>
            <a:endParaRPr lang="en-US" dirty="0">
              <a:latin typeface="Cambria" panose="02040503050406030204" pitchFamily="18" charset="0"/>
            </a:endParaRPr>
          </a:p>
          <a:p>
            <a:pPr marL="0" indent="0">
              <a:buNone/>
            </a:pPr>
            <a:r>
              <a:rPr lang="en-US" dirty="0">
                <a:latin typeface="Cambria" panose="02040503050406030204" pitchFamily="18" charset="0"/>
              </a:rPr>
              <a:t>(iv) </a:t>
            </a:r>
            <a:r>
              <a:rPr lang="en-US" i="1" dirty="0">
                <a:latin typeface="Cambria" panose="02040503050406030204" pitchFamily="18" charset="0"/>
              </a:rPr>
              <a:t>fix model of planets to orbits and the model of the sun at the sun at the </a:t>
            </a:r>
            <a:r>
              <a:rPr lang="en-US" i="1" dirty="0" err="1">
                <a:latin typeface="Cambria" panose="02040503050406030204" pitchFamily="18" charset="0"/>
              </a:rPr>
              <a:t>centre</a:t>
            </a:r>
            <a:r>
              <a:rPr lang="en-US" i="1" dirty="0">
                <a:latin typeface="Cambria" panose="02040503050406030204" pitchFamily="18" charset="0"/>
              </a:rPr>
              <a:t> </a:t>
            </a:r>
            <a:endParaRPr lang="en-US" dirty="0">
              <a:latin typeface="Cambria" panose="02040503050406030204" pitchFamily="18" charset="0"/>
            </a:endParaRPr>
          </a:p>
          <a:p>
            <a:pPr marL="0" indent="0">
              <a:buNone/>
            </a:pPr>
            <a:r>
              <a:rPr lang="en-US" dirty="0">
                <a:latin typeface="Cambria" panose="02040503050406030204" pitchFamily="18" charset="0"/>
              </a:rPr>
              <a:t>(v) </a:t>
            </a:r>
            <a:r>
              <a:rPr lang="en-US" i="1" dirty="0">
                <a:latin typeface="Cambria" panose="02040503050406030204" pitchFamily="18" charset="0"/>
              </a:rPr>
              <a:t>paste manila paper on soft board. </a:t>
            </a:r>
            <a:endParaRPr lang="en-US" dirty="0">
              <a:latin typeface="Cambria" panose="02040503050406030204" pitchFamily="18" charset="0"/>
            </a:endParaRPr>
          </a:p>
          <a:p>
            <a:pPr marL="0" indent="0">
              <a:buNone/>
            </a:pPr>
            <a:r>
              <a:rPr lang="en-US" dirty="0">
                <a:latin typeface="Cambria" panose="02040503050406030204" pitchFamily="18" charset="0"/>
              </a:rPr>
              <a:t>Which one of the following is the </a:t>
            </a:r>
            <a:r>
              <a:rPr lang="en-US" b="1" dirty="0">
                <a:latin typeface="Cambria" panose="02040503050406030204" pitchFamily="18" charset="0"/>
              </a:rPr>
              <a:t>CORRECT </a:t>
            </a:r>
            <a:r>
              <a:rPr lang="en-US" dirty="0">
                <a:latin typeface="Cambria" panose="02040503050406030204" pitchFamily="18" charset="0"/>
              </a:rPr>
              <a:t>order in which the activities are carried out? </a:t>
            </a:r>
            <a:endParaRPr lang="en-US" dirty="0" smtClean="0">
              <a:latin typeface="Cambria" panose="02040503050406030204" pitchFamily="18" charset="0"/>
            </a:endParaRPr>
          </a:p>
          <a:p>
            <a:pPr marL="0" indent="0">
              <a:buNone/>
            </a:pPr>
            <a:r>
              <a:rPr lang="nn-NO" dirty="0" smtClean="0">
                <a:latin typeface="Cambria" panose="02040503050406030204" pitchFamily="18" charset="0"/>
              </a:rPr>
              <a:t>A. (i), (iii), (ii), (iv), (v) </a:t>
            </a:r>
          </a:p>
          <a:p>
            <a:pPr marL="0" indent="0">
              <a:buNone/>
            </a:pPr>
            <a:r>
              <a:rPr lang="nn-NO" dirty="0" smtClean="0">
                <a:latin typeface="Cambria" panose="02040503050406030204" pitchFamily="18" charset="0"/>
              </a:rPr>
              <a:t>B</a:t>
            </a:r>
            <a:r>
              <a:rPr lang="nn-NO" dirty="0">
                <a:latin typeface="Cambria" panose="02040503050406030204" pitchFamily="18" charset="0"/>
              </a:rPr>
              <a:t>. (i), (iii), (ii), (v), (iv) </a:t>
            </a:r>
          </a:p>
          <a:p>
            <a:pPr marL="0" indent="0">
              <a:buNone/>
            </a:pPr>
            <a:r>
              <a:rPr lang="nn-NO" dirty="0">
                <a:latin typeface="Cambria" panose="02040503050406030204" pitchFamily="18" charset="0"/>
              </a:rPr>
              <a:t>C. (ii), (iv), (iii), (i), (v) </a:t>
            </a:r>
          </a:p>
          <a:p>
            <a:pPr marL="0" indent="0">
              <a:buNone/>
            </a:pPr>
            <a:r>
              <a:rPr lang="nn-NO" dirty="0">
                <a:latin typeface="Cambria" panose="02040503050406030204" pitchFamily="18" charset="0"/>
              </a:rPr>
              <a:t>D. (ii), (v), (i), (iv), (iii). </a:t>
            </a:r>
          </a:p>
          <a:p>
            <a:endParaRPr lang="en-US" dirty="0">
              <a:latin typeface="Cambria" panose="02040503050406030204" pitchFamily="18" charset="0"/>
            </a:endParaRPr>
          </a:p>
        </p:txBody>
      </p:sp>
    </p:spTree>
    <p:extLst>
      <p:ext uri="{BB962C8B-B14F-4D97-AF65-F5344CB8AC3E}">
        <p14:creationId xmlns:p14="http://schemas.microsoft.com/office/powerpoint/2010/main" val="10154910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400" y="-152400"/>
            <a:ext cx="8229600" cy="3505200"/>
          </a:xfrm>
        </p:spPr>
        <p:txBody>
          <a:bodyPr>
            <a:normAutofit lnSpcReduction="10000"/>
          </a:bodyPr>
          <a:lstStyle/>
          <a:p>
            <a:pPr marL="0" indent="0">
              <a:lnSpc>
                <a:spcPct val="150000"/>
              </a:lnSpc>
              <a:buNone/>
            </a:pPr>
            <a:r>
              <a:rPr lang="en-US" sz="2800" b="1" dirty="0">
                <a:solidFill>
                  <a:srgbClr val="FF0000"/>
                </a:solidFill>
                <a:latin typeface="Cambria" panose="02040503050406030204" pitchFamily="18" charset="0"/>
              </a:rPr>
              <a:t>2010:17</a:t>
            </a:r>
          </a:p>
          <a:p>
            <a:pPr marL="0" indent="0">
              <a:lnSpc>
                <a:spcPct val="150000"/>
              </a:lnSpc>
              <a:buNone/>
            </a:pPr>
            <a:r>
              <a:rPr lang="en-US" sz="2800" dirty="0">
                <a:latin typeface="Cambria" panose="02040503050406030204" pitchFamily="18" charset="0"/>
              </a:rPr>
              <a:t>Which of the following planets are in the fifth and seventh positions from the sun respectively? </a:t>
            </a:r>
          </a:p>
          <a:p>
            <a:pPr marL="0" indent="0">
              <a:lnSpc>
                <a:spcPct val="150000"/>
              </a:lnSpc>
              <a:buNone/>
            </a:pPr>
            <a:r>
              <a:rPr lang="en-US" sz="2800" b="1" dirty="0">
                <a:latin typeface="Cambria" panose="02040503050406030204" pitchFamily="18" charset="0"/>
              </a:rPr>
              <a:t>A. </a:t>
            </a:r>
            <a:r>
              <a:rPr lang="en-US" sz="2800" dirty="0">
                <a:latin typeface="Cambria" panose="02040503050406030204" pitchFamily="18" charset="0"/>
              </a:rPr>
              <a:t>Mars and Saturn.   </a:t>
            </a:r>
            <a:r>
              <a:rPr lang="en-US" sz="2800" b="1" dirty="0">
                <a:latin typeface="Cambria" panose="02040503050406030204" pitchFamily="18" charset="0"/>
              </a:rPr>
              <a:t>B. </a:t>
            </a:r>
            <a:r>
              <a:rPr lang="en-US" sz="2800" dirty="0">
                <a:latin typeface="Cambria" panose="02040503050406030204" pitchFamily="18" charset="0"/>
              </a:rPr>
              <a:t>Jupiter and Uranus. </a:t>
            </a:r>
          </a:p>
          <a:p>
            <a:pPr marL="0" indent="0">
              <a:lnSpc>
                <a:spcPct val="150000"/>
              </a:lnSpc>
              <a:buNone/>
            </a:pPr>
            <a:r>
              <a:rPr lang="en-US" sz="2800" b="1" dirty="0">
                <a:latin typeface="Cambria" panose="02040503050406030204" pitchFamily="18" charset="0"/>
              </a:rPr>
              <a:t>C. </a:t>
            </a:r>
            <a:r>
              <a:rPr lang="en-US" sz="2800" dirty="0">
                <a:latin typeface="Cambria" panose="02040503050406030204" pitchFamily="18" charset="0"/>
              </a:rPr>
              <a:t>Jupiter and Saturn. </a:t>
            </a:r>
            <a:r>
              <a:rPr lang="en-US" sz="2800" b="1" dirty="0">
                <a:latin typeface="Cambria" panose="02040503050406030204" pitchFamily="18" charset="0"/>
              </a:rPr>
              <a:t>D.</a:t>
            </a:r>
            <a:r>
              <a:rPr lang="en-US" sz="2800" dirty="0">
                <a:latin typeface="Cambria" panose="02040503050406030204" pitchFamily="18" charset="0"/>
              </a:rPr>
              <a:t> Mars and Uranus. </a:t>
            </a:r>
          </a:p>
        </p:txBody>
      </p:sp>
      <p:sp>
        <p:nvSpPr>
          <p:cNvPr id="8" name="Rectangle 7"/>
          <p:cNvSpPr/>
          <p:nvPr/>
        </p:nvSpPr>
        <p:spPr>
          <a:xfrm>
            <a:off x="1752600" y="3157478"/>
            <a:ext cx="9220200" cy="3416320"/>
          </a:xfrm>
          <a:prstGeom prst="rect">
            <a:avLst/>
          </a:prstGeom>
        </p:spPr>
        <p:txBody>
          <a:bodyPr wrap="square">
            <a:spAutoFit/>
          </a:bodyPr>
          <a:lstStyle/>
          <a:p>
            <a:r>
              <a:rPr lang="en-US" sz="2400" b="1" u="sng" dirty="0"/>
              <a:t>2014:6. </a:t>
            </a:r>
          </a:p>
          <a:p>
            <a:r>
              <a:rPr lang="en-US" sz="2400" dirty="0"/>
              <a:t>In order to make a certain weather instrument, a pupil</a:t>
            </a:r>
          </a:p>
          <a:p>
            <a:r>
              <a:rPr lang="en-US" sz="2400" dirty="0"/>
              <a:t>assembled the following materials:</a:t>
            </a:r>
          </a:p>
          <a:p>
            <a:r>
              <a:rPr lang="en-US" sz="2400" dirty="0"/>
              <a:t>Glass bottle, ink, biro pen tube, nails, manila paper and water.</a:t>
            </a:r>
          </a:p>
          <a:p>
            <a:r>
              <a:rPr lang="en-US" sz="2400" dirty="0"/>
              <a:t>Which one of the following instrument was the pupil likely to make?</a:t>
            </a:r>
          </a:p>
          <a:p>
            <a:r>
              <a:rPr lang="en-US" sz="2400" dirty="0"/>
              <a:t>A. Wind vane.</a:t>
            </a:r>
          </a:p>
          <a:p>
            <a:r>
              <a:rPr lang="en-US" sz="2400" dirty="0"/>
              <a:t>B. Liquid thermometer.</a:t>
            </a:r>
          </a:p>
          <a:p>
            <a:r>
              <a:rPr lang="en-US" sz="2400" dirty="0"/>
              <a:t>C. Rain gauge.</a:t>
            </a:r>
          </a:p>
          <a:p>
            <a:r>
              <a:rPr lang="en-US" sz="2400" dirty="0"/>
              <a:t>D. Windsock.</a:t>
            </a:r>
          </a:p>
        </p:txBody>
      </p:sp>
    </p:spTree>
    <p:extLst>
      <p:ext uri="{BB962C8B-B14F-4D97-AF65-F5344CB8AC3E}">
        <p14:creationId xmlns:p14="http://schemas.microsoft.com/office/powerpoint/2010/main" val="404596386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fontScale="92500" lnSpcReduction="10000"/>
          </a:bodyPr>
          <a:lstStyle/>
          <a:p>
            <a:pPr marL="0" indent="0">
              <a:lnSpc>
                <a:spcPct val="160000"/>
              </a:lnSpc>
              <a:buNone/>
            </a:pPr>
            <a:r>
              <a:rPr lang="en-US" b="1" dirty="0" smtClean="0">
                <a:solidFill>
                  <a:srgbClr val="FF0000"/>
                </a:solidFill>
                <a:latin typeface="Cambria" panose="02040503050406030204" pitchFamily="18" charset="0"/>
              </a:rPr>
              <a:t>2011:32</a:t>
            </a:r>
          </a:p>
          <a:p>
            <a:pPr marL="0" indent="0">
              <a:lnSpc>
                <a:spcPct val="160000"/>
              </a:lnSpc>
              <a:buNone/>
            </a:pPr>
            <a:r>
              <a:rPr lang="en-US" dirty="0" smtClean="0">
                <a:latin typeface="Cambria" panose="02040503050406030204" pitchFamily="18" charset="0"/>
              </a:rPr>
              <a:t>Which </a:t>
            </a:r>
            <a:r>
              <a:rPr lang="en-US" dirty="0">
                <a:latin typeface="Cambria" panose="02040503050406030204" pitchFamily="18" charset="0"/>
              </a:rPr>
              <a:t>one of the following groups of planets are in </a:t>
            </a:r>
          </a:p>
          <a:p>
            <a:pPr marL="0" indent="0">
              <a:lnSpc>
                <a:spcPct val="160000"/>
              </a:lnSpc>
              <a:buNone/>
            </a:pPr>
            <a:r>
              <a:rPr lang="en-US" dirty="0">
                <a:latin typeface="Cambria" panose="02040503050406030204" pitchFamily="18" charset="0"/>
              </a:rPr>
              <a:t>the </a:t>
            </a:r>
            <a:r>
              <a:rPr lang="en-US" b="1" dirty="0">
                <a:latin typeface="Cambria" panose="02040503050406030204" pitchFamily="18" charset="0"/>
              </a:rPr>
              <a:t>CORRECT </a:t>
            </a:r>
            <a:r>
              <a:rPr lang="en-US" dirty="0">
                <a:latin typeface="Cambria" panose="02040503050406030204" pitchFamily="18" charset="0"/>
              </a:rPr>
              <a:t>order in terms of distance from the </a:t>
            </a:r>
            <a:r>
              <a:rPr lang="en-US" dirty="0" smtClean="0">
                <a:latin typeface="Cambria" panose="02040503050406030204" pitchFamily="18" charset="0"/>
              </a:rPr>
              <a:t>sun</a:t>
            </a:r>
            <a:r>
              <a:rPr lang="en-US" dirty="0">
                <a:latin typeface="Cambria" panose="02040503050406030204" pitchFamily="18" charset="0"/>
              </a:rPr>
              <a:t>? </a:t>
            </a:r>
          </a:p>
          <a:p>
            <a:pPr marL="0" indent="0">
              <a:lnSpc>
                <a:spcPct val="160000"/>
              </a:lnSpc>
              <a:buNone/>
            </a:pPr>
            <a:r>
              <a:rPr lang="en-US" b="1" dirty="0">
                <a:latin typeface="Cambria" panose="02040503050406030204" pitchFamily="18" charset="0"/>
              </a:rPr>
              <a:t>A. </a:t>
            </a:r>
            <a:r>
              <a:rPr lang="en-US" dirty="0">
                <a:latin typeface="Cambria" panose="02040503050406030204" pitchFamily="18" charset="0"/>
              </a:rPr>
              <a:t>Venus, Mars, Earth. </a:t>
            </a:r>
          </a:p>
          <a:p>
            <a:pPr marL="0" indent="0">
              <a:lnSpc>
                <a:spcPct val="160000"/>
              </a:lnSpc>
              <a:buNone/>
            </a:pPr>
            <a:r>
              <a:rPr lang="en-US" b="1" dirty="0">
                <a:latin typeface="Cambria" panose="02040503050406030204" pitchFamily="18" charset="0"/>
              </a:rPr>
              <a:t>B. </a:t>
            </a:r>
            <a:r>
              <a:rPr lang="en-US" dirty="0">
                <a:latin typeface="Cambria" panose="02040503050406030204" pitchFamily="18" charset="0"/>
              </a:rPr>
              <a:t>Earth, Saturn, Jupiter. </a:t>
            </a:r>
          </a:p>
          <a:p>
            <a:pPr marL="0" indent="0">
              <a:lnSpc>
                <a:spcPct val="160000"/>
              </a:lnSpc>
              <a:buNone/>
            </a:pPr>
            <a:r>
              <a:rPr lang="en-US" b="1" dirty="0">
                <a:latin typeface="Cambria" panose="02040503050406030204" pitchFamily="18" charset="0"/>
              </a:rPr>
              <a:t>C. </a:t>
            </a:r>
            <a:r>
              <a:rPr lang="en-US" dirty="0">
                <a:latin typeface="Cambria" panose="02040503050406030204" pitchFamily="18" charset="0"/>
              </a:rPr>
              <a:t>Jupiter, Saturn, Uranus. </a:t>
            </a:r>
          </a:p>
          <a:p>
            <a:pPr marL="0" indent="0">
              <a:lnSpc>
                <a:spcPct val="160000"/>
              </a:lnSpc>
              <a:buNone/>
            </a:pPr>
            <a:r>
              <a:rPr lang="en-US" b="1" dirty="0">
                <a:latin typeface="Cambria" panose="02040503050406030204" pitchFamily="18" charset="0"/>
              </a:rPr>
              <a:t>D. </a:t>
            </a:r>
            <a:r>
              <a:rPr lang="en-US" dirty="0">
                <a:latin typeface="Cambria" panose="02040503050406030204" pitchFamily="18" charset="0"/>
              </a:rPr>
              <a:t>Mars, Neptune, Uranus. </a:t>
            </a:r>
          </a:p>
        </p:txBody>
      </p:sp>
    </p:spTree>
    <p:extLst>
      <p:ext uri="{BB962C8B-B14F-4D97-AF65-F5344CB8AC3E}">
        <p14:creationId xmlns:p14="http://schemas.microsoft.com/office/powerpoint/2010/main" val="36863597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xfrm>
            <a:off x="1981200" y="1143001"/>
            <a:ext cx="8229600" cy="4983163"/>
          </a:xfrm>
        </p:spPr>
        <p:txBody>
          <a:bodyPr>
            <a:normAutofit/>
          </a:bodyPr>
          <a:lstStyle/>
          <a:p>
            <a:pPr marL="0" indent="0">
              <a:buNone/>
            </a:pPr>
            <a:r>
              <a:rPr lang="en-US" b="1" dirty="0" smtClean="0">
                <a:solidFill>
                  <a:srgbClr val="FF0000"/>
                </a:solidFill>
                <a:latin typeface="Cambria" panose="02040503050406030204" pitchFamily="18" charset="0"/>
              </a:rPr>
              <a:t>2012:35</a:t>
            </a:r>
          </a:p>
          <a:p>
            <a:pPr marL="0" indent="0">
              <a:buNone/>
            </a:pPr>
            <a:r>
              <a:rPr lang="en-US" dirty="0" smtClean="0">
                <a:latin typeface="Cambria" panose="02040503050406030204" pitchFamily="18" charset="0"/>
              </a:rPr>
              <a:t>The </a:t>
            </a:r>
            <a:r>
              <a:rPr lang="en-US" dirty="0">
                <a:latin typeface="Cambria" panose="02040503050406030204" pitchFamily="18" charset="0"/>
              </a:rPr>
              <a:t>diagram below represents a model of the solar </a:t>
            </a:r>
            <a:r>
              <a:rPr lang="en-US" dirty="0" smtClean="0">
                <a:latin typeface="Cambria" panose="02040503050406030204" pitchFamily="18" charset="0"/>
              </a:rPr>
              <a:t>system </a:t>
            </a:r>
            <a:r>
              <a:rPr lang="en-US" dirty="0">
                <a:latin typeface="Cambria" panose="02040503050406030204" pitchFamily="18" charset="0"/>
              </a:rPr>
              <a:t>prepared by class six pupils. </a:t>
            </a:r>
            <a:endParaRPr lang="en-US" dirty="0" smtClean="0">
              <a:latin typeface="Cambria" panose="02040503050406030204" pitchFamily="18" charset="0"/>
            </a:endParaRPr>
          </a:p>
          <a:p>
            <a:pPr marL="0" indent="0">
              <a:buNone/>
            </a:pPr>
            <a:r>
              <a:rPr lang="en-US" dirty="0">
                <a:latin typeface="Cambria" panose="02040503050406030204" pitchFamily="18" charset="0"/>
              </a:rPr>
              <a:t>The mistake made in the model was </a:t>
            </a:r>
          </a:p>
          <a:p>
            <a:pPr marL="0" indent="0">
              <a:buNone/>
            </a:pPr>
            <a:r>
              <a:rPr lang="en-US" b="1" dirty="0">
                <a:latin typeface="Cambria" panose="02040503050406030204" pitchFamily="18" charset="0"/>
              </a:rPr>
              <a:t>A. </a:t>
            </a:r>
            <a:r>
              <a:rPr lang="en-US" dirty="0">
                <a:latin typeface="Cambria" panose="02040503050406030204" pitchFamily="18" charset="0"/>
              </a:rPr>
              <a:t>using threads instead of wires </a:t>
            </a:r>
          </a:p>
          <a:p>
            <a:pPr marL="0" indent="0">
              <a:buNone/>
            </a:pPr>
            <a:r>
              <a:rPr lang="en-US" b="1" dirty="0">
                <a:latin typeface="Cambria" panose="02040503050406030204" pitchFamily="18" charset="0"/>
              </a:rPr>
              <a:t>B. </a:t>
            </a:r>
            <a:r>
              <a:rPr lang="en-US" dirty="0">
                <a:latin typeface="Cambria" panose="02040503050406030204" pitchFamily="18" charset="0"/>
              </a:rPr>
              <a:t>placing a ball of clay next to the one representing </a:t>
            </a:r>
            <a:r>
              <a:rPr lang="en-US" dirty="0" smtClean="0">
                <a:latin typeface="Cambria" panose="02040503050406030204" pitchFamily="18" charset="0"/>
              </a:rPr>
              <a:t>the </a:t>
            </a:r>
            <a:r>
              <a:rPr lang="en-US" dirty="0">
                <a:latin typeface="Cambria" panose="02040503050406030204" pitchFamily="18" charset="0"/>
              </a:rPr>
              <a:t>sun </a:t>
            </a:r>
          </a:p>
          <a:p>
            <a:pPr marL="0" indent="0">
              <a:buNone/>
            </a:pPr>
            <a:r>
              <a:rPr lang="en-US" b="1" dirty="0">
                <a:latin typeface="Cambria" panose="02040503050406030204" pitchFamily="18" charset="0"/>
              </a:rPr>
              <a:t>C. </a:t>
            </a:r>
            <a:r>
              <a:rPr lang="en-US" dirty="0">
                <a:latin typeface="Cambria" panose="02040503050406030204" pitchFamily="18" charset="0"/>
              </a:rPr>
              <a:t>placing two balls of clay on one thread </a:t>
            </a:r>
          </a:p>
          <a:p>
            <a:pPr marL="0" indent="0">
              <a:buNone/>
            </a:pPr>
            <a:r>
              <a:rPr lang="en-US" b="1" dirty="0">
                <a:latin typeface="Cambria" panose="02040503050406030204" pitchFamily="18" charset="0"/>
              </a:rPr>
              <a:t>D. </a:t>
            </a:r>
            <a:r>
              <a:rPr lang="en-US" dirty="0">
                <a:latin typeface="Cambria" panose="02040503050406030204" pitchFamily="18" charset="0"/>
              </a:rPr>
              <a:t>using balls of clay of different sizes. </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2198" y="152400"/>
            <a:ext cx="3048000" cy="1600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7698" y="4343401"/>
            <a:ext cx="3280302"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56652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2013:17</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of the following planets are in the 2nd and 6th </a:t>
            </a:r>
            <a:r>
              <a:rPr lang="en-US" dirty="0" smtClean="0">
                <a:latin typeface="Cambria" panose="02040503050406030204" pitchFamily="18" charset="0"/>
              </a:rPr>
              <a:t>positions </a:t>
            </a:r>
            <a:r>
              <a:rPr lang="en-US" dirty="0">
                <a:latin typeface="Cambria" panose="02040503050406030204" pitchFamily="18" charset="0"/>
              </a:rPr>
              <a:t>from the sun? </a:t>
            </a:r>
          </a:p>
          <a:p>
            <a:pPr marL="0" indent="0">
              <a:lnSpc>
                <a:spcPct val="150000"/>
              </a:lnSpc>
              <a:buNone/>
            </a:pPr>
            <a:r>
              <a:rPr lang="en-US" b="1" dirty="0" smtClean="0">
                <a:latin typeface="Cambria" panose="02040503050406030204" pitchFamily="18" charset="0"/>
              </a:rPr>
              <a:t>A. </a:t>
            </a:r>
            <a:r>
              <a:rPr lang="en-US" dirty="0" smtClean="0">
                <a:latin typeface="Cambria" panose="02040503050406030204" pitchFamily="18" charset="0"/>
              </a:rPr>
              <a:t>Mars </a:t>
            </a:r>
            <a:r>
              <a:rPr lang="en-US" dirty="0">
                <a:latin typeface="Cambria" panose="02040503050406030204" pitchFamily="18" charset="0"/>
              </a:rPr>
              <a:t>and Jupiter.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B</a:t>
            </a:r>
            <a:r>
              <a:rPr lang="en-US" b="1" dirty="0">
                <a:latin typeface="Cambria" panose="02040503050406030204" pitchFamily="18" charset="0"/>
              </a:rPr>
              <a:t>. </a:t>
            </a:r>
            <a:r>
              <a:rPr lang="en-US" dirty="0">
                <a:latin typeface="Cambria" panose="02040503050406030204" pitchFamily="18" charset="0"/>
              </a:rPr>
              <a:t>Venus and Saturn.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Earth and Saturn.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Venus and Jupiter. </a:t>
            </a:r>
          </a:p>
        </p:txBody>
      </p:sp>
    </p:spTree>
    <p:extLst>
      <p:ext uri="{BB962C8B-B14F-4D97-AF65-F5344CB8AC3E}">
        <p14:creationId xmlns:p14="http://schemas.microsoft.com/office/powerpoint/2010/main" val="200984988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2014:5</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pairs consists of planets </a:t>
            </a:r>
            <a:r>
              <a:rPr lang="en-US" dirty="0" smtClean="0">
                <a:latin typeface="Cambria" panose="02040503050406030204" pitchFamily="18" charset="0"/>
              </a:rPr>
              <a:t>with </a:t>
            </a:r>
            <a:r>
              <a:rPr lang="en-US" dirty="0">
                <a:latin typeface="Cambria" panose="02040503050406030204" pitchFamily="18" charset="0"/>
              </a:rPr>
              <a:t>the longest orbits?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Mars and mercury.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Venus and Jupiter.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Earth and Saturn.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Neptune and Uranus. </a:t>
            </a:r>
          </a:p>
        </p:txBody>
      </p:sp>
    </p:spTree>
    <p:extLst>
      <p:ext uri="{BB962C8B-B14F-4D97-AF65-F5344CB8AC3E}">
        <p14:creationId xmlns:p14="http://schemas.microsoft.com/office/powerpoint/2010/main" val="118034937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xfrm>
            <a:off x="1981200" y="1219201"/>
            <a:ext cx="8229600" cy="4906963"/>
          </a:xfrm>
        </p:spPr>
        <p:txBody>
          <a:bodyPr>
            <a:normAutofit fontScale="85000" lnSpcReduction="20000"/>
          </a:bodyPr>
          <a:lstStyle/>
          <a:p>
            <a:pPr marL="0" indent="0">
              <a:buNone/>
            </a:pPr>
            <a:r>
              <a:rPr lang="en-US" b="1" dirty="0" smtClean="0">
                <a:solidFill>
                  <a:srgbClr val="FF0000"/>
                </a:solidFill>
                <a:latin typeface="Cambria" panose="02040503050406030204" pitchFamily="18" charset="0"/>
              </a:rPr>
              <a:t>2015:44</a:t>
            </a:r>
          </a:p>
          <a:p>
            <a:pPr marL="0" indent="0">
              <a:buNone/>
            </a:pPr>
            <a:r>
              <a:rPr lang="en-US" dirty="0" smtClean="0">
                <a:latin typeface="Cambria" panose="02040503050406030204" pitchFamily="18" charset="0"/>
              </a:rPr>
              <a:t>To </a:t>
            </a:r>
            <a:r>
              <a:rPr lang="en-US" dirty="0">
                <a:latin typeface="Cambria" panose="02040503050406030204" pitchFamily="18" charset="0"/>
              </a:rPr>
              <a:t>model the solar system, the following materials can be used:</a:t>
            </a:r>
          </a:p>
          <a:p>
            <a:pPr marL="0" indent="0">
              <a:buNone/>
            </a:pPr>
            <a:r>
              <a:rPr lang="en-US" dirty="0" smtClean="0">
                <a:latin typeface="Cambria" panose="02040503050406030204" pitchFamily="18" charset="0"/>
              </a:rPr>
              <a:t>i</a:t>
            </a:r>
            <a:r>
              <a:rPr lang="en-US" dirty="0">
                <a:latin typeface="Cambria" panose="02040503050406030204" pitchFamily="18" charset="0"/>
              </a:rPr>
              <a:t>) soft board</a:t>
            </a:r>
          </a:p>
          <a:p>
            <a:pPr marL="0" indent="0">
              <a:buNone/>
            </a:pPr>
            <a:r>
              <a:rPr lang="en-US" dirty="0" smtClean="0">
                <a:latin typeface="Cambria" panose="02040503050406030204" pitchFamily="18" charset="0"/>
              </a:rPr>
              <a:t>ii</a:t>
            </a:r>
            <a:r>
              <a:rPr lang="en-US" dirty="0">
                <a:latin typeface="Cambria" panose="02040503050406030204" pitchFamily="18" charset="0"/>
              </a:rPr>
              <a:t>) clay</a:t>
            </a:r>
          </a:p>
          <a:p>
            <a:pPr marL="0" indent="0">
              <a:buNone/>
            </a:pPr>
            <a:r>
              <a:rPr lang="en-US" dirty="0" smtClean="0">
                <a:latin typeface="Cambria" panose="02040503050406030204" pitchFamily="18" charset="0"/>
              </a:rPr>
              <a:t>iii</a:t>
            </a:r>
            <a:r>
              <a:rPr lang="en-US" dirty="0">
                <a:latin typeface="Cambria" panose="02040503050406030204" pitchFamily="18" charset="0"/>
              </a:rPr>
              <a:t>) pins</a:t>
            </a:r>
          </a:p>
          <a:p>
            <a:pPr marL="0" indent="0">
              <a:buNone/>
            </a:pPr>
            <a:r>
              <a:rPr lang="en-US" dirty="0" smtClean="0">
                <a:latin typeface="Cambria" panose="02040503050406030204" pitchFamily="18" charset="0"/>
              </a:rPr>
              <a:t>iv</a:t>
            </a:r>
            <a:r>
              <a:rPr lang="en-US" dirty="0">
                <a:latin typeface="Cambria" panose="02040503050406030204" pitchFamily="18" charset="0"/>
              </a:rPr>
              <a:t>) glue</a:t>
            </a:r>
          </a:p>
          <a:p>
            <a:pPr marL="0" indent="0">
              <a:buNone/>
            </a:pPr>
            <a:r>
              <a:rPr lang="en-US" dirty="0" smtClean="0">
                <a:latin typeface="Cambria" panose="02040503050406030204" pitchFamily="18" charset="0"/>
              </a:rPr>
              <a:t>v</a:t>
            </a:r>
            <a:r>
              <a:rPr lang="en-US" dirty="0">
                <a:latin typeface="Cambria" panose="02040503050406030204" pitchFamily="18" charset="0"/>
              </a:rPr>
              <a:t>) manila paper</a:t>
            </a:r>
          </a:p>
          <a:p>
            <a:pPr marL="0" indent="0">
              <a:buNone/>
            </a:pPr>
            <a:r>
              <a:rPr lang="en-US" dirty="0">
                <a:latin typeface="Cambria" panose="02040503050406030204" pitchFamily="18" charset="0"/>
              </a:rPr>
              <a:t> </a:t>
            </a:r>
          </a:p>
          <a:p>
            <a:pPr marL="0" indent="0">
              <a:buNone/>
            </a:pPr>
            <a:r>
              <a:rPr lang="en-US" dirty="0" smtClean="0">
                <a:latin typeface="Cambria" panose="02040503050406030204" pitchFamily="18" charset="0"/>
              </a:rPr>
              <a:t>Which </a:t>
            </a:r>
            <a:r>
              <a:rPr lang="en-US" dirty="0">
                <a:latin typeface="Cambria" panose="02040503050406030204" pitchFamily="18" charset="0"/>
              </a:rPr>
              <a:t>one of the following materials would be most suitable to use instead of the pins?</a:t>
            </a:r>
          </a:p>
          <a:p>
            <a:pPr marL="0" indent="0">
              <a:buNone/>
            </a:pPr>
            <a:r>
              <a:rPr lang="en-US" b="1" dirty="0" smtClean="0">
                <a:latin typeface="Cambria" panose="02040503050406030204" pitchFamily="18" charset="0"/>
              </a:rPr>
              <a:t>A</a:t>
            </a:r>
            <a:r>
              <a:rPr lang="en-US" b="1" dirty="0">
                <a:latin typeface="Cambria" panose="02040503050406030204" pitchFamily="18" charset="0"/>
              </a:rPr>
              <a:t>. </a:t>
            </a:r>
            <a:r>
              <a:rPr lang="en-US" dirty="0">
                <a:latin typeface="Cambria" panose="02040503050406030204" pitchFamily="18" charset="0"/>
              </a:rPr>
              <a:t>Wax	</a:t>
            </a:r>
          </a:p>
          <a:p>
            <a:pPr marL="0" indent="0">
              <a:buNone/>
            </a:pPr>
            <a:r>
              <a:rPr lang="en-US" b="1" dirty="0" smtClean="0">
                <a:latin typeface="Cambria" panose="02040503050406030204" pitchFamily="18" charset="0"/>
              </a:rPr>
              <a:t>B</a:t>
            </a:r>
            <a:r>
              <a:rPr lang="en-US" b="1" dirty="0">
                <a:latin typeface="Cambria" panose="02040503050406030204" pitchFamily="18" charset="0"/>
              </a:rPr>
              <a:t>. </a:t>
            </a:r>
            <a:r>
              <a:rPr lang="en-US" dirty="0" err="1">
                <a:latin typeface="Cambria" panose="02040503050406030204" pitchFamily="18" charset="0"/>
              </a:rPr>
              <a:t>Plasticine</a:t>
            </a:r>
            <a:endParaRPr lang="en-US" dirty="0">
              <a:latin typeface="Cambria" panose="02040503050406030204" pitchFamily="18" charset="0"/>
            </a:endParaRPr>
          </a:p>
          <a:p>
            <a:pPr marL="0" indent="0">
              <a:buNone/>
            </a:pPr>
            <a:r>
              <a:rPr lang="en-US" b="1" dirty="0" smtClean="0">
                <a:latin typeface="Cambria" panose="02040503050406030204" pitchFamily="18" charset="0"/>
              </a:rPr>
              <a:t>C</a:t>
            </a:r>
            <a:r>
              <a:rPr lang="en-US" b="1" dirty="0">
                <a:latin typeface="Cambria" panose="02040503050406030204" pitchFamily="18" charset="0"/>
              </a:rPr>
              <a:t>. </a:t>
            </a:r>
            <a:r>
              <a:rPr lang="en-US" dirty="0">
                <a:latin typeface="Cambria" panose="02040503050406030204" pitchFamily="18" charset="0"/>
              </a:rPr>
              <a:t>Pieces of barbed wire</a:t>
            </a:r>
          </a:p>
          <a:p>
            <a:pPr marL="0" indent="0">
              <a:buNone/>
            </a:pP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Pieces of cello tape</a:t>
            </a:r>
          </a:p>
          <a:p>
            <a:endParaRPr lang="en-US" dirty="0">
              <a:latin typeface="Cambria" panose="02040503050406030204" pitchFamily="18" charset="0"/>
            </a:endParaRPr>
          </a:p>
        </p:txBody>
      </p:sp>
    </p:spTree>
    <p:extLst>
      <p:ext uri="{BB962C8B-B14F-4D97-AF65-F5344CB8AC3E}">
        <p14:creationId xmlns:p14="http://schemas.microsoft.com/office/powerpoint/2010/main" val="101470787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8153400" cy="1417638"/>
          </a:xfrm>
          <a:solidFill>
            <a:srgbClr val="0070C0"/>
          </a:solidFill>
        </p:spPr>
        <p:txBody>
          <a:bodyPr>
            <a:noAutofit/>
          </a:bodyPr>
          <a:lstStyle/>
          <a:p>
            <a:r>
              <a:rPr lang="en-US" sz="5400" b="1" u="sng" dirty="0">
                <a:solidFill>
                  <a:srgbClr val="FF0000"/>
                </a:solidFill>
                <a:latin typeface="Cambria" panose="02040503050406030204" pitchFamily="18" charset="0"/>
              </a:rPr>
              <a:t> ANIMALS</a:t>
            </a:r>
          </a:p>
        </p:txBody>
      </p:sp>
      <p:sp>
        <p:nvSpPr>
          <p:cNvPr id="3" name="Content Placeholder 2"/>
          <p:cNvSpPr>
            <a:spLocks noGrp="1"/>
          </p:cNvSpPr>
          <p:nvPr>
            <p:ph idx="1"/>
          </p:nvPr>
        </p:nvSpPr>
        <p:spPr>
          <a:solidFill>
            <a:srgbClr val="00B050"/>
          </a:solidFill>
        </p:spPr>
        <p:txBody>
          <a:bodyPr>
            <a:normAutofit/>
          </a:bodyPr>
          <a:lstStyle/>
          <a:p>
            <a:pPr marL="0" indent="0">
              <a:buNone/>
            </a:pPr>
            <a:r>
              <a:rPr lang="en-US" b="1" u="sng" dirty="0">
                <a:latin typeface="Cambria" panose="02040503050406030204" pitchFamily="18" charset="0"/>
              </a:rPr>
              <a:t>Characteristics of animals</a:t>
            </a:r>
          </a:p>
          <a:p>
            <a:pPr>
              <a:buFont typeface="Wingdings" panose="05000000000000000000" pitchFamily="2" charset="2"/>
              <a:buChar char="§"/>
            </a:pPr>
            <a:r>
              <a:rPr lang="en-US" dirty="0" smtClean="0">
                <a:latin typeface="Cambria" panose="02040503050406030204" pitchFamily="18" charset="0"/>
              </a:rPr>
              <a:t>They </a:t>
            </a:r>
            <a:r>
              <a:rPr lang="en-US" dirty="0">
                <a:latin typeface="Cambria" panose="02040503050406030204" pitchFamily="18" charset="0"/>
              </a:rPr>
              <a:t>feed</a:t>
            </a:r>
          </a:p>
          <a:p>
            <a:pPr>
              <a:buFont typeface="Wingdings" panose="05000000000000000000" pitchFamily="2" charset="2"/>
              <a:buChar char="§"/>
            </a:pPr>
            <a:r>
              <a:rPr lang="en-US" dirty="0" smtClean="0">
                <a:latin typeface="Cambria" panose="02040503050406030204" pitchFamily="18" charset="0"/>
              </a:rPr>
              <a:t>They </a:t>
            </a:r>
            <a:r>
              <a:rPr lang="en-US" dirty="0">
                <a:latin typeface="Cambria" panose="02040503050406030204" pitchFamily="18" charset="0"/>
              </a:rPr>
              <a:t>move</a:t>
            </a:r>
          </a:p>
          <a:p>
            <a:pPr>
              <a:buFont typeface="Wingdings" panose="05000000000000000000" pitchFamily="2" charset="2"/>
              <a:buChar char="§"/>
            </a:pPr>
            <a:r>
              <a:rPr lang="en-US" dirty="0" smtClean="0">
                <a:latin typeface="Cambria" panose="02040503050406030204" pitchFamily="18" charset="0"/>
              </a:rPr>
              <a:t>They </a:t>
            </a:r>
            <a:r>
              <a:rPr lang="en-US" dirty="0">
                <a:latin typeface="Cambria" panose="02040503050406030204" pitchFamily="18" charset="0"/>
              </a:rPr>
              <a:t>grow</a:t>
            </a:r>
          </a:p>
          <a:p>
            <a:pPr>
              <a:buFont typeface="Wingdings" panose="05000000000000000000" pitchFamily="2" charset="2"/>
              <a:buChar char="§"/>
            </a:pPr>
            <a:r>
              <a:rPr lang="en-US" dirty="0" smtClean="0">
                <a:latin typeface="Cambria" panose="02040503050406030204" pitchFamily="18" charset="0"/>
              </a:rPr>
              <a:t>They </a:t>
            </a:r>
            <a:r>
              <a:rPr lang="en-US" dirty="0">
                <a:latin typeface="Cambria" panose="02040503050406030204" pitchFamily="18" charset="0"/>
              </a:rPr>
              <a:t>reproduce</a:t>
            </a:r>
          </a:p>
          <a:p>
            <a:pPr>
              <a:buFont typeface="Wingdings" panose="05000000000000000000" pitchFamily="2" charset="2"/>
              <a:buChar char="§"/>
            </a:pPr>
            <a:r>
              <a:rPr lang="en-US" dirty="0" smtClean="0">
                <a:latin typeface="Cambria" panose="02040503050406030204" pitchFamily="18" charset="0"/>
              </a:rPr>
              <a:t>The </a:t>
            </a:r>
            <a:r>
              <a:rPr lang="en-US" dirty="0">
                <a:latin typeface="Cambria" panose="02040503050406030204" pitchFamily="18" charset="0"/>
              </a:rPr>
              <a:t>remove waste products</a:t>
            </a:r>
          </a:p>
          <a:p>
            <a:pPr>
              <a:buFont typeface="Wingdings" panose="05000000000000000000" pitchFamily="2" charset="2"/>
              <a:buChar char="§"/>
            </a:pPr>
            <a:r>
              <a:rPr lang="en-US" dirty="0" smtClean="0">
                <a:latin typeface="Cambria" panose="02040503050406030204" pitchFamily="18" charset="0"/>
              </a:rPr>
              <a:t>They </a:t>
            </a:r>
            <a:r>
              <a:rPr lang="en-US" dirty="0">
                <a:latin typeface="Cambria" panose="02040503050406030204" pitchFamily="18" charset="0"/>
              </a:rPr>
              <a:t>react to changes in their surroundings</a:t>
            </a:r>
          </a:p>
          <a:p>
            <a:pPr>
              <a:buFont typeface="Wingdings" panose="05000000000000000000" pitchFamily="2" charset="2"/>
              <a:buChar char="§"/>
            </a:pPr>
            <a:r>
              <a:rPr lang="en-US" dirty="0" smtClean="0">
                <a:latin typeface="Cambria" panose="02040503050406030204" pitchFamily="18" charset="0"/>
              </a:rPr>
              <a:t>They </a:t>
            </a:r>
            <a:r>
              <a:rPr lang="en-US" dirty="0">
                <a:latin typeface="Cambria" panose="02040503050406030204" pitchFamily="18" charset="0"/>
              </a:rPr>
              <a:t>die</a:t>
            </a:r>
          </a:p>
        </p:txBody>
      </p:sp>
    </p:spTree>
    <p:extLst>
      <p:ext uri="{BB962C8B-B14F-4D97-AF65-F5344CB8AC3E}">
        <p14:creationId xmlns:p14="http://schemas.microsoft.com/office/powerpoint/2010/main" val="4345550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757905296"/>
              </p:ext>
            </p:extLst>
          </p:nvPr>
        </p:nvGraphicFramePr>
        <p:xfrm>
          <a:off x="2286000" y="1397000"/>
          <a:ext cx="7467600" cy="3962400"/>
        </p:xfrm>
        <a:graphic>
          <a:graphicData uri="http://schemas.openxmlformats.org/drawingml/2006/table">
            <a:tbl>
              <a:tblPr firstRow="1" bandRow="1">
                <a:tableStyleId>{2D5ABB26-0587-4C30-8999-92F81FD0307C}</a:tableStyleId>
              </a:tblPr>
              <a:tblGrid>
                <a:gridCol w="37338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tblGrid>
              <a:tr h="370840">
                <a:tc>
                  <a:txBody>
                    <a:bodyPr/>
                    <a:lstStyle/>
                    <a:p>
                      <a:pPr algn="ctr"/>
                      <a:r>
                        <a:rPr lang="en-US" sz="2400" b="1" dirty="0" smtClean="0"/>
                        <a:t>HARMFUL ANIMALS</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400" b="1" dirty="0" smtClean="0"/>
                        <a:t>USEFUL ANIMALS</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70840">
                <a:tc>
                  <a:txBody>
                    <a:bodyPr/>
                    <a:lstStyle/>
                    <a:p>
                      <a:r>
                        <a:rPr lang="en-US" sz="2800" dirty="0" smtClean="0"/>
                        <a:t>TERMITES</a:t>
                      </a:r>
                    </a:p>
                    <a:p>
                      <a:r>
                        <a:rPr lang="en-US" sz="2800" dirty="0" smtClean="0"/>
                        <a:t>ANTS</a:t>
                      </a:r>
                    </a:p>
                    <a:p>
                      <a:r>
                        <a:rPr lang="en-US" sz="2800" dirty="0" smtClean="0"/>
                        <a:t>FLEE</a:t>
                      </a:r>
                    </a:p>
                    <a:p>
                      <a:r>
                        <a:rPr lang="en-US" sz="2800" dirty="0" smtClean="0"/>
                        <a:t>MOSQUITO</a:t>
                      </a:r>
                    </a:p>
                    <a:p>
                      <a:r>
                        <a:rPr lang="en-US" sz="2800" dirty="0" smtClean="0"/>
                        <a:t>SNAKE</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smtClean="0"/>
                        <a:t>DOG</a:t>
                      </a:r>
                    </a:p>
                    <a:p>
                      <a:r>
                        <a:rPr lang="en-US" sz="2800" dirty="0" smtClean="0"/>
                        <a:t>DONKEY</a:t>
                      </a:r>
                    </a:p>
                    <a:p>
                      <a:r>
                        <a:rPr lang="en-US" sz="2800" dirty="0" smtClean="0"/>
                        <a:t>CATTLLE</a:t>
                      </a:r>
                    </a:p>
                    <a:p>
                      <a:r>
                        <a:rPr lang="en-US" sz="2800" dirty="0" smtClean="0"/>
                        <a:t>GOAT</a:t>
                      </a:r>
                    </a:p>
                    <a:p>
                      <a:r>
                        <a:rPr lang="en-US" sz="2800" dirty="0" smtClean="0"/>
                        <a:t>PIGS</a:t>
                      </a:r>
                    </a:p>
                    <a:p>
                      <a:r>
                        <a:rPr lang="en-US" sz="2800" dirty="0" smtClean="0"/>
                        <a:t>CAMEL</a:t>
                      </a:r>
                    </a:p>
                    <a:p>
                      <a:r>
                        <a:rPr lang="en-US" sz="2800" dirty="0" smtClean="0"/>
                        <a:t>BEES</a:t>
                      </a:r>
                    </a:p>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0067716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Farm animals and their products</a:t>
            </a:r>
            <a:br>
              <a:rPr lang="en-US" b="1" u="sng" dirty="0">
                <a:solidFill>
                  <a:srgbClr val="FF0000"/>
                </a:solidFill>
                <a:latin typeface="Cambria" panose="02040503050406030204" pitchFamily="18" charset="0"/>
              </a:rPr>
            </a:b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76179606"/>
              </p:ext>
            </p:extLst>
          </p:nvPr>
        </p:nvGraphicFramePr>
        <p:xfrm>
          <a:off x="1752600" y="1143002"/>
          <a:ext cx="8686800" cy="4511038"/>
        </p:xfrm>
        <a:graphic>
          <a:graphicData uri="http://schemas.openxmlformats.org/drawingml/2006/table">
            <a:tbl>
              <a:tblPr firstRow="1" bandRow="1">
                <a:tableStyleId>{5C22544A-7EE6-4342-B048-85BDC9FD1C3A}</a:tableStyleId>
              </a:tblPr>
              <a:tblGrid>
                <a:gridCol w="1849966">
                  <a:extLst>
                    <a:ext uri="{9D8B030D-6E8A-4147-A177-3AD203B41FA5}">
                      <a16:colId xmlns:a16="http://schemas.microsoft.com/office/drawing/2014/main" val="20000"/>
                    </a:ext>
                  </a:extLst>
                </a:gridCol>
                <a:gridCol w="6836834">
                  <a:extLst>
                    <a:ext uri="{9D8B030D-6E8A-4147-A177-3AD203B41FA5}">
                      <a16:colId xmlns:a16="http://schemas.microsoft.com/office/drawing/2014/main" val="20001"/>
                    </a:ext>
                  </a:extLst>
                </a:gridCol>
              </a:tblGrid>
              <a:tr h="644434">
                <a:tc>
                  <a:txBody>
                    <a:bodyPr/>
                    <a:lstStyle/>
                    <a:p>
                      <a:pPr algn="ctr"/>
                      <a:r>
                        <a:rPr lang="en-US" sz="3200" b="1" dirty="0" smtClean="0">
                          <a:solidFill>
                            <a:srgbClr val="FFC000"/>
                          </a:solidFill>
                          <a:latin typeface="Cambria" panose="02040503050406030204" pitchFamily="18" charset="0"/>
                        </a:rPr>
                        <a:t>ANIMAL</a:t>
                      </a:r>
                      <a:endParaRPr lang="en-US" sz="3200" b="1" dirty="0">
                        <a:solidFill>
                          <a:srgbClr val="FFC000"/>
                        </a:solidFill>
                        <a:latin typeface="Cambria" panose="02040503050406030204" pitchFamily="18" charset="0"/>
                      </a:endParaRPr>
                    </a:p>
                  </a:txBody>
                  <a:tcPr/>
                </a:tc>
                <a:tc>
                  <a:txBody>
                    <a:bodyPr/>
                    <a:lstStyle/>
                    <a:p>
                      <a:pPr algn="ctr"/>
                      <a:r>
                        <a:rPr lang="en-US" sz="3200" b="1" dirty="0" smtClean="0">
                          <a:solidFill>
                            <a:srgbClr val="FFC000"/>
                          </a:solidFill>
                          <a:latin typeface="Cambria" panose="02040503050406030204" pitchFamily="18" charset="0"/>
                        </a:rPr>
                        <a:t>PRODUCT</a:t>
                      </a:r>
                      <a:endParaRPr lang="en-US" sz="3200" b="1" dirty="0">
                        <a:solidFill>
                          <a:srgbClr val="FFC000"/>
                        </a:solidFill>
                        <a:latin typeface="Cambria" panose="02040503050406030204" pitchFamily="18" charset="0"/>
                      </a:endParaRPr>
                    </a:p>
                  </a:txBody>
                  <a:tcPr/>
                </a:tc>
                <a:extLst>
                  <a:ext uri="{0D108BD9-81ED-4DB2-BD59-A6C34878D82A}">
                    <a16:rowId xmlns:a16="http://schemas.microsoft.com/office/drawing/2014/main" val="10000"/>
                  </a:ext>
                </a:extLst>
              </a:tr>
              <a:tr h="644434">
                <a:tc>
                  <a:txBody>
                    <a:bodyPr/>
                    <a:lstStyle/>
                    <a:p>
                      <a:r>
                        <a:rPr lang="en-US" sz="3200" b="1" dirty="0" smtClean="0">
                          <a:latin typeface="Cambria" panose="02040503050406030204" pitchFamily="18" charset="0"/>
                        </a:rPr>
                        <a:t>Cattle</a:t>
                      </a:r>
                      <a:endParaRPr lang="en-US" sz="3200" b="1"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latin typeface="Cambria" panose="02040503050406030204" pitchFamily="18" charset="0"/>
                        </a:rPr>
                        <a:t>beef, milk, hides, horns and hooves</a:t>
                      </a:r>
                      <a:endParaRPr lang="en-US" sz="3200" b="1" dirty="0">
                        <a:latin typeface="Cambria" panose="02040503050406030204" pitchFamily="18" charset="0"/>
                      </a:endParaRPr>
                    </a:p>
                  </a:txBody>
                  <a:tcPr/>
                </a:tc>
                <a:extLst>
                  <a:ext uri="{0D108BD9-81ED-4DB2-BD59-A6C34878D82A}">
                    <a16:rowId xmlns:a16="http://schemas.microsoft.com/office/drawing/2014/main" val="10001"/>
                  </a:ext>
                </a:extLst>
              </a:tr>
              <a:tr h="644434">
                <a:tc>
                  <a:txBody>
                    <a:bodyPr/>
                    <a:lstStyle/>
                    <a:p>
                      <a:r>
                        <a:rPr lang="en-US" sz="3200" b="1" dirty="0" smtClean="0">
                          <a:latin typeface="Cambria" panose="02040503050406030204" pitchFamily="18" charset="0"/>
                        </a:rPr>
                        <a:t>Goats</a:t>
                      </a:r>
                      <a:endParaRPr lang="en-US" sz="3200" b="1" dirty="0">
                        <a:latin typeface="Cambria" panose="02040503050406030204" pitchFamily="18" charset="0"/>
                      </a:endParaRPr>
                    </a:p>
                  </a:txBody>
                  <a:tcPr/>
                </a:tc>
                <a:tc>
                  <a:txBody>
                    <a:bodyPr/>
                    <a:lstStyle/>
                    <a:p>
                      <a:r>
                        <a:rPr lang="en-US" sz="3200" b="1" dirty="0" smtClean="0">
                          <a:latin typeface="Cambria" panose="02040503050406030204" pitchFamily="18" charset="0"/>
                        </a:rPr>
                        <a:t>meat, milk, mohair</a:t>
                      </a:r>
                      <a:endParaRPr lang="en-US" sz="3200" b="1" dirty="0">
                        <a:latin typeface="Cambria" panose="02040503050406030204" pitchFamily="18" charset="0"/>
                      </a:endParaRPr>
                    </a:p>
                  </a:txBody>
                  <a:tcPr/>
                </a:tc>
                <a:extLst>
                  <a:ext uri="{0D108BD9-81ED-4DB2-BD59-A6C34878D82A}">
                    <a16:rowId xmlns:a16="http://schemas.microsoft.com/office/drawing/2014/main" val="10002"/>
                  </a:ext>
                </a:extLst>
              </a:tr>
              <a:tr h="644434">
                <a:tc>
                  <a:txBody>
                    <a:bodyPr/>
                    <a:lstStyle/>
                    <a:p>
                      <a:r>
                        <a:rPr lang="en-US" sz="3200" b="1" dirty="0" smtClean="0">
                          <a:latin typeface="Cambria" panose="02040503050406030204" pitchFamily="18" charset="0"/>
                        </a:rPr>
                        <a:t>Sheep</a:t>
                      </a:r>
                      <a:endParaRPr lang="en-US" sz="3200" b="1"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latin typeface="Cambria" panose="02040503050406030204" pitchFamily="18" charset="0"/>
                        </a:rPr>
                        <a:t>mutton, wool, hooves</a:t>
                      </a:r>
                      <a:endParaRPr lang="en-US" sz="3200" b="1" dirty="0">
                        <a:latin typeface="Cambria" panose="02040503050406030204" pitchFamily="18" charset="0"/>
                      </a:endParaRPr>
                    </a:p>
                  </a:txBody>
                  <a:tcPr/>
                </a:tc>
                <a:extLst>
                  <a:ext uri="{0D108BD9-81ED-4DB2-BD59-A6C34878D82A}">
                    <a16:rowId xmlns:a16="http://schemas.microsoft.com/office/drawing/2014/main" val="10003"/>
                  </a:ext>
                </a:extLst>
              </a:tr>
              <a:tr h="644434">
                <a:tc>
                  <a:txBody>
                    <a:bodyPr/>
                    <a:lstStyle/>
                    <a:p>
                      <a:r>
                        <a:rPr lang="en-US" sz="3200" b="1" dirty="0" smtClean="0">
                          <a:latin typeface="Cambria" panose="02040503050406030204" pitchFamily="18" charset="0"/>
                        </a:rPr>
                        <a:t>Poultry</a:t>
                      </a:r>
                      <a:endParaRPr lang="en-US" sz="3200" b="1"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latin typeface="Cambria" panose="02040503050406030204" pitchFamily="18" charset="0"/>
                        </a:rPr>
                        <a:t>eggs, meat</a:t>
                      </a:r>
                      <a:endParaRPr lang="en-US" sz="3200" b="1" dirty="0">
                        <a:latin typeface="Cambria" panose="02040503050406030204" pitchFamily="18" charset="0"/>
                      </a:endParaRPr>
                    </a:p>
                  </a:txBody>
                  <a:tcPr/>
                </a:tc>
                <a:extLst>
                  <a:ext uri="{0D108BD9-81ED-4DB2-BD59-A6C34878D82A}">
                    <a16:rowId xmlns:a16="http://schemas.microsoft.com/office/drawing/2014/main" val="10004"/>
                  </a:ext>
                </a:extLst>
              </a:tr>
              <a:tr h="644434">
                <a:tc>
                  <a:txBody>
                    <a:bodyPr/>
                    <a:lstStyle/>
                    <a:p>
                      <a:r>
                        <a:rPr lang="en-US" sz="3200" b="1" dirty="0" smtClean="0">
                          <a:latin typeface="Cambria" panose="02040503050406030204" pitchFamily="18" charset="0"/>
                        </a:rPr>
                        <a:t>Pigs</a:t>
                      </a:r>
                      <a:endParaRPr lang="en-US" sz="3200" b="1"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latin typeface="Cambria" panose="02040503050406030204" pitchFamily="18" charset="0"/>
                        </a:rPr>
                        <a:t>bacon, pork</a:t>
                      </a:r>
                      <a:endParaRPr lang="en-US" sz="3200" b="1" dirty="0">
                        <a:latin typeface="Cambria" panose="02040503050406030204" pitchFamily="18" charset="0"/>
                      </a:endParaRPr>
                    </a:p>
                  </a:txBody>
                  <a:tcPr/>
                </a:tc>
                <a:extLst>
                  <a:ext uri="{0D108BD9-81ED-4DB2-BD59-A6C34878D82A}">
                    <a16:rowId xmlns:a16="http://schemas.microsoft.com/office/drawing/2014/main" val="10005"/>
                  </a:ext>
                </a:extLst>
              </a:tr>
              <a:tr h="644434">
                <a:tc>
                  <a:txBody>
                    <a:bodyPr/>
                    <a:lstStyle/>
                    <a:p>
                      <a:r>
                        <a:rPr lang="en-US" sz="3200" b="1" dirty="0" smtClean="0">
                          <a:latin typeface="Cambria" panose="02040503050406030204" pitchFamily="18" charset="0"/>
                        </a:rPr>
                        <a:t>Camels</a:t>
                      </a:r>
                      <a:endParaRPr lang="en-US" sz="3200" b="1"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latin typeface="Cambria" panose="02040503050406030204" pitchFamily="18" charset="0"/>
                        </a:rPr>
                        <a:t>milk, meat</a:t>
                      </a:r>
                      <a:endParaRPr lang="en-US" sz="3200" b="1" dirty="0">
                        <a:latin typeface="Cambria" panose="02040503050406030204" pitchFamily="18"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8802987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Functions of </a:t>
            </a:r>
            <a:r>
              <a:rPr lang="en-US" dirty="0" smtClean="0"/>
              <a:t>leaves</a:t>
            </a:r>
            <a:endParaRPr lang="en-US" dirty="0"/>
          </a:p>
        </p:txBody>
      </p:sp>
      <p:sp>
        <p:nvSpPr>
          <p:cNvPr id="3" name="Content Placeholder 2"/>
          <p:cNvSpPr>
            <a:spLocks noGrp="1"/>
          </p:cNvSpPr>
          <p:nvPr>
            <p:ph idx="1"/>
          </p:nvPr>
        </p:nvSpPr>
        <p:spPr/>
        <p:txBody>
          <a:bodyPr/>
          <a:lstStyle/>
          <a:p>
            <a:r>
              <a:rPr lang="en-US" dirty="0"/>
              <a:t>Make food for the plants i.e. in green plants</a:t>
            </a:r>
          </a:p>
          <a:p>
            <a:r>
              <a:rPr lang="en-US" dirty="0"/>
              <a:t>Exchange of gases takes place in the leaves</a:t>
            </a:r>
          </a:p>
          <a:p>
            <a:r>
              <a:rPr lang="en-US" dirty="0"/>
              <a:t>Some plants store food in the leaves for example kales and spinach</a:t>
            </a:r>
          </a:p>
          <a:p>
            <a:r>
              <a:rPr lang="en-US" dirty="0"/>
              <a:t>Plants get rid of excess water through the stomata found on the leaves</a:t>
            </a:r>
          </a:p>
          <a:p>
            <a:endParaRPr lang="en-US" dirty="0"/>
          </a:p>
          <a:p>
            <a:endParaRPr lang="en-US" dirty="0"/>
          </a:p>
        </p:txBody>
      </p:sp>
      <p:pic>
        <p:nvPicPr>
          <p:cNvPr id="4" name="Picture 2" descr="C:\Users\NASOKHO\Downloads\leav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039" y="4227095"/>
            <a:ext cx="1676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0501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Classification of farm animals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style>
          <a:lnRef idx="1">
            <a:schemeClr val="accent1"/>
          </a:lnRef>
          <a:fillRef idx="3">
            <a:schemeClr val="accent1"/>
          </a:fillRef>
          <a:effectRef idx="2">
            <a:schemeClr val="accent1"/>
          </a:effectRef>
          <a:fontRef idx="minor">
            <a:schemeClr val="lt1"/>
          </a:fontRef>
        </p:style>
        <p:txBody>
          <a:bodyPr>
            <a:normAutofit/>
          </a:bodyPr>
          <a:lstStyle/>
          <a:p>
            <a:pPr marL="0" indent="0" algn="ctr">
              <a:buNone/>
            </a:pPr>
            <a:r>
              <a:rPr lang="en-US" b="1" u="sng" dirty="0" smtClean="0">
                <a:solidFill>
                  <a:srgbClr val="FF0000"/>
                </a:solidFill>
                <a:latin typeface="Cambria" panose="02040503050406030204" pitchFamily="18" charset="0"/>
              </a:rPr>
              <a:t>1. Poultry</a:t>
            </a:r>
            <a:endParaRPr lang="en-US" b="1" u="sng" dirty="0">
              <a:solidFill>
                <a:srgbClr val="FF0000"/>
              </a:solidFill>
              <a:latin typeface="Cambria" panose="02040503050406030204" pitchFamily="18" charset="0"/>
            </a:endParaRPr>
          </a:p>
          <a:p>
            <a:pPr marL="0" indent="0">
              <a:buNone/>
            </a:pPr>
            <a:r>
              <a:rPr lang="en-US" b="1" dirty="0">
                <a:latin typeface="Cambria" panose="02040503050406030204" pitchFamily="18" charset="0"/>
              </a:rPr>
              <a:t>Examples</a:t>
            </a:r>
          </a:p>
          <a:p>
            <a:pPr marL="514350" indent="-514350">
              <a:buFont typeface="+mj-lt"/>
              <a:buAutoNum type="arabicPeriod"/>
            </a:pPr>
            <a:r>
              <a:rPr lang="en-US" dirty="0" smtClean="0">
                <a:latin typeface="Cambria" panose="02040503050406030204" pitchFamily="18" charset="0"/>
              </a:rPr>
              <a:t>Chicken</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Ducks</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Geese</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Turkey</a:t>
            </a:r>
            <a:endParaRPr lang="en-US" dirty="0">
              <a:latin typeface="Cambria" panose="02040503050406030204" pitchFamily="18" charset="0"/>
            </a:endParaRPr>
          </a:p>
          <a:p>
            <a:pPr>
              <a:buFont typeface="Wingdings" panose="05000000000000000000" pitchFamily="2" charset="2"/>
              <a:buChar char="q"/>
            </a:pPr>
            <a:r>
              <a:rPr lang="en-US" dirty="0" smtClean="0">
                <a:latin typeface="Cambria" panose="02040503050406030204" pitchFamily="18" charset="0"/>
              </a:rPr>
              <a:t>Poultry </a:t>
            </a:r>
            <a:r>
              <a:rPr lang="en-US" dirty="0">
                <a:latin typeface="Cambria" panose="02040503050406030204" pitchFamily="18" charset="0"/>
              </a:rPr>
              <a:t>produce eggs and meat</a:t>
            </a:r>
          </a:p>
          <a:p>
            <a:pPr>
              <a:buFont typeface="Wingdings" panose="05000000000000000000" pitchFamily="2" charset="2"/>
              <a:buChar char="q"/>
            </a:pPr>
            <a:r>
              <a:rPr lang="en-US" dirty="0">
                <a:latin typeface="Cambria" panose="02040503050406030204" pitchFamily="18" charset="0"/>
              </a:rPr>
              <a:t>Poultry reared for eggs are layers</a:t>
            </a:r>
          </a:p>
          <a:p>
            <a:pPr>
              <a:buFont typeface="Wingdings" panose="05000000000000000000" pitchFamily="2" charset="2"/>
              <a:buChar char="q"/>
            </a:pPr>
            <a:r>
              <a:rPr lang="en-US" dirty="0">
                <a:latin typeface="Cambria" panose="02040503050406030204" pitchFamily="18" charset="0"/>
              </a:rPr>
              <a:t>Poultry reared for meat are broilers</a:t>
            </a:r>
          </a:p>
          <a:p>
            <a:endParaRPr lang="en-US" dirty="0">
              <a:latin typeface="Cambria" panose="02040503050406030204" pitchFamily="18" charset="0"/>
            </a:endParaRPr>
          </a:p>
        </p:txBody>
      </p:sp>
      <p:pic>
        <p:nvPicPr>
          <p:cNvPr id="5122" name="Picture 2" descr="C:\Users\NASOKHO\Desktop\PICTURES\tur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6675" y="1828801"/>
            <a:ext cx="196215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91584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fontScale="90000"/>
          </a:bodyPr>
          <a:lstStyle/>
          <a:p>
            <a:r>
              <a:rPr lang="en-US" b="1" u="sng" dirty="0">
                <a:solidFill>
                  <a:srgbClr val="FF0000"/>
                </a:solidFill>
                <a:latin typeface="Cambria" panose="02040503050406030204" pitchFamily="18" charset="0"/>
              </a:rPr>
              <a:t>Classification of farm animals</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a:xfrm>
            <a:off x="1981200" y="1143000"/>
            <a:ext cx="8229600" cy="5181600"/>
          </a:xfrm>
          <a:solidFill>
            <a:srgbClr val="00B0F0"/>
          </a:solidFill>
        </p:spPr>
        <p:txBody>
          <a:bodyPr>
            <a:noAutofit/>
          </a:bodyPr>
          <a:lstStyle/>
          <a:p>
            <a:pPr marL="0" indent="0" algn="ctr">
              <a:buNone/>
            </a:pPr>
            <a:r>
              <a:rPr lang="en-US" sz="2800" b="1" u="sng" dirty="0">
                <a:solidFill>
                  <a:srgbClr val="FF0000"/>
                </a:solidFill>
                <a:latin typeface="Cambria" panose="02040503050406030204" pitchFamily="18" charset="0"/>
              </a:rPr>
              <a:t>2. Cattle</a:t>
            </a:r>
          </a:p>
          <a:p>
            <a:pPr>
              <a:buFont typeface="Wingdings" panose="05000000000000000000" pitchFamily="2" charset="2"/>
              <a:buChar char="§"/>
            </a:pPr>
            <a:r>
              <a:rPr lang="en-US" sz="2800" dirty="0">
                <a:latin typeface="Cambria" panose="02040503050406030204" pitchFamily="18" charset="0"/>
              </a:rPr>
              <a:t>Include bulls and cows</a:t>
            </a:r>
          </a:p>
          <a:p>
            <a:pPr>
              <a:buFont typeface="Wingdings" panose="05000000000000000000" pitchFamily="2" charset="2"/>
              <a:buChar char="§"/>
            </a:pPr>
            <a:r>
              <a:rPr lang="en-US" sz="2800" dirty="0">
                <a:latin typeface="Cambria" panose="02040503050406030204" pitchFamily="18" charset="0"/>
              </a:rPr>
              <a:t>Cattle are reared for milk and meat</a:t>
            </a:r>
          </a:p>
          <a:p>
            <a:pPr>
              <a:buFont typeface="Wingdings" panose="05000000000000000000" pitchFamily="2" charset="2"/>
              <a:buChar char="§"/>
            </a:pPr>
            <a:r>
              <a:rPr lang="en-US" sz="2800" dirty="0">
                <a:latin typeface="Cambria" panose="02040503050406030204" pitchFamily="18" charset="0"/>
              </a:rPr>
              <a:t>Cattle reared for milk are called dairy cattle</a:t>
            </a:r>
          </a:p>
          <a:p>
            <a:pPr>
              <a:buFont typeface="Wingdings" panose="05000000000000000000" pitchFamily="2" charset="2"/>
              <a:buChar char="§"/>
            </a:pPr>
            <a:r>
              <a:rPr lang="en-US" sz="2800" dirty="0">
                <a:latin typeface="Cambria" panose="02040503050406030204" pitchFamily="18" charset="0"/>
              </a:rPr>
              <a:t>Cattle reared for meat are called beef cattle</a:t>
            </a:r>
          </a:p>
          <a:p>
            <a:pPr marL="0" indent="0" algn="ctr">
              <a:buNone/>
            </a:pPr>
            <a:r>
              <a:rPr lang="en-US" sz="2800" dirty="0">
                <a:solidFill>
                  <a:srgbClr val="FF0000"/>
                </a:solidFill>
                <a:latin typeface="Cambria" panose="02040503050406030204" pitchFamily="18" charset="0"/>
              </a:rPr>
              <a:t> </a:t>
            </a:r>
            <a:r>
              <a:rPr lang="en-US" sz="2800" b="1" u="sng" dirty="0">
                <a:solidFill>
                  <a:srgbClr val="FF0000"/>
                </a:solidFill>
                <a:latin typeface="Cambria" panose="02040503050406030204" pitchFamily="18" charset="0"/>
              </a:rPr>
              <a:t>3. Sheep</a:t>
            </a:r>
          </a:p>
          <a:p>
            <a:pPr>
              <a:buFont typeface="Wingdings" panose="05000000000000000000" pitchFamily="2" charset="2"/>
              <a:buChar char="§"/>
            </a:pPr>
            <a:r>
              <a:rPr lang="en-US" sz="2800" dirty="0">
                <a:latin typeface="Cambria" panose="02040503050406030204" pitchFamily="18" charset="0"/>
              </a:rPr>
              <a:t>Sheep produce wool and mutton</a:t>
            </a:r>
          </a:p>
          <a:p>
            <a:pPr marL="0" indent="0">
              <a:buNone/>
            </a:pPr>
            <a:r>
              <a:rPr lang="en-US" sz="2800" dirty="0">
                <a:latin typeface="Cambria" panose="02040503050406030204" pitchFamily="18" charset="0"/>
              </a:rPr>
              <a:t> </a:t>
            </a:r>
          </a:p>
          <a:p>
            <a:pPr marL="0" indent="0" algn="ctr">
              <a:buNone/>
            </a:pPr>
            <a:r>
              <a:rPr lang="en-US" sz="2800" dirty="0">
                <a:latin typeface="Cambria" panose="02040503050406030204" pitchFamily="18" charset="0"/>
              </a:rPr>
              <a:t> </a:t>
            </a:r>
            <a:r>
              <a:rPr lang="en-US" sz="2800" b="1" u="sng" dirty="0">
                <a:solidFill>
                  <a:srgbClr val="FF0000"/>
                </a:solidFill>
                <a:latin typeface="Cambria" panose="02040503050406030204" pitchFamily="18" charset="0"/>
              </a:rPr>
              <a:t>4. Goats</a:t>
            </a:r>
          </a:p>
          <a:p>
            <a:pPr>
              <a:buFont typeface="Wingdings" panose="05000000000000000000" pitchFamily="2" charset="2"/>
              <a:buChar char="§"/>
            </a:pPr>
            <a:r>
              <a:rPr lang="en-US" sz="2800" dirty="0">
                <a:latin typeface="Cambria" panose="02040503050406030204" pitchFamily="18" charset="0"/>
              </a:rPr>
              <a:t>Goats are kept for both milk and mutton</a:t>
            </a:r>
          </a:p>
          <a:p>
            <a:endParaRPr lang="en-US" sz="2800" dirty="0">
              <a:latin typeface="Cambria" panose="02040503050406030204" pitchFamily="18" charset="0"/>
            </a:endParaRPr>
          </a:p>
        </p:txBody>
      </p:sp>
    </p:spTree>
    <p:extLst>
      <p:ext uri="{BB962C8B-B14F-4D97-AF65-F5344CB8AC3E}">
        <p14:creationId xmlns:p14="http://schemas.microsoft.com/office/powerpoint/2010/main" val="246626255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u="sng" dirty="0">
                <a:solidFill>
                  <a:srgbClr val="FF0000"/>
                </a:solidFill>
                <a:latin typeface="Cambria" panose="02040503050406030204" pitchFamily="18" charset="0"/>
              </a:rPr>
              <a:t>Classification of animals</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sz="3600" dirty="0">
                <a:latin typeface="Cambria" panose="02040503050406030204" pitchFamily="18" charset="0"/>
              </a:rPr>
              <a:t>Animals are divided into two groups</a:t>
            </a:r>
          </a:p>
          <a:p>
            <a:pPr marL="0" indent="0">
              <a:buNone/>
            </a:pPr>
            <a:r>
              <a:rPr lang="en-US" sz="3600" dirty="0">
                <a:latin typeface="Cambria" panose="02040503050406030204" pitchFamily="18" charset="0"/>
              </a:rPr>
              <a:t>Vertebrates and invertebrates</a:t>
            </a:r>
          </a:p>
          <a:p>
            <a:pPr marL="0" indent="0">
              <a:buNone/>
            </a:pPr>
            <a:endParaRPr lang="en-US" sz="3600" dirty="0">
              <a:latin typeface="Cambria" panose="02040503050406030204" pitchFamily="18" charset="0"/>
            </a:endParaRPr>
          </a:p>
          <a:p>
            <a:pPr marL="0" indent="0">
              <a:buNone/>
            </a:pPr>
            <a:r>
              <a:rPr lang="en-US" sz="3600" dirty="0">
                <a:latin typeface="Cambria" panose="02040503050406030204" pitchFamily="18" charset="0"/>
              </a:rPr>
              <a:t>Vertebrates are animals with a backbone and invertebrates are animals without backbone.</a:t>
            </a:r>
          </a:p>
        </p:txBody>
      </p:sp>
    </p:spTree>
    <p:extLst>
      <p:ext uri="{BB962C8B-B14F-4D97-AF65-F5344CB8AC3E}">
        <p14:creationId xmlns:p14="http://schemas.microsoft.com/office/powerpoint/2010/main" val="200175501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0"/>
            <a:ext cx="8077200" cy="1066800"/>
          </a:xfrm>
          <a:solidFill>
            <a:srgbClr val="002060"/>
          </a:solidFill>
        </p:spPr>
        <p:txBody>
          <a:bodyPr>
            <a:normAutofit fontScale="90000"/>
          </a:bodyPr>
          <a:lstStyle/>
          <a:p>
            <a:r>
              <a:rPr lang="en-US" b="1" u="sng" dirty="0">
                <a:solidFill>
                  <a:srgbClr val="FF0000"/>
                </a:solidFill>
                <a:latin typeface="Cambria" panose="02040503050406030204" pitchFamily="18" charset="0"/>
              </a:rPr>
              <a:t>Classification of animals</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a:xfrm>
            <a:off x="1981200" y="533401"/>
            <a:ext cx="8229600" cy="5592763"/>
          </a:xfrm>
          <a:solidFill>
            <a:srgbClr val="00B0F0"/>
          </a:solidFill>
        </p:spPr>
        <p:txBody>
          <a:bodyPr>
            <a:noAutofit/>
          </a:bodyPr>
          <a:lstStyle/>
          <a:p>
            <a:pPr marL="0" indent="0">
              <a:buNone/>
            </a:pPr>
            <a:endParaRPr lang="en-US" sz="2800" b="1" u="sng" dirty="0">
              <a:latin typeface="Cambria" panose="02040503050406030204" pitchFamily="18" charset="0"/>
            </a:endParaRPr>
          </a:p>
          <a:p>
            <a:pPr marL="0" indent="0">
              <a:buNone/>
            </a:pPr>
            <a:r>
              <a:rPr lang="en-US" sz="2800" b="1" u="sng" dirty="0">
                <a:latin typeface="Cambria" panose="02040503050406030204" pitchFamily="18" charset="0"/>
              </a:rPr>
              <a:t>Invertebrates</a:t>
            </a:r>
          </a:p>
          <a:p>
            <a:pPr>
              <a:buFont typeface="Wingdings" panose="05000000000000000000" pitchFamily="2" charset="2"/>
              <a:buChar char="§"/>
            </a:pPr>
            <a:r>
              <a:rPr lang="en-US" sz="2400" dirty="0">
                <a:latin typeface="Cambria" panose="02040503050406030204" pitchFamily="18" charset="0"/>
              </a:rPr>
              <a:t>These are small animals</a:t>
            </a:r>
          </a:p>
          <a:p>
            <a:pPr>
              <a:buFont typeface="Wingdings" panose="05000000000000000000" pitchFamily="2" charset="2"/>
              <a:buChar char="§"/>
            </a:pPr>
            <a:r>
              <a:rPr lang="en-US" sz="2400" dirty="0">
                <a:latin typeface="Cambria" panose="02040503050406030204" pitchFamily="18" charset="0"/>
              </a:rPr>
              <a:t>They do not have a backbone</a:t>
            </a:r>
          </a:p>
          <a:p>
            <a:pPr>
              <a:buFont typeface="Wingdings" panose="05000000000000000000" pitchFamily="2" charset="2"/>
              <a:buChar char="§"/>
            </a:pPr>
            <a:r>
              <a:rPr lang="en-US" sz="2400" dirty="0">
                <a:latin typeface="Cambria" panose="02040503050406030204" pitchFamily="18" charset="0"/>
              </a:rPr>
              <a:t>Small animals include worms, insects and arachnids</a:t>
            </a:r>
          </a:p>
          <a:p>
            <a:pPr>
              <a:buFont typeface="Wingdings" panose="05000000000000000000" pitchFamily="2" charset="2"/>
              <a:buChar char="§"/>
            </a:pPr>
            <a:r>
              <a:rPr lang="en-US" sz="2400" dirty="0">
                <a:latin typeface="Cambria" panose="02040503050406030204" pitchFamily="18" charset="0"/>
              </a:rPr>
              <a:t>Insects have six legs. They include locusts, grasshoppers, ants, termites, flies, moths and beetles</a:t>
            </a:r>
          </a:p>
          <a:p>
            <a:pPr>
              <a:buFont typeface="Wingdings" panose="05000000000000000000" pitchFamily="2" charset="2"/>
              <a:buChar char="§"/>
            </a:pPr>
            <a:r>
              <a:rPr lang="en-US" sz="2400" dirty="0">
                <a:latin typeface="Cambria" panose="02040503050406030204" pitchFamily="18" charset="0"/>
              </a:rPr>
              <a:t>Arachnids have eight legs and their bodies are divided into two parts. They include spider, scorpion, mite and ticks</a:t>
            </a:r>
          </a:p>
          <a:p>
            <a:pPr>
              <a:buFont typeface="Wingdings" panose="05000000000000000000" pitchFamily="2" charset="2"/>
              <a:buChar char="§"/>
            </a:pPr>
            <a:r>
              <a:rPr lang="en-US" sz="2400" dirty="0">
                <a:latin typeface="Cambria" panose="02040503050406030204" pitchFamily="18" charset="0"/>
              </a:rPr>
              <a:t>Other small animals are slugs, snails.</a:t>
            </a:r>
          </a:p>
          <a:p>
            <a:pPr>
              <a:buFont typeface="Wingdings" panose="05000000000000000000" pitchFamily="2" charset="2"/>
              <a:buChar char="§"/>
            </a:pPr>
            <a:r>
              <a:rPr lang="en-US" sz="2400" dirty="0">
                <a:latin typeface="Cambria" panose="02040503050406030204" pitchFamily="18" charset="0"/>
              </a:rPr>
              <a:t>Animals with ten legs include crabs and lobsters</a:t>
            </a:r>
          </a:p>
          <a:p>
            <a:pPr>
              <a:buFont typeface="Wingdings" panose="05000000000000000000" pitchFamily="2" charset="2"/>
              <a:buChar char="§"/>
            </a:pPr>
            <a:r>
              <a:rPr lang="en-US" sz="2400" dirty="0">
                <a:latin typeface="Cambria" panose="02040503050406030204" pitchFamily="18" charset="0"/>
              </a:rPr>
              <a:t>Animals with many legs include millipedes and centipedes</a:t>
            </a:r>
          </a:p>
          <a:p>
            <a:endParaRPr lang="en-US" sz="2800" dirty="0">
              <a:latin typeface="Cambria" panose="02040503050406030204" pitchFamily="18" charset="0"/>
            </a:endParaRPr>
          </a:p>
        </p:txBody>
      </p:sp>
    </p:spTree>
    <p:extLst>
      <p:ext uri="{BB962C8B-B14F-4D97-AF65-F5344CB8AC3E}">
        <p14:creationId xmlns:p14="http://schemas.microsoft.com/office/powerpoint/2010/main" val="348355562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Classification of vertebrates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rmAutofit/>
          </a:bodyPr>
          <a:lstStyle/>
          <a:p>
            <a:pPr marL="0" indent="0" algn="ctr">
              <a:buNone/>
            </a:pPr>
            <a:r>
              <a:rPr lang="en-US" b="1" u="sng" dirty="0" smtClean="0">
                <a:latin typeface="Cambria" panose="02040503050406030204" pitchFamily="18" charset="0"/>
              </a:rPr>
              <a:t>1. Amphibians</a:t>
            </a:r>
            <a:endParaRPr lang="en-US" b="1" u="sng" dirty="0">
              <a:latin typeface="Cambria" panose="02040503050406030204" pitchFamily="18" charset="0"/>
            </a:endParaRPr>
          </a:p>
          <a:p>
            <a:pPr marL="0" indent="0">
              <a:buNone/>
            </a:pPr>
            <a:r>
              <a:rPr lang="en-US" b="1" dirty="0">
                <a:latin typeface="Cambria" panose="02040503050406030204" pitchFamily="18" charset="0"/>
              </a:rPr>
              <a:t>Characteristics</a:t>
            </a:r>
          </a:p>
          <a:p>
            <a:pPr marL="514350" indent="-514350">
              <a:buFont typeface="+mj-lt"/>
              <a:buAutoNum type="arabicPeriod"/>
            </a:pPr>
            <a:r>
              <a:rPr lang="en-US" dirty="0" smtClean="0">
                <a:latin typeface="Cambria" panose="02040503050406030204" pitchFamily="18" charset="0"/>
              </a:rPr>
              <a:t>Have </a:t>
            </a:r>
            <a:r>
              <a:rPr lang="en-US" dirty="0">
                <a:latin typeface="Cambria" panose="02040503050406030204" pitchFamily="18" charset="0"/>
              </a:rPr>
              <a:t>moist skin without scales</a:t>
            </a:r>
          </a:p>
          <a:p>
            <a:pPr marL="514350" indent="-514350">
              <a:buFont typeface="+mj-lt"/>
              <a:buAutoNum type="arabicPeriod"/>
            </a:pPr>
            <a:r>
              <a:rPr lang="en-US" dirty="0" smtClean="0">
                <a:latin typeface="Cambria" panose="02040503050406030204" pitchFamily="18" charset="0"/>
              </a:rPr>
              <a:t>Lay </a:t>
            </a:r>
            <a:r>
              <a:rPr lang="en-US" dirty="0">
                <a:latin typeface="Cambria" panose="02040503050406030204" pitchFamily="18" charset="0"/>
              </a:rPr>
              <a:t>eggs which hatch into tadpoles</a:t>
            </a:r>
          </a:p>
          <a:p>
            <a:pPr marL="514350" indent="-514350">
              <a:buFont typeface="+mj-lt"/>
              <a:buAutoNum type="arabicPeriod"/>
            </a:pPr>
            <a:r>
              <a:rPr lang="en-US" dirty="0" smtClean="0">
                <a:latin typeface="Cambria" panose="02040503050406030204" pitchFamily="18" charset="0"/>
              </a:rPr>
              <a:t>Cold </a:t>
            </a:r>
            <a:r>
              <a:rPr lang="en-US" dirty="0">
                <a:latin typeface="Cambria" panose="02040503050406030204" pitchFamily="18" charset="0"/>
              </a:rPr>
              <a:t>blooded</a:t>
            </a:r>
          </a:p>
          <a:p>
            <a:pPr marL="514350" indent="-514350">
              <a:buFont typeface="+mj-lt"/>
              <a:buAutoNum type="arabicPeriod"/>
            </a:pPr>
            <a:r>
              <a:rPr lang="en-US" dirty="0" smtClean="0">
                <a:latin typeface="Cambria" panose="02040503050406030204" pitchFamily="18" charset="0"/>
              </a:rPr>
              <a:t>Spend </a:t>
            </a:r>
            <a:r>
              <a:rPr lang="en-US" dirty="0">
                <a:latin typeface="Cambria" panose="02040503050406030204" pitchFamily="18" charset="0"/>
              </a:rPr>
              <a:t>their early life in water and later on dry land</a:t>
            </a:r>
          </a:p>
          <a:p>
            <a:pPr marL="514350" indent="-514350">
              <a:buFont typeface="+mj-lt"/>
              <a:buAutoNum type="arabicPeriod"/>
            </a:pPr>
            <a:r>
              <a:rPr lang="en-US" dirty="0" smtClean="0">
                <a:latin typeface="Cambria" panose="02040503050406030204" pitchFamily="18" charset="0"/>
              </a:rPr>
              <a:t>All </a:t>
            </a:r>
            <a:r>
              <a:rPr lang="en-US" dirty="0">
                <a:latin typeface="Cambria" panose="02040503050406030204" pitchFamily="18" charset="0"/>
              </a:rPr>
              <a:t>amphibians, fish, birds and reptiles lay eggs</a:t>
            </a:r>
          </a:p>
          <a:p>
            <a:pPr marL="0" indent="0">
              <a:buNone/>
            </a:pPr>
            <a:r>
              <a:rPr lang="en-US" b="1" dirty="0">
                <a:latin typeface="Cambria" panose="02040503050406030204" pitchFamily="18" charset="0"/>
              </a:rPr>
              <a:t>NOTE: </a:t>
            </a:r>
            <a:r>
              <a:rPr lang="en-US" dirty="0">
                <a:latin typeface="Cambria" panose="02040503050406030204" pitchFamily="18" charset="0"/>
              </a:rPr>
              <a:t>F</a:t>
            </a:r>
            <a:r>
              <a:rPr lang="en-US" dirty="0" smtClean="0">
                <a:latin typeface="Cambria" panose="02040503050406030204" pitchFamily="18" charset="0"/>
              </a:rPr>
              <a:t>rogs </a:t>
            </a:r>
            <a:r>
              <a:rPr lang="en-US" dirty="0">
                <a:latin typeface="Cambria" panose="02040503050406030204" pitchFamily="18" charset="0"/>
              </a:rPr>
              <a:t>breath through lungs just like birds, </a:t>
            </a:r>
            <a:r>
              <a:rPr lang="en-US" dirty="0" smtClean="0">
                <a:latin typeface="Cambria" panose="02040503050406030204" pitchFamily="18" charset="0"/>
              </a:rPr>
              <a:t>   	  mammals </a:t>
            </a:r>
            <a:r>
              <a:rPr lang="en-US" dirty="0">
                <a:latin typeface="Cambria" panose="02040503050406030204" pitchFamily="18" charset="0"/>
              </a:rPr>
              <a:t>and reptiles</a:t>
            </a:r>
          </a:p>
          <a:p>
            <a:pPr marL="0" indent="0">
              <a:buNone/>
            </a:pPr>
            <a:r>
              <a:rPr lang="en-US" b="1" dirty="0" smtClean="0">
                <a:latin typeface="Cambria" panose="02040503050406030204" pitchFamily="18" charset="0"/>
              </a:rPr>
              <a:t>Examples: </a:t>
            </a:r>
            <a:r>
              <a:rPr lang="en-US" dirty="0" smtClean="0">
                <a:latin typeface="Cambria" panose="02040503050406030204" pitchFamily="18" charset="0"/>
              </a:rPr>
              <a:t>Frogs</a:t>
            </a:r>
            <a:r>
              <a:rPr lang="en-US" dirty="0">
                <a:latin typeface="Cambria" panose="02040503050406030204" pitchFamily="18" charset="0"/>
              </a:rPr>
              <a:t>, salamander, </a:t>
            </a:r>
            <a:r>
              <a:rPr lang="en-US" dirty="0" smtClean="0">
                <a:latin typeface="Cambria" panose="02040503050406030204" pitchFamily="18" charset="0"/>
              </a:rPr>
              <a:t>newts, </a:t>
            </a:r>
            <a:r>
              <a:rPr lang="en-US" dirty="0">
                <a:latin typeface="Cambria" panose="02040503050406030204" pitchFamily="18" charset="0"/>
              </a:rPr>
              <a:t>tadpole, toads</a:t>
            </a:r>
          </a:p>
          <a:p>
            <a:endParaRPr lang="en-US" dirty="0">
              <a:latin typeface="Cambria" panose="02040503050406030204" pitchFamily="18" charset="0"/>
            </a:endParaRPr>
          </a:p>
        </p:txBody>
      </p:sp>
    </p:spTree>
    <p:extLst>
      <p:ext uri="{BB962C8B-B14F-4D97-AF65-F5344CB8AC3E}">
        <p14:creationId xmlns:p14="http://schemas.microsoft.com/office/powerpoint/2010/main" val="230799723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2. Reptiles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600" dirty="0">
                <a:latin typeface="Cambria" panose="02040503050406030204" pitchFamily="18" charset="0"/>
              </a:rPr>
              <a:t>Are cold blooded</a:t>
            </a:r>
          </a:p>
          <a:p>
            <a:pPr>
              <a:buFont typeface="Wingdings" panose="05000000000000000000" pitchFamily="2" charset="2"/>
              <a:buChar char="§"/>
            </a:pPr>
            <a:r>
              <a:rPr lang="en-US" sz="3600" dirty="0">
                <a:latin typeface="Cambria" panose="02040503050406030204" pitchFamily="18" charset="0"/>
              </a:rPr>
              <a:t>Have scales on their bodies</a:t>
            </a:r>
          </a:p>
          <a:p>
            <a:pPr>
              <a:buFont typeface="Wingdings" panose="05000000000000000000" pitchFamily="2" charset="2"/>
              <a:buChar char="§"/>
            </a:pPr>
            <a:r>
              <a:rPr lang="en-US" sz="3600" dirty="0">
                <a:latin typeface="Cambria" panose="02040503050406030204" pitchFamily="18" charset="0"/>
              </a:rPr>
              <a:t>Lay eggs</a:t>
            </a:r>
          </a:p>
          <a:p>
            <a:pPr>
              <a:buFont typeface="Wingdings" panose="05000000000000000000" pitchFamily="2" charset="2"/>
              <a:buChar char="§"/>
            </a:pPr>
            <a:r>
              <a:rPr lang="en-US" sz="3600" dirty="0">
                <a:latin typeface="Cambria" panose="02040503050406030204" pitchFamily="18" charset="0"/>
              </a:rPr>
              <a:t>Breath through the lungs</a:t>
            </a:r>
          </a:p>
          <a:p>
            <a:pPr marL="0" indent="0">
              <a:buNone/>
            </a:pPr>
            <a:r>
              <a:rPr lang="en-US" sz="3600" b="1" dirty="0">
                <a:latin typeface="Cambria" panose="02040503050406030204" pitchFamily="18" charset="0"/>
              </a:rPr>
              <a:t>Examples - </a:t>
            </a:r>
            <a:r>
              <a:rPr lang="en-US" sz="3600" dirty="0">
                <a:latin typeface="Cambria" panose="02040503050406030204" pitchFamily="18" charset="0"/>
              </a:rPr>
              <a:t>Chameleon, turtle, crocodile, snake, lizard, tortoise, gecko</a:t>
            </a:r>
          </a:p>
          <a:p>
            <a:endParaRPr lang="en-US" sz="3600" dirty="0">
              <a:latin typeface="Cambria" panose="02040503050406030204" pitchFamily="18" charset="0"/>
            </a:endParaRPr>
          </a:p>
        </p:txBody>
      </p:sp>
      <p:pic>
        <p:nvPicPr>
          <p:cNvPr id="6146" name="Picture 2" descr="C:\Users\NASOKHO\Desktop\PICTURES\tortoi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2057401"/>
            <a:ext cx="25146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37429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solidFill>
                  <a:srgbClr val="FF0000"/>
                </a:solidFill>
                <a:latin typeface="Cambria" panose="02040503050406030204" pitchFamily="18" charset="0"/>
              </a:rPr>
              <a:t>3. Fish</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Autofit/>
          </a:bodyPr>
          <a:lstStyle/>
          <a:p>
            <a:pPr marL="0" indent="0">
              <a:buNone/>
            </a:pPr>
            <a:r>
              <a:rPr lang="en-US" b="1" u="sng" dirty="0" smtClean="0">
                <a:latin typeface="Cambria" panose="02040503050406030204" pitchFamily="18" charset="0"/>
              </a:rPr>
              <a:t>Characteristics</a:t>
            </a:r>
            <a:endParaRPr lang="en-US" b="1" u="sng"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fins</a:t>
            </a:r>
          </a:p>
          <a:p>
            <a:pPr>
              <a:buFont typeface="Wingdings" panose="05000000000000000000" pitchFamily="2" charset="2"/>
              <a:buChar char="§"/>
            </a:pPr>
            <a:r>
              <a:rPr lang="en-US" dirty="0" smtClean="0">
                <a:latin typeface="Cambria" panose="02040503050406030204" pitchFamily="18" charset="0"/>
              </a:rPr>
              <a:t>Their </a:t>
            </a:r>
            <a:r>
              <a:rPr lang="en-US" dirty="0">
                <a:latin typeface="Cambria" panose="02040503050406030204" pitchFamily="18" charset="0"/>
              </a:rPr>
              <a:t>bodies are covered with scales</a:t>
            </a:r>
          </a:p>
          <a:p>
            <a:pPr>
              <a:buFont typeface="Wingdings" panose="05000000000000000000" pitchFamily="2" charset="2"/>
              <a:buChar char="§"/>
            </a:pPr>
            <a:r>
              <a:rPr lang="en-US" dirty="0" smtClean="0">
                <a:latin typeface="Cambria" panose="02040503050406030204" pitchFamily="18" charset="0"/>
              </a:rPr>
              <a:t>Lay </a:t>
            </a:r>
            <a:r>
              <a:rPr lang="en-US" dirty="0">
                <a:latin typeface="Cambria" panose="02040503050406030204" pitchFamily="18" charset="0"/>
              </a:rPr>
              <a:t>eggs</a:t>
            </a:r>
          </a:p>
          <a:p>
            <a:pPr>
              <a:buFont typeface="Wingdings" panose="05000000000000000000" pitchFamily="2" charset="2"/>
              <a:buChar char="§"/>
            </a:pPr>
            <a:r>
              <a:rPr lang="en-US" dirty="0" smtClean="0">
                <a:latin typeface="Cambria" panose="02040503050406030204" pitchFamily="18" charset="0"/>
              </a:rPr>
              <a:t>Breath </a:t>
            </a:r>
            <a:r>
              <a:rPr lang="en-US" dirty="0">
                <a:latin typeface="Cambria" panose="02040503050406030204" pitchFamily="18" charset="0"/>
              </a:rPr>
              <a:t>by means of fins</a:t>
            </a:r>
          </a:p>
          <a:p>
            <a:pPr>
              <a:buFont typeface="Wingdings" panose="05000000000000000000" pitchFamily="2" charset="2"/>
              <a:buChar char="§"/>
            </a:pPr>
            <a:r>
              <a:rPr lang="en-US" dirty="0" smtClean="0">
                <a:latin typeface="Cambria" panose="02040503050406030204" pitchFamily="18" charset="0"/>
              </a:rPr>
              <a:t>Are </a:t>
            </a:r>
            <a:r>
              <a:rPr lang="en-US" dirty="0">
                <a:latin typeface="Cambria" panose="02040503050406030204" pitchFamily="18" charset="0"/>
              </a:rPr>
              <a:t>cold blooded</a:t>
            </a:r>
          </a:p>
          <a:p>
            <a:pPr marL="0" indent="0">
              <a:buNone/>
            </a:pPr>
            <a:r>
              <a:rPr lang="en-US" b="1" dirty="0">
                <a:latin typeface="Cambria" panose="02040503050406030204" pitchFamily="18" charset="0"/>
              </a:rPr>
              <a:t>Examples: </a:t>
            </a:r>
            <a:r>
              <a:rPr lang="en-US" dirty="0">
                <a:latin typeface="Cambria" panose="02040503050406030204" pitchFamily="18" charset="0"/>
              </a:rPr>
              <a:t>T</a:t>
            </a:r>
            <a:r>
              <a:rPr lang="en-US" dirty="0" smtClean="0">
                <a:latin typeface="Cambria" panose="02040503050406030204" pitchFamily="18" charset="0"/>
              </a:rPr>
              <a:t>ilapia</a:t>
            </a:r>
            <a:r>
              <a:rPr lang="en-US" dirty="0">
                <a:latin typeface="Cambria" panose="02040503050406030204" pitchFamily="18" charset="0"/>
              </a:rPr>
              <a:t>, mudfish, </a:t>
            </a:r>
            <a:r>
              <a:rPr lang="en-US" dirty="0" err="1">
                <a:latin typeface="Cambria" panose="02040503050406030204" pitchFamily="18" charset="0"/>
              </a:rPr>
              <a:t>dagaa</a:t>
            </a:r>
            <a:r>
              <a:rPr lang="en-US" dirty="0">
                <a:latin typeface="Cambria" panose="02040503050406030204" pitchFamily="18" charset="0"/>
              </a:rPr>
              <a:t>, shark, </a:t>
            </a:r>
            <a:r>
              <a:rPr lang="en-US" dirty="0" err="1">
                <a:latin typeface="Cambria" panose="02040503050406030204" pitchFamily="18" charset="0"/>
              </a:rPr>
              <a:t>nile</a:t>
            </a:r>
            <a:r>
              <a:rPr lang="en-US" dirty="0">
                <a:latin typeface="Cambria" panose="02040503050406030204" pitchFamily="18" charset="0"/>
              </a:rPr>
              <a:t> </a:t>
            </a:r>
            <a:r>
              <a:rPr lang="en-US" dirty="0" smtClean="0">
                <a:latin typeface="Cambria" panose="02040503050406030204" pitchFamily="18" charset="0"/>
              </a:rPr>
              <a:t>		  perch</a:t>
            </a:r>
            <a:r>
              <a:rPr lang="en-US" dirty="0">
                <a:latin typeface="Cambria" panose="02040503050406030204" pitchFamily="18" charset="0"/>
              </a:rPr>
              <a:t>, trout</a:t>
            </a:r>
          </a:p>
          <a:p>
            <a:endParaRPr lang="en-US" dirty="0">
              <a:latin typeface="Cambria" panose="02040503050406030204" pitchFamily="18" charset="0"/>
            </a:endParaRPr>
          </a:p>
        </p:txBody>
      </p:sp>
      <p:pic>
        <p:nvPicPr>
          <p:cNvPr id="7170" name="Picture 2" descr="C:\Users\NASOKHO\Desktop\PICTURES\omen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3429000"/>
            <a:ext cx="18478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7472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4. Birds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95401"/>
            <a:ext cx="8229600" cy="4830763"/>
          </a:xfrm>
        </p:spPr>
        <p:txBody>
          <a:bodyPr>
            <a:noAutofit/>
          </a:bodyPr>
          <a:lstStyle/>
          <a:p>
            <a:pPr marL="0" indent="0">
              <a:buNone/>
            </a:pPr>
            <a:r>
              <a:rPr lang="en-US" b="1" u="sng" dirty="0" smtClean="0">
                <a:latin typeface="Cambria" panose="02040503050406030204" pitchFamily="18" charset="0"/>
              </a:rPr>
              <a:t>Characteristics</a:t>
            </a:r>
            <a:endParaRPr lang="en-US" b="1" u="sng"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Warm </a:t>
            </a:r>
            <a:r>
              <a:rPr lang="en-US" dirty="0">
                <a:latin typeface="Cambria" panose="02040503050406030204" pitchFamily="18" charset="0"/>
              </a:rPr>
              <a:t>blooded</a:t>
            </a:r>
          </a:p>
          <a:p>
            <a:pPr>
              <a:buFont typeface="Wingdings" panose="05000000000000000000" pitchFamily="2" charset="2"/>
              <a:buChar char="§"/>
            </a:pPr>
            <a:r>
              <a:rPr lang="en-US" dirty="0" smtClean="0">
                <a:latin typeface="Cambria" panose="02040503050406030204" pitchFamily="18" charset="0"/>
              </a:rPr>
              <a:t>Bodies </a:t>
            </a:r>
            <a:r>
              <a:rPr lang="en-US" dirty="0">
                <a:latin typeface="Cambria" panose="02040503050406030204" pitchFamily="18" charset="0"/>
              </a:rPr>
              <a:t>are covered with feathers</a:t>
            </a:r>
          </a:p>
          <a:p>
            <a:pPr>
              <a:buFont typeface="Wingdings" panose="05000000000000000000" pitchFamily="2" charset="2"/>
              <a:buChar char="§"/>
            </a:pPr>
            <a:r>
              <a:rPr lang="en-US" dirty="0" smtClean="0">
                <a:latin typeface="Cambria" panose="02040503050406030204" pitchFamily="18" charset="0"/>
              </a:rPr>
              <a:t>Most </a:t>
            </a:r>
            <a:r>
              <a:rPr lang="en-US" dirty="0">
                <a:latin typeface="Cambria" panose="02040503050406030204" pitchFamily="18" charset="0"/>
              </a:rPr>
              <a:t>fly since they have wings</a:t>
            </a: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beaks for feeding</a:t>
            </a:r>
          </a:p>
          <a:p>
            <a:pPr>
              <a:buFont typeface="Wingdings" panose="05000000000000000000" pitchFamily="2" charset="2"/>
              <a:buChar char="§"/>
            </a:pPr>
            <a:r>
              <a:rPr lang="en-US" dirty="0" smtClean="0">
                <a:latin typeface="Cambria" panose="02040503050406030204" pitchFamily="18" charset="0"/>
              </a:rPr>
              <a:t>Lay </a:t>
            </a:r>
            <a:r>
              <a:rPr lang="en-US" dirty="0">
                <a:latin typeface="Cambria" panose="02040503050406030204" pitchFamily="18" charset="0"/>
              </a:rPr>
              <a:t>eggs (fertilized)</a:t>
            </a: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claws on the feet and scales on their legs</a:t>
            </a:r>
          </a:p>
          <a:p>
            <a:pPr marL="0" indent="0">
              <a:buNone/>
            </a:pPr>
            <a:r>
              <a:rPr lang="en-US" b="1" dirty="0">
                <a:latin typeface="Cambria" panose="02040503050406030204" pitchFamily="18" charset="0"/>
              </a:rPr>
              <a:t>Examples </a:t>
            </a:r>
            <a:r>
              <a:rPr lang="en-US" dirty="0">
                <a:latin typeface="Cambria" panose="02040503050406030204" pitchFamily="18" charset="0"/>
              </a:rPr>
              <a:t>– chicken, weaver bird, dove, </a:t>
            </a:r>
            <a:r>
              <a:rPr lang="en-US" dirty="0" smtClean="0">
                <a:latin typeface="Cambria" panose="02040503050406030204" pitchFamily="18" charset="0"/>
              </a:rPr>
              <a:t>			    ostrich</a:t>
            </a:r>
            <a:r>
              <a:rPr lang="en-US" dirty="0">
                <a:latin typeface="Cambria" panose="02040503050406030204" pitchFamily="18" charset="0"/>
              </a:rPr>
              <a:t>, duck</a:t>
            </a:r>
          </a:p>
          <a:p>
            <a:pPr marL="0" indent="0">
              <a:buNone/>
            </a:pPr>
            <a:r>
              <a:rPr lang="en-US" dirty="0">
                <a:latin typeface="Cambria" panose="02040503050406030204" pitchFamily="18" charset="0"/>
              </a:rPr>
              <a:t> </a:t>
            </a:r>
          </a:p>
          <a:p>
            <a:endParaRPr lang="en-US" dirty="0">
              <a:latin typeface="Cambria" panose="02040503050406030204" pitchFamily="18" charset="0"/>
            </a:endParaRPr>
          </a:p>
        </p:txBody>
      </p:sp>
      <p:pic>
        <p:nvPicPr>
          <p:cNvPr id="8194" name="Picture 2" descr="C:\Users\NASOKHO\Desktop\PICTURES\do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6" y="3048000"/>
            <a:ext cx="2886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538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5. Mammals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990601"/>
            <a:ext cx="8229600" cy="5135563"/>
          </a:xfrm>
        </p:spPr>
        <p:txBody>
          <a:bodyPr>
            <a:normAutofit fontScale="92500" lnSpcReduction="10000"/>
          </a:bodyPr>
          <a:lstStyle/>
          <a:p>
            <a:pPr marL="0" indent="0">
              <a:buNone/>
            </a:pPr>
            <a:r>
              <a:rPr lang="en-US" b="1" u="sng" dirty="0" smtClean="0">
                <a:latin typeface="Cambria" panose="02040503050406030204" pitchFamily="18" charset="0"/>
              </a:rPr>
              <a:t>Characteristics</a:t>
            </a:r>
            <a:endParaRPr lang="en-US" b="1" u="sng"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mammary glands</a:t>
            </a: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hairy bodies</a:t>
            </a:r>
          </a:p>
          <a:p>
            <a:pPr>
              <a:buFont typeface="Wingdings" panose="05000000000000000000" pitchFamily="2" charset="2"/>
              <a:buChar char="§"/>
            </a:pPr>
            <a:r>
              <a:rPr lang="en-US" dirty="0" smtClean="0">
                <a:latin typeface="Cambria" panose="02040503050406030204" pitchFamily="18" charset="0"/>
              </a:rPr>
              <a:t>Give </a:t>
            </a:r>
            <a:r>
              <a:rPr lang="en-US" dirty="0">
                <a:latin typeface="Cambria" panose="02040503050406030204" pitchFamily="18" charset="0"/>
              </a:rPr>
              <a:t>birth to live young ones except the spiny ant-eater and duck-billed platypus which lay eggs.</a:t>
            </a:r>
          </a:p>
          <a:p>
            <a:pPr>
              <a:buFont typeface="Wingdings" panose="05000000000000000000" pitchFamily="2" charset="2"/>
              <a:buChar char="§"/>
            </a:pPr>
            <a:r>
              <a:rPr lang="en-US" dirty="0" smtClean="0">
                <a:latin typeface="Cambria" panose="02040503050406030204" pitchFamily="18" charset="0"/>
              </a:rPr>
              <a:t>Most </a:t>
            </a:r>
            <a:r>
              <a:rPr lang="en-US" dirty="0">
                <a:latin typeface="Cambria" panose="02040503050406030204" pitchFamily="18" charset="0"/>
              </a:rPr>
              <a:t>live on dry land except whales, seals and dolphins which live in water</a:t>
            </a:r>
          </a:p>
          <a:p>
            <a:pPr>
              <a:buFont typeface="Wingdings" panose="05000000000000000000" pitchFamily="2" charset="2"/>
              <a:buChar char="§"/>
            </a:pPr>
            <a:r>
              <a:rPr lang="en-US" dirty="0" smtClean="0">
                <a:latin typeface="Cambria" panose="02040503050406030204" pitchFamily="18" charset="0"/>
              </a:rPr>
              <a:t>Breath </a:t>
            </a:r>
            <a:r>
              <a:rPr lang="en-US" dirty="0">
                <a:latin typeface="Cambria" panose="02040503050406030204" pitchFamily="18" charset="0"/>
              </a:rPr>
              <a:t>through the lungs</a:t>
            </a:r>
          </a:p>
          <a:p>
            <a:pPr>
              <a:buFont typeface="Wingdings" panose="05000000000000000000" pitchFamily="2" charset="2"/>
              <a:buChar char="§"/>
            </a:pPr>
            <a:r>
              <a:rPr lang="en-US" dirty="0" smtClean="0">
                <a:latin typeface="Cambria" panose="02040503050406030204" pitchFamily="18" charset="0"/>
              </a:rPr>
              <a:t>They </a:t>
            </a:r>
            <a:r>
              <a:rPr lang="en-US" dirty="0">
                <a:latin typeface="Cambria" panose="02040503050406030204" pitchFamily="18" charset="0"/>
              </a:rPr>
              <a:t>use their limbs to walk except the bat that flies</a:t>
            </a:r>
          </a:p>
          <a:p>
            <a:pPr marL="0" indent="0">
              <a:buNone/>
            </a:pPr>
            <a:r>
              <a:rPr lang="en-US" b="1" dirty="0">
                <a:latin typeface="Cambria" panose="02040503050406030204" pitchFamily="18" charset="0"/>
              </a:rPr>
              <a:t>Examples: </a:t>
            </a:r>
            <a:r>
              <a:rPr lang="en-US" dirty="0">
                <a:latin typeface="Cambria" panose="02040503050406030204" pitchFamily="18" charset="0"/>
              </a:rPr>
              <a:t>W</a:t>
            </a:r>
            <a:r>
              <a:rPr lang="en-US" dirty="0" smtClean="0">
                <a:latin typeface="Cambria" panose="02040503050406030204" pitchFamily="18" charset="0"/>
              </a:rPr>
              <a:t>hale</a:t>
            </a:r>
            <a:r>
              <a:rPr lang="en-US" dirty="0">
                <a:latin typeface="Cambria" panose="02040503050406030204" pitchFamily="18" charset="0"/>
              </a:rPr>
              <a:t>, man, cow, seal, porpoise, bat, goat, </a:t>
            </a:r>
            <a:r>
              <a:rPr lang="en-US" dirty="0" smtClean="0">
                <a:latin typeface="Cambria" panose="02040503050406030204" pitchFamily="18" charset="0"/>
              </a:rPr>
              <a:t>		         sheep</a:t>
            </a:r>
            <a:r>
              <a:rPr lang="en-US" dirty="0">
                <a:latin typeface="Cambria" panose="02040503050406030204" pitchFamily="18" charset="0"/>
              </a:rPr>
              <a:t>, baboon, rat</a:t>
            </a:r>
          </a:p>
          <a:p>
            <a:pPr marL="0" indent="0">
              <a:buNone/>
            </a:pPr>
            <a:endParaRPr lang="en-US" b="1" dirty="0" smtClean="0">
              <a:latin typeface="Cambria" panose="02040503050406030204" pitchFamily="18" charset="0"/>
            </a:endParaRPr>
          </a:p>
          <a:p>
            <a:pPr marL="0" indent="0">
              <a:buNone/>
            </a:pPr>
            <a:r>
              <a:rPr lang="en-US" b="1" dirty="0" smtClean="0">
                <a:latin typeface="Cambria" panose="02040503050406030204" pitchFamily="18" charset="0"/>
              </a:rPr>
              <a:t>NOTE</a:t>
            </a:r>
            <a:r>
              <a:rPr lang="en-US" b="1" dirty="0">
                <a:latin typeface="Cambria" panose="02040503050406030204" pitchFamily="18" charset="0"/>
              </a:rPr>
              <a:t>: </a:t>
            </a:r>
            <a:r>
              <a:rPr lang="en-US" dirty="0">
                <a:latin typeface="Cambria" panose="02040503050406030204" pitchFamily="18" charset="0"/>
              </a:rPr>
              <a:t>Birds and reptiles lay fertilized </a:t>
            </a:r>
            <a:r>
              <a:rPr lang="en-US" dirty="0" smtClean="0">
                <a:latin typeface="Cambria" panose="02040503050406030204" pitchFamily="18" charset="0"/>
              </a:rPr>
              <a:t>eggs.</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164146029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ANIMAL FEEDING</a:t>
            </a:r>
            <a:br>
              <a:rPr lang="en-US" b="1" u="sng" dirty="0" smtClean="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lgn="ctr">
              <a:buNone/>
            </a:pPr>
            <a:r>
              <a:rPr lang="en-US" sz="3800" b="1" u="sng" dirty="0">
                <a:latin typeface="Cambria" panose="02040503050406030204" pitchFamily="18" charset="0"/>
              </a:rPr>
              <a:t>Types of animal feeds</a:t>
            </a:r>
          </a:p>
          <a:p>
            <a:pPr marL="742950" indent="-742950">
              <a:buFont typeface="+mj-lt"/>
              <a:buAutoNum type="alphaLcPeriod"/>
            </a:pPr>
            <a:r>
              <a:rPr lang="en-US" sz="3800" dirty="0">
                <a:latin typeface="Cambria" panose="02040503050406030204" pitchFamily="18" charset="0"/>
              </a:rPr>
              <a:t>Pasture</a:t>
            </a:r>
          </a:p>
          <a:p>
            <a:pPr marL="742950" indent="-742950">
              <a:buFont typeface="+mj-lt"/>
              <a:buAutoNum type="alphaLcPeriod"/>
            </a:pPr>
            <a:r>
              <a:rPr lang="en-US" sz="3800" dirty="0">
                <a:latin typeface="Cambria" panose="02040503050406030204" pitchFamily="18" charset="0"/>
              </a:rPr>
              <a:t>Fodder crops</a:t>
            </a:r>
          </a:p>
          <a:p>
            <a:pPr marL="742950" indent="-742950">
              <a:buFont typeface="+mj-lt"/>
              <a:buAutoNum type="alphaLcPeriod"/>
            </a:pPr>
            <a:r>
              <a:rPr lang="en-US" sz="3800" dirty="0">
                <a:latin typeface="Cambria" panose="02040503050406030204" pitchFamily="18" charset="0"/>
              </a:rPr>
              <a:t>Commercial feeds or concentrates</a:t>
            </a:r>
          </a:p>
          <a:p>
            <a:pPr marL="742950" indent="-742950">
              <a:buFont typeface="+mj-lt"/>
              <a:buAutoNum type="alphaLcPeriod"/>
            </a:pPr>
            <a:r>
              <a:rPr lang="en-US" sz="3800" dirty="0">
                <a:latin typeface="Cambria" panose="02040503050406030204" pitchFamily="18" charset="0"/>
              </a:rPr>
              <a:t>Conserved feeds</a:t>
            </a:r>
          </a:p>
          <a:p>
            <a:endParaRPr lang="en-US" sz="3800" dirty="0">
              <a:latin typeface="Cambria" panose="02040503050406030204" pitchFamily="18" charset="0"/>
            </a:endParaRPr>
          </a:p>
        </p:txBody>
      </p:sp>
    </p:spTree>
    <p:extLst>
      <p:ext uri="{BB962C8B-B14F-4D97-AF65-F5344CB8AC3E}">
        <p14:creationId xmlns:p14="http://schemas.microsoft.com/office/powerpoint/2010/main" val="117979712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mbria" panose="02040503050406030204" pitchFamily="18" charset="0"/>
              </a:rPr>
              <a:t>Characteristics of </a:t>
            </a:r>
            <a:r>
              <a:rPr lang="en-US" dirty="0" smtClean="0">
                <a:latin typeface="Cambria" panose="02040503050406030204" pitchFamily="18" charset="0"/>
              </a:rPr>
              <a:t>plants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latin typeface="Cambria" panose="02040503050406030204" pitchFamily="18" charset="0"/>
              </a:rPr>
              <a:t>They </a:t>
            </a:r>
            <a:r>
              <a:rPr lang="en-US" dirty="0">
                <a:latin typeface="Cambria" panose="02040503050406030204" pitchFamily="18" charset="0"/>
              </a:rPr>
              <a:t>grow</a:t>
            </a:r>
          </a:p>
          <a:p>
            <a:pPr>
              <a:buFont typeface="Wingdings" panose="05000000000000000000" pitchFamily="2" charset="2"/>
              <a:buChar char="§"/>
            </a:pPr>
            <a:r>
              <a:rPr lang="en-US" dirty="0">
                <a:latin typeface="Cambria" panose="02040503050406030204" pitchFamily="18" charset="0"/>
              </a:rPr>
              <a:t>They die</a:t>
            </a:r>
          </a:p>
          <a:p>
            <a:pPr>
              <a:buFont typeface="Wingdings" panose="05000000000000000000" pitchFamily="2" charset="2"/>
              <a:buChar char="§"/>
            </a:pPr>
            <a:r>
              <a:rPr lang="en-US" dirty="0">
                <a:latin typeface="Cambria" panose="02040503050406030204" pitchFamily="18" charset="0"/>
              </a:rPr>
              <a:t>They reproduce</a:t>
            </a:r>
          </a:p>
          <a:p>
            <a:pPr>
              <a:buFont typeface="Wingdings" panose="05000000000000000000" pitchFamily="2" charset="2"/>
              <a:buChar char="§"/>
            </a:pPr>
            <a:r>
              <a:rPr lang="en-US" dirty="0">
                <a:latin typeface="Cambria" panose="02040503050406030204" pitchFamily="18" charset="0"/>
              </a:rPr>
              <a:t>They react to changes in the environment</a:t>
            </a:r>
          </a:p>
          <a:p>
            <a:pPr>
              <a:buFont typeface="Wingdings" panose="05000000000000000000" pitchFamily="2" charset="2"/>
              <a:buChar char="§"/>
            </a:pPr>
            <a:r>
              <a:rPr lang="en-US" dirty="0">
                <a:latin typeface="Cambria" panose="02040503050406030204" pitchFamily="18" charset="0"/>
              </a:rPr>
              <a:t>They feed</a:t>
            </a:r>
          </a:p>
          <a:p>
            <a:endParaRPr lang="en-US" dirty="0"/>
          </a:p>
        </p:txBody>
      </p:sp>
    </p:spTree>
    <p:extLst>
      <p:ext uri="{BB962C8B-B14F-4D97-AF65-F5344CB8AC3E}">
        <p14:creationId xmlns:p14="http://schemas.microsoft.com/office/powerpoint/2010/main" val="29306545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668000" cy="6858000"/>
          </a:xfrm>
          <a:prstGeom prst="rect">
            <a:avLst/>
          </a:prstGeom>
        </p:spPr>
      </p:pic>
    </p:spTree>
    <p:extLst>
      <p:ext uri="{BB962C8B-B14F-4D97-AF65-F5344CB8AC3E}">
        <p14:creationId xmlns:p14="http://schemas.microsoft.com/office/powerpoint/2010/main" val="32536939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solidFill>
                  <a:srgbClr val="FF0000"/>
                </a:solidFill>
                <a:latin typeface="Cambria" panose="02040503050406030204" pitchFamily="18" charset="0"/>
              </a:rPr>
              <a:t>1. Pasture</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rmAutofit lnSpcReduction="10000"/>
          </a:bodyPr>
          <a:lstStyle/>
          <a:p>
            <a:pPr marL="0" indent="0">
              <a:buNone/>
            </a:pPr>
            <a:r>
              <a:rPr lang="en-US" dirty="0" smtClean="0">
                <a:latin typeface="Cambria" panose="02040503050406030204" pitchFamily="18" charset="0"/>
              </a:rPr>
              <a:t>A </a:t>
            </a:r>
            <a:r>
              <a:rPr lang="en-US" dirty="0">
                <a:latin typeface="Cambria" panose="02040503050406030204" pitchFamily="18" charset="0"/>
              </a:rPr>
              <a:t>piece of land on which grass or a mixture of legumes are grown and livestock feed </a:t>
            </a:r>
            <a:r>
              <a:rPr lang="en-US" dirty="0" smtClean="0">
                <a:latin typeface="Cambria" panose="02040503050406030204" pitchFamily="18" charset="0"/>
              </a:rPr>
              <a:t>directly.</a:t>
            </a:r>
            <a:endParaRPr lang="en-US" dirty="0">
              <a:latin typeface="Cambria" panose="02040503050406030204" pitchFamily="18" charset="0"/>
            </a:endParaRPr>
          </a:p>
          <a:p>
            <a:pPr marL="0" indent="0">
              <a:buNone/>
            </a:pPr>
            <a:endParaRPr lang="en-US" dirty="0" smtClean="0">
              <a:latin typeface="Cambria" panose="02040503050406030204" pitchFamily="18" charset="0"/>
            </a:endParaRPr>
          </a:p>
          <a:p>
            <a:pPr marL="0" indent="0">
              <a:buNone/>
            </a:pPr>
            <a:r>
              <a:rPr lang="en-US" dirty="0" smtClean="0">
                <a:latin typeface="Cambria" panose="02040503050406030204" pitchFamily="18" charset="0"/>
              </a:rPr>
              <a:t>Are </a:t>
            </a:r>
            <a:r>
              <a:rPr lang="en-US" dirty="0">
                <a:latin typeface="Cambria" panose="02040503050406030204" pitchFamily="18" charset="0"/>
              </a:rPr>
              <a:t>classified into legumes and grasses</a:t>
            </a:r>
          </a:p>
          <a:p>
            <a:pPr marL="0" indent="0">
              <a:buNone/>
            </a:pPr>
            <a:r>
              <a:rPr lang="en-US" b="1" dirty="0" smtClean="0">
                <a:latin typeface="Cambria" panose="02040503050406030204" pitchFamily="18" charset="0"/>
              </a:rPr>
              <a:t>(i) Legumes</a:t>
            </a:r>
            <a:endParaRPr lang="en-US" b="1" dirty="0">
              <a:latin typeface="Cambria" panose="02040503050406030204" pitchFamily="18" charset="0"/>
            </a:endParaRPr>
          </a:p>
          <a:p>
            <a:pPr marL="0" indent="0">
              <a:buNone/>
            </a:pPr>
            <a:r>
              <a:rPr lang="en-US" dirty="0" smtClean="0">
                <a:latin typeface="Cambria" panose="02040503050406030204" pitchFamily="18" charset="0"/>
              </a:rPr>
              <a:t>Provide </a:t>
            </a:r>
            <a:r>
              <a:rPr lang="en-US" dirty="0">
                <a:latin typeface="Cambria" panose="02040503050406030204" pitchFamily="18" charset="0"/>
              </a:rPr>
              <a:t>animals with proteins</a:t>
            </a:r>
          </a:p>
          <a:p>
            <a:pPr marL="0" indent="0">
              <a:buNone/>
            </a:pPr>
            <a:r>
              <a:rPr lang="en-US" dirty="0" smtClean="0">
                <a:latin typeface="Cambria" panose="02040503050406030204" pitchFamily="18" charset="0"/>
              </a:rPr>
              <a:t>Examples </a:t>
            </a:r>
            <a:r>
              <a:rPr lang="en-US" dirty="0">
                <a:latin typeface="Cambria" panose="02040503050406030204" pitchFamily="18" charset="0"/>
              </a:rPr>
              <a:t>are </a:t>
            </a:r>
            <a:r>
              <a:rPr lang="en-US" dirty="0" err="1">
                <a:latin typeface="Cambria" panose="02040503050406030204" pitchFamily="18" charset="0"/>
              </a:rPr>
              <a:t>lucern</a:t>
            </a:r>
            <a:r>
              <a:rPr lang="en-US" dirty="0">
                <a:latin typeface="Cambria" panose="02040503050406030204" pitchFamily="18" charset="0"/>
              </a:rPr>
              <a:t>, </a:t>
            </a:r>
            <a:r>
              <a:rPr lang="en-US" dirty="0" err="1">
                <a:latin typeface="Cambria" panose="02040503050406030204" pitchFamily="18" charset="0"/>
              </a:rPr>
              <a:t>desmodium</a:t>
            </a:r>
            <a:r>
              <a:rPr lang="en-US" dirty="0">
                <a:latin typeface="Cambria" panose="02040503050406030204" pitchFamily="18" charset="0"/>
              </a:rPr>
              <a:t>, </a:t>
            </a:r>
            <a:r>
              <a:rPr lang="en-US" dirty="0" smtClean="0">
                <a:latin typeface="Cambria" panose="02040503050406030204" pitchFamily="18" charset="0"/>
              </a:rPr>
              <a:t>clover</a:t>
            </a:r>
            <a:r>
              <a:rPr lang="en-US" dirty="0">
                <a:latin typeface="Cambria" panose="02040503050406030204" pitchFamily="18" charset="0"/>
              </a:rPr>
              <a:t>, </a:t>
            </a:r>
            <a:r>
              <a:rPr lang="en-US" dirty="0" smtClean="0">
                <a:latin typeface="Cambria" panose="02040503050406030204" pitchFamily="18" charset="0"/>
              </a:rPr>
              <a:t>glycine</a:t>
            </a:r>
          </a:p>
          <a:p>
            <a:pPr marL="0" indent="0">
              <a:buNone/>
            </a:pPr>
            <a:endParaRPr lang="en-US" dirty="0">
              <a:latin typeface="Cambria" panose="02040503050406030204" pitchFamily="18" charset="0"/>
            </a:endParaRPr>
          </a:p>
          <a:p>
            <a:pPr marL="0" indent="0">
              <a:buNone/>
            </a:pPr>
            <a:r>
              <a:rPr lang="en-US" b="1" dirty="0" smtClean="0">
                <a:latin typeface="Cambria" panose="02040503050406030204" pitchFamily="18" charset="0"/>
              </a:rPr>
              <a:t>(ii) Grasses</a:t>
            </a:r>
            <a:endParaRPr lang="en-US" b="1" dirty="0">
              <a:latin typeface="Cambria" panose="02040503050406030204" pitchFamily="18" charset="0"/>
            </a:endParaRPr>
          </a:p>
          <a:p>
            <a:pPr marL="0" indent="0">
              <a:buNone/>
            </a:pPr>
            <a:r>
              <a:rPr lang="en-US" dirty="0" smtClean="0">
                <a:latin typeface="Cambria" panose="02040503050406030204" pitchFamily="18" charset="0"/>
              </a:rPr>
              <a:t>Provide </a:t>
            </a:r>
            <a:r>
              <a:rPr lang="en-US" dirty="0">
                <a:latin typeface="Cambria" panose="02040503050406030204" pitchFamily="18" charset="0"/>
              </a:rPr>
              <a:t>animal with </a:t>
            </a:r>
            <a:r>
              <a:rPr lang="en-US" dirty="0" smtClean="0">
                <a:latin typeface="Cambria" panose="02040503050406030204" pitchFamily="18" charset="0"/>
              </a:rPr>
              <a:t>carbohydrates.</a:t>
            </a:r>
            <a:endParaRPr lang="en-US" dirty="0">
              <a:latin typeface="Cambria" panose="02040503050406030204" pitchFamily="18" charset="0"/>
            </a:endParaRPr>
          </a:p>
          <a:p>
            <a:pPr marL="0" indent="0">
              <a:buNone/>
            </a:pPr>
            <a:r>
              <a:rPr lang="en-US" dirty="0" smtClean="0">
                <a:latin typeface="Cambria" panose="02040503050406030204" pitchFamily="18" charset="0"/>
              </a:rPr>
              <a:t>Examples</a:t>
            </a:r>
            <a:r>
              <a:rPr lang="en-US" dirty="0">
                <a:latin typeface="Cambria" panose="02040503050406030204" pitchFamily="18" charset="0"/>
              </a:rPr>
              <a:t>: Nandi grass, </a:t>
            </a:r>
            <a:r>
              <a:rPr lang="en-US" dirty="0" err="1" smtClean="0">
                <a:latin typeface="Cambria" panose="02040503050406030204" pitchFamily="18" charset="0"/>
              </a:rPr>
              <a:t>setaria</a:t>
            </a:r>
            <a:r>
              <a:rPr lang="en-US" dirty="0">
                <a:latin typeface="Cambria" panose="02040503050406030204" pitchFamily="18" charset="0"/>
              </a:rPr>
              <a:t> </a:t>
            </a:r>
            <a:r>
              <a:rPr lang="en-US" dirty="0" smtClean="0">
                <a:latin typeface="Cambria" panose="02040503050406030204" pitchFamily="18" charset="0"/>
              </a:rPr>
              <a:t>grass</a:t>
            </a:r>
            <a:r>
              <a:rPr lang="en-US" dirty="0">
                <a:latin typeface="Cambria" panose="02040503050406030204" pitchFamily="18" charset="0"/>
              </a:rPr>
              <a:t>, Rhodes grass, Kikuyu grass</a:t>
            </a:r>
          </a:p>
          <a:p>
            <a:endParaRPr lang="en-US" dirty="0">
              <a:latin typeface="Cambria" panose="02040503050406030204" pitchFamily="18" charset="0"/>
            </a:endParaRPr>
          </a:p>
        </p:txBody>
      </p:sp>
    </p:spTree>
    <p:extLst>
      <p:ext uri="{BB962C8B-B14F-4D97-AF65-F5344CB8AC3E}">
        <p14:creationId xmlns:p14="http://schemas.microsoft.com/office/powerpoint/2010/main" val="370733991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2. Fodder </a:t>
            </a:r>
            <a:r>
              <a:rPr lang="en-US" b="1" u="sng" dirty="0">
                <a:solidFill>
                  <a:srgbClr val="FF0000"/>
                </a:solidFill>
                <a:latin typeface="Cambria" panose="02040503050406030204" pitchFamily="18" charset="0"/>
              </a:rPr>
              <a:t>crops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1"/>
            <a:ext cx="8229600" cy="4906963"/>
          </a:xfrm>
        </p:spPr>
        <p:txBody>
          <a:bodyPr>
            <a:normAutofit/>
          </a:bodyPr>
          <a:lstStyle/>
          <a:p>
            <a:pPr marL="0" indent="0">
              <a:buNone/>
            </a:pPr>
            <a:r>
              <a:rPr lang="en-US" dirty="0" smtClean="0">
                <a:latin typeface="Cambria" panose="02040503050406030204" pitchFamily="18" charset="0"/>
              </a:rPr>
              <a:t>These </a:t>
            </a:r>
            <a:r>
              <a:rPr lang="en-US" dirty="0">
                <a:latin typeface="Cambria" panose="02040503050406030204" pitchFamily="18" charset="0"/>
              </a:rPr>
              <a:t>are crops grown for the purpose of feeding </a:t>
            </a:r>
            <a:r>
              <a:rPr lang="en-US" dirty="0" smtClean="0">
                <a:latin typeface="Cambria" panose="02040503050406030204" pitchFamily="18" charset="0"/>
              </a:rPr>
              <a:t>livestock.</a:t>
            </a:r>
            <a:endParaRPr lang="en-US" dirty="0">
              <a:latin typeface="Cambria" panose="02040503050406030204" pitchFamily="18" charset="0"/>
            </a:endParaRPr>
          </a:p>
          <a:p>
            <a:pPr marL="0" indent="0">
              <a:buNone/>
            </a:pPr>
            <a:r>
              <a:rPr lang="en-US" dirty="0" smtClean="0">
                <a:latin typeface="Cambria" panose="02040503050406030204" pitchFamily="18" charset="0"/>
              </a:rPr>
              <a:t>Animals </a:t>
            </a:r>
            <a:r>
              <a:rPr lang="en-US" dirty="0">
                <a:latin typeface="Cambria" panose="02040503050406030204" pitchFamily="18" charset="0"/>
              </a:rPr>
              <a:t>do not feed on them directly as they are cut and take to the animals</a:t>
            </a:r>
          </a:p>
          <a:p>
            <a:pPr marL="0" indent="0">
              <a:buNone/>
            </a:pPr>
            <a:r>
              <a:rPr lang="en-US" b="1" u="sng" dirty="0" smtClean="0">
                <a:latin typeface="Cambria" panose="02040503050406030204" pitchFamily="18" charset="0"/>
              </a:rPr>
              <a:t>Examples</a:t>
            </a:r>
            <a:endParaRPr lang="en-US" b="1" u="sng" dirty="0">
              <a:latin typeface="Cambria" panose="02040503050406030204" pitchFamily="18" charset="0"/>
            </a:endParaRPr>
          </a:p>
          <a:p>
            <a:r>
              <a:rPr lang="en-US" dirty="0" smtClean="0">
                <a:latin typeface="Cambria" panose="02040503050406030204" pitchFamily="18" charset="0"/>
              </a:rPr>
              <a:t>Napier </a:t>
            </a:r>
            <a:r>
              <a:rPr lang="en-US" dirty="0">
                <a:latin typeface="Cambria" panose="02040503050406030204" pitchFamily="18" charset="0"/>
              </a:rPr>
              <a:t>grass</a:t>
            </a:r>
          </a:p>
          <a:p>
            <a:r>
              <a:rPr lang="en-US" dirty="0" smtClean="0">
                <a:latin typeface="Cambria" panose="02040503050406030204" pitchFamily="18" charset="0"/>
              </a:rPr>
              <a:t>Sunflower </a:t>
            </a:r>
            <a:r>
              <a:rPr lang="en-US" dirty="0">
                <a:latin typeface="Cambria" panose="02040503050406030204" pitchFamily="18" charset="0"/>
              </a:rPr>
              <a:t>heads</a:t>
            </a:r>
          </a:p>
          <a:p>
            <a:r>
              <a:rPr lang="en-US" dirty="0" smtClean="0">
                <a:latin typeface="Cambria" panose="02040503050406030204" pitchFamily="18" charset="0"/>
              </a:rPr>
              <a:t>Maize </a:t>
            </a:r>
            <a:r>
              <a:rPr lang="en-US" dirty="0">
                <a:latin typeface="Cambria" panose="02040503050406030204" pitchFamily="18" charset="0"/>
              </a:rPr>
              <a:t>stalks</a:t>
            </a:r>
          </a:p>
          <a:p>
            <a:r>
              <a:rPr lang="en-US" dirty="0" smtClean="0">
                <a:latin typeface="Cambria" panose="02040503050406030204" pitchFamily="18" charset="0"/>
              </a:rPr>
              <a:t>Kales</a:t>
            </a:r>
            <a:endParaRPr lang="en-US" dirty="0">
              <a:latin typeface="Cambria" panose="02040503050406030204" pitchFamily="18" charset="0"/>
            </a:endParaRPr>
          </a:p>
          <a:p>
            <a:r>
              <a:rPr lang="en-US" dirty="0" smtClean="0">
                <a:latin typeface="Cambria" panose="02040503050406030204" pitchFamily="18" charset="0"/>
              </a:rPr>
              <a:t>Oats</a:t>
            </a:r>
            <a:endParaRPr lang="en-US" dirty="0">
              <a:latin typeface="Cambria" panose="02040503050406030204" pitchFamily="18" charset="0"/>
            </a:endParaRPr>
          </a:p>
          <a:p>
            <a:r>
              <a:rPr lang="en-US" dirty="0" smtClean="0">
                <a:latin typeface="Cambria" panose="02040503050406030204" pitchFamily="18" charset="0"/>
              </a:rPr>
              <a:t>Napier </a:t>
            </a:r>
            <a:r>
              <a:rPr lang="en-US" dirty="0">
                <a:latin typeface="Cambria" panose="02040503050406030204" pitchFamily="18" charset="0"/>
              </a:rPr>
              <a:t>grass</a:t>
            </a:r>
          </a:p>
          <a:p>
            <a:r>
              <a:rPr lang="en-US" dirty="0" smtClean="0">
                <a:latin typeface="Cambria" panose="02040503050406030204" pitchFamily="18" charset="0"/>
              </a:rPr>
              <a:t>Sweet </a:t>
            </a:r>
            <a:r>
              <a:rPr lang="en-US" dirty="0">
                <a:latin typeface="Cambria" panose="02040503050406030204" pitchFamily="18" charset="0"/>
              </a:rPr>
              <a:t>potato vines</a:t>
            </a:r>
          </a:p>
          <a:p>
            <a:endParaRPr lang="en-US" dirty="0">
              <a:latin typeface="Cambria" panose="02040503050406030204" pitchFamily="18" charset="0"/>
            </a:endParaRPr>
          </a:p>
        </p:txBody>
      </p:sp>
    </p:spTree>
    <p:extLst>
      <p:ext uri="{BB962C8B-B14F-4D97-AF65-F5344CB8AC3E}">
        <p14:creationId xmlns:p14="http://schemas.microsoft.com/office/powerpoint/2010/main" val="21447898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3. Commercial feeds or concentrates</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1"/>
            <a:ext cx="8229600" cy="4906963"/>
          </a:xfrm>
        </p:spPr>
        <p:txBody>
          <a:bodyPr>
            <a:normAutofit/>
          </a:bodyPr>
          <a:lstStyle/>
          <a:p>
            <a:pPr marL="0" indent="0">
              <a:buNone/>
            </a:pPr>
            <a:r>
              <a:rPr lang="en-US" dirty="0" smtClean="0">
                <a:latin typeface="Cambria" panose="02040503050406030204" pitchFamily="18" charset="0"/>
              </a:rPr>
              <a:t>These </a:t>
            </a:r>
            <a:r>
              <a:rPr lang="en-US" dirty="0">
                <a:latin typeface="Cambria" panose="02040503050406030204" pitchFamily="18" charset="0"/>
              </a:rPr>
              <a:t>are feeds bought from shops to which specific nutrients have been added</a:t>
            </a:r>
          </a:p>
          <a:p>
            <a:pPr marL="0" indent="0">
              <a:buNone/>
            </a:pPr>
            <a:r>
              <a:rPr lang="en-US" dirty="0">
                <a:latin typeface="Cambria" panose="02040503050406030204" pitchFamily="18" charset="0"/>
              </a:rPr>
              <a:t>Examples of concentrates</a:t>
            </a:r>
          </a:p>
          <a:p>
            <a:pPr marL="0" indent="0">
              <a:buNone/>
            </a:pPr>
            <a:r>
              <a:rPr lang="en-US" dirty="0" smtClean="0">
                <a:latin typeface="Cambria" panose="02040503050406030204" pitchFamily="18" charset="0"/>
              </a:rPr>
              <a:t>Bone </a:t>
            </a:r>
            <a:r>
              <a:rPr lang="en-US" dirty="0">
                <a:latin typeface="Cambria" panose="02040503050406030204" pitchFamily="18" charset="0"/>
              </a:rPr>
              <a:t>meal</a:t>
            </a:r>
          </a:p>
          <a:p>
            <a:pPr marL="0" indent="0">
              <a:buNone/>
            </a:pPr>
            <a:r>
              <a:rPr lang="en-US" dirty="0" smtClean="0">
                <a:latin typeface="Cambria" panose="02040503050406030204" pitchFamily="18" charset="0"/>
              </a:rPr>
              <a:t>Fish </a:t>
            </a:r>
            <a:r>
              <a:rPr lang="en-US" dirty="0">
                <a:latin typeface="Cambria" panose="02040503050406030204" pitchFamily="18" charset="0"/>
              </a:rPr>
              <a:t>meal</a:t>
            </a:r>
          </a:p>
          <a:p>
            <a:pPr marL="0" indent="0">
              <a:buNone/>
            </a:pPr>
            <a:r>
              <a:rPr lang="en-US" dirty="0" smtClean="0">
                <a:latin typeface="Cambria" panose="02040503050406030204" pitchFamily="18" charset="0"/>
              </a:rPr>
              <a:t>Salt </a:t>
            </a:r>
            <a:r>
              <a:rPr lang="en-US" dirty="0">
                <a:latin typeface="Cambria" panose="02040503050406030204" pitchFamily="18" charset="0"/>
              </a:rPr>
              <a:t>licks</a:t>
            </a:r>
          </a:p>
          <a:p>
            <a:pPr marL="0" indent="0">
              <a:buNone/>
            </a:pPr>
            <a:r>
              <a:rPr lang="en-US" dirty="0" smtClean="0">
                <a:latin typeface="Cambria" panose="02040503050406030204" pitchFamily="18" charset="0"/>
              </a:rPr>
              <a:t>Sunflower </a:t>
            </a:r>
            <a:r>
              <a:rPr lang="en-US" dirty="0">
                <a:latin typeface="Cambria" panose="02040503050406030204" pitchFamily="18" charset="0"/>
              </a:rPr>
              <a:t>seeds</a:t>
            </a:r>
          </a:p>
          <a:p>
            <a:endParaRPr lang="en-US" dirty="0">
              <a:latin typeface="Cambria" panose="02040503050406030204" pitchFamily="18" charset="0"/>
            </a:endParaRPr>
          </a:p>
        </p:txBody>
      </p:sp>
    </p:spTree>
    <p:extLst>
      <p:ext uri="{BB962C8B-B14F-4D97-AF65-F5344CB8AC3E}">
        <p14:creationId xmlns:p14="http://schemas.microsoft.com/office/powerpoint/2010/main" val="18487027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Examples of commercial feeds</a:t>
            </a:r>
            <a:br>
              <a:rPr lang="en-US" sz="3600" b="1" u="sng" dirty="0">
                <a:solidFill>
                  <a:srgbClr val="FF0000"/>
                </a:solidFill>
                <a:latin typeface="Cambria" panose="02040503050406030204" pitchFamily="18" charset="0"/>
              </a:rPr>
            </a:br>
            <a:endParaRPr lang="en-US" sz="3600" b="1" u="sng" dirty="0">
              <a:solidFill>
                <a:srgbClr val="FF0000"/>
              </a:solidFill>
            </a:endParaRPr>
          </a:p>
        </p:txBody>
      </p:sp>
      <p:sp>
        <p:nvSpPr>
          <p:cNvPr id="3" name="Content Placeholder 2"/>
          <p:cNvSpPr>
            <a:spLocks noGrp="1"/>
          </p:cNvSpPr>
          <p:nvPr>
            <p:ph idx="1"/>
          </p:nvPr>
        </p:nvSpPr>
        <p:spPr>
          <a:xfrm>
            <a:off x="1981200" y="1143001"/>
            <a:ext cx="8229600" cy="4983163"/>
          </a:xfrm>
        </p:spPr>
        <p:txBody>
          <a:bodyPr>
            <a:normAutofit/>
          </a:bodyPr>
          <a:lstStyle/>
          <a:p>
            <a:pPr>
              <a:buFont typeface="Wingdings" panose="05000000000000000000" pitchFamily="2" charset="2"/>
              <a:buChar char="§"/>
            </a:pPr>
            <a:r>
              <a:rPr lang="en-US" dirty="0" smtClean="0">
                <a:latin typeface="Cambria" panose="02040503050406030204" pitchFamily="18" charset="0"/>
              </a:rPr>
              <a:t>Layers </a:t>
            </a:r>
            <a:r>
              <a:rPr lang="en-US" dirty="0">
                <a:latin typeface="Cambria" panose="02040503050406030204" pitchFamily="18" charset="0"/>
              </a:rPr>
              <a:t>mash</a:t>
            </a:r>
          </a:p>
          <a:p>
            <a:pPr>
              <a:buFont typeface="Wingdings" panose="05000000000000000000" pitchFamily="2" charset="2"/>
              <a:buChar char="§"/>
            </a:pPr>
            <a:r>
              <a:rPr lang="en-US" dirty="0">
                <a:latin typeface="Cambria" panose="02040503050406030204" pitchFamily="18" charset="0"/>
              </a:rPr>
              <a:t>Pig finisher</a:t>
            </a:r>
          </a:p>
          <a:p>
            <a:pPr>
              <a:buFont typeface="Wingdings" panose="05000000000000000000" pitchFamily="2" charset="2"/>
              <a:buChar char="§"/>
            </a:pPr>
            <a:r>
              <a:rPr lang="en-US" dirty="0">
                <a:latin typeface="Cambria" panose="02040503050406030204" pitchFamily="18" charset="0"/>
              </a:rPr>
              <a:t>Dairy meal</a:t>
            </a:r>
          </a:p>
          <a:p>
            <a:pPr>
              <a:buFont typeface="Wingdings" panose="05000000000000000000" pitchFamily="2" charset="2"/>
              <a:buChar char="§"/>
            </a:pPr>
            <a:r>
              <a:rPr lang="en-US" dirty="0">
                <a:latin typeface="Cambria" panose="02040503050406030204" pitchFamily="18" charset="0"/>
              </a:rPr>
              <a:t>Pollard</a:t>
            </a:r>
          </a:p>
          <a:p>
            <a:pPr>
              <a:buFont typeface="Wingdings" panose="05000000000000000000" pitchFamily="2" charset="2"/>
              <a:buChar char="§"/>
            </a:pPr>
            <a:r>
              <a:rPr lang="en-US" dirty="0">
                <a:latin typeface="Cambria" panose="02040503050406030204" pitchFamily="18" charset="0"/>
              </a:rPr>
              <a:t>Growers mash</a:t>
            </a:r>
          </a:p>
          <a:p>
            <a:pPr>
              <a:buFont typeface="Wingdings" panose="05000000000000000000" pitchFamily="2" charset="2"/>
              <a:buChar char="§"/>
            </a:pPr>
            <a:r>
              <a:rPr lang="en-US" dirty="0">
                <a:latin typeface="Cambria" panose="02040503050406030204" pitchFamily="18" charset="0"/>
              </a:rPr>
              <a:t>Calf pellets</a:t>
            </a:r>
          </a:p>
          <a:p>
            <a:pPr>
              <a:buFont typeface="Wingdings" panose="05000000000000000000" pitchFamily="2" charset="2"/>
              <a:buChar char="§"/>
            </a:pPr>
            <a:r>
              <a:rPr lang="en-US" dirty="0">
                <a:latin typeface="Cambria" panose="02040503050406030204" pitchFamily="18" charset="0"/>
              </a:rPr>
              <a:t>Creep pellets</a:t>
            </a:r>
          </a:p>
          <a:p>
            <a:pPr>
              <a:buFont typeface="Wingdings" panose="05000000000000000000" pitchFamily="2" charset="2"/>
              <a:buChar char="§"/>
            </a:pPr>
            <a:r>
              <a:rPr lang="en-US" dirty="0">
                <a:latin typeface="Cambria" panose="02040503050406030204" pitchFamily="18" charset="0"/>
              </a:rPr>
              <a:t>Sow and </a:t>
            </a:r>
            <a:r>
              <a:rPr lang="en-US" dirty="0" err="1">
                <a:latin typeface="Cambria" panose="02040503050406030204" pitchFamily="18" charset="0"/>
              </a:rPr>
              <a:t>weaner</a:t>
            </a:r>
            <a:endParaRPr lang="en-US" dirty="0">
              <a:latin typeface="Cambria" panose="02040503050406030204" pitchFamily="18" charset="0"/>
            </a:endParaRPr>
          </a:p>
          <a:p>
            <a:pPr marL="0" indent="0">
              <a:buNone/>
            </a:pPr>
            <a:r>
              <a:rPr lang="en-US" dirty="0" smtClean="0">
                <a:latin typeface="Cambria" panose="02040503050406030204" pitchFamily="18" charset="0"/>
              </a:rPr>
              <a:t>They </a:t>
            </a:r>
            <a:r>
              <a:rPr lang="en-US" dirty="0">
                <a:latin typeface="Cambria" panose="02040503050406030204" pitchFamily="18" charset="0"/>
              </a:rPr>
              <a:t>are used to supplement pasture and fodder crops</a:t>
            </a:r>
          </a:p>
          <a:p>
            <a:endParaRPr lang="en-US" dirty="0"/>
          </a:p>
        </p:txBody>
      </p:sp>
    </p:spTree>
    <p:extLst>
      <p:ext uri="{BB962C8B-B14F-4D97-AF65-F5344CB8AC3E}">
        <p14:creationId xmlns:p14="http://schemas.microsoft.com/office/powerpoint/2010/main" val="8666121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4. Conserved </a:t>
            </a:r>
            <a:r>
              <a:rPr lang="en-US" b="1" u="sng" dirty="0">
                <a:solidFill>
                  <a:srgbClr val="FF0000"/>
                </a:solidFill>
                <a:latin typeface="Cambria" panose="02040503050406030204" pitchFamily="18" charset="0"/>
              </a:rPr>
              <a:t>feeds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Autofit/>
          </a:bodyPr>
          <a:lstStyle/>
          <a:p>
            <a:pPr>
              <a:buFont typeface="Wingdings" panose="05000000000000000000" pitchFamily="2" charset="2"/>
              <a:buChar char="q"/>
            </a:pPr>
            <a:r>
              <a:rPr lang="en-US" sz="3600" dirty="0">
                <a:latin typeface="Cambria" panose="02040503050406030204" pitchFamily="18" charset="0"/>
              </a:rPr>
              <a:t>Are harvested and stored for later use</a:t>
            </a:r>
          </a:p>
          <a:p>
            <a:pPr>
              <a:buFont typeface="Wingdings" panose="05000000000000000000" pitchFamily="2" charset="2"/>
              <a:buChar char="q"/>
            </a:pPr>
            <a:r>
              <a:rPr lang="en-US" sz="3600" dirty="0">
                <a:latin typeface="Cambria" panose="02040503050406030204" pitchFamily="18" charset="0"/>
              </a:rPr>
              <a:t>Are made either as hay or silage</a:t>
            </a:r>
          </a:p>
          <a:p>
            <a:pPr>
              <a:buFont typeface="Wingdings" panose="05000000000000000000" pitchFamily="2" charset="2"/>
              <a:buChar char="q"/>
            </a:pPr>
            <a:endParaRPr lang="en-US" sz="3600" dirty="0">
              <a:latin typeface="Cambria" panose="02040503050406030204" pitchFamily="18" charset="0"/>
            </a:endParaRPr>
          </a:p>
          <a:p>
            <a:pPr marL="0" indent="0">
              <a:buNone/>
            </a:pPr>
            <a:r>
              <a:rPr lang="en-US" sz="3600" b="1" u="sng" dirty="0">
                <a:latin typeface="Cambria" panose="02040503050406030204" pitchFamily="18" charset="0"/>
              </a:rPr>
              <a:t>Methods of grazing</a:t>
            </a:r>
          </a:p>
          <a:p>
            <a:pPr marL="742950" indent="-742950">
              <a:buFont typeface="+mj-lt"/>
              <a:buAutoNum type="arabicPeriod"/>
            </a:pPr>
            <a:r>
              <a:rPr lang="en-US" sz="3600" dirty="0">
                <a:latin typeface="Cambria" panose="02040503050406030204" pitchFamily="18" charset="0"/>
              </a:rPr>
              <a:t>Rotational grazing</a:t>
            </a:r>
          </a:p>
          <a:p>
            <a:pPr marL="742950" indent="-742950">
              <a:buFont typeface="+mj-lt"/>
              <a:buAutoNum type="arabicPeriod"/>
            </a:pPr>
            <a:r>
              <a:rPr lang="en-US" sz="3600" dirty="0">
                <a:latin typeface="Cambria" panose="02040503050406030204" pitchFamily="18" charset="0"/>
              </a:rPr>
              <a:t>Zero grazing</a:t>
            </a:r>
          </a:p>
          <a:p>
            <a:pPr marL="742950" indent="-742950">
              <a:buFont typeface="+mj-lt"/>
              <a:buAutoNum type="arabicPeriod"/>
            </a:pPr>
            <a:r>
              <a:rPr lang="en-US" sz="3600" dirty="0">
                <a:latin typeface="Cambria" panose="02040503050406030204" pitchFamily="18" charset="0"/>
              </a:rPr>
              <a:t>Herding	</a:t>
            </a:r>
          </a:p>
          <a:p>
            <a:endParaRPr lang="en-US" sz="3600" dirty="0">
              <a:latin typeface="Cambria" panose="02040503050406030204" pitchFamily="18" charset="0"/>
            </a:endParaRPr>
          </a:p>
        </p:txBody>
      </p:sp>
    </p:spTree>
    <p:extLst>
      <p:ext uri="{BB962C8B-B14F-4D97-AF65-F5344CB8AC3E}">
        <p14:creationId xmlns:p14="http://schemas.microsoft.com/office/powerpoint/2010/main" val="340393688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1. Rotational </a:t>
            </a:r>
            <a:r>
              <a:rPr lang="en-US" b="1" u="sng" dirty="0">
                <a:solidFill>
                  <a:srgbClr val="FF0000"/>
                </a:solidFill>
                <a:latin typeface="Cambria" panose="02040503050406030204" pitchFamily="18" charset="0"/>
              </a:rPr>
              <a:t>grazing</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Autofit/>
          </a:bodyPr>
          <a:lstStyle/>
          <a:p>
            <a:pPr>
              <a:buFont typeface="Wingdings" panose="05000000000000000000" pitchFamily="2" charset="2"/>
              <a:buChar char="§"/>
            </a:pPr>
            <a:r>
              <a:rPr lang="en-US" sz="2800" dirty="0">
                <a:latin typeface="Cambria" panose="02040503050406030204" pitchFamily="18" charset="0"/>
              </a:rPr>
              <a:t>It is done by strip grazing, paddocking and tethering</a:t>
            </a:r>
          </a:p>
          <a:p>
            <a:pPr>
              <a:buFont typeface="Wingdings" panose="05000000000000000000" pitchFamily="2" charset="2"/>
              <a:buChar char="§"/>
            </a:pPr>
            <a:r>
              <a:rPr lang="en-US" sz="2800" dirty="0">
                <a:latin typeface="Cambria" panose="02040503050406030204" pitchFamily="18" charset="0"/>
              </a:rPr>
              <a:t>In this kind of grazing, pasture are divided into several parts</a:t>
            </a:r>
          </a:p>
          <a:p>
            <a:pPr>
              <a:buFont typeface="Wingdings" panose="05000000000000000000" pitchFamily="2" charset="2"/>
              <a:buChar char="§"/>
            </a:pPr>
            <a:r>
              <a:rPr lang="en-US" sz="2800" dirty="0">
                <a:latin typeface="Cambria" panose="02040503050406030204" pitchFamily="18" charset="0"/>
              </a:rPr>
              <a:t>Animals feed on one part and after the grass is exhausted they move to the next part.</a:t>
            </a:r>
          </a:p>
          <a:p>
            <a:pPr marL="0" indent="0">
              <a:buNone/>
            </a:pPr>
            <a:r>
              <a:rPr lang="en-US" sz="2800" b="1" u="sng" dirty="0">
                <a:latin typeface="Cambria" panose="02040503050406030204" pitchFamily="18" charset="0"/>
              </a:rPr>
              <a:t>Strip grazing</a:t>
            </a:r>
          </a:p>
          <a:p>
            <a:pPr>
              <a:buFont typeface="Wingdings" panose="05000000000000000000" pitchFamily="2" charset="2"/>
              <a:buChar char="ü"/>
            </a:pPr>
            <a:r>
              <a:rPr lang="en-US" sz="2800" dirty="0">
                <a:latin typeface="Cambria" panose="02040503050406030204" pitchFamily="18" charset="0"/>
              </a:rPr>
              <a:t>Animals feed on pasture from one strip before they are allowed to move to the next strip</a:t>
            </a:r>
          </a:p>
          <a:p>
            <a:pPr>
              <a:buFont typeface="Wingdings" panose="05000000000000000000" pitchFamily="2" charset="2"/>
              <a:buChar char="ü"/>
            </a:pPr>
            <a:r>
              <a:rPr lang="en-US" sz="2800" dirty="0">
                <a:latin typeface="Cambria" panose="02040503050406030204" pitchFamily="18" charset="0"/>
              </a:rPr>
              <a:t>The strips are divided using an electric temporary fence</a:t>
            </a:r>
          </a:p>
          <a:p>
            <a:endParaRPr lang="en-US" sz="2800" dirty="0">
              <a:latin typeface="Cambria" panose="02040503050406030204" pitchFamily="18" charset="0"/>
            </a:endParaRPr>
          </a:p>
        </p:txBody>
      </p:sp>
    </p:spTree>
    <p:extLst>
      <p:ext uri="{BB962C8B-B14F-4D97-AF65-F5344CB8AC3E}">
        <p14:creationId xmlns:p14="http://schemas.microsoft.com/office/powerpoint/2010/main" val="244716991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u="sng" dirty="0">
                <a:solidFill>
                  <a:srgbClr val="FF0000"/>
                </a:solidFill>
                <a:latin typeface="Cambria" panose="02040503050406030204" pitchFamily="18" charset="0"/>
              </a:rPr>
              <a:t>Rotational grazing…</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u="sng" dirty="0"/>
          </a:p>
        </p:txBody>
      </p:sp>
      <p:sp>
        <p:nvSpPr>
          <p:cNvPr id="3" name="Content Placeholder 2"/>
          <p:cNvSpPr>
            <a:spLocks noGrp="1"/>
          </p:cNvSpPr>
          <p:nvPr>
            <p:ph idx="1"/>
          </p:nvPr>
        </p:nvSpPr>
        <p:spPr/>
        <p:txBody>
          <a:bodyPr>
            <a:normAutofit/>
          </a:bodyPr>
          <a:lstStyle/>
          <a:p>
            <a:pPr marL="0" indent="0">
              <a:buNone/>
            </a:pPr>
            <a:r>
              <a:rPr lang="en-US" b="1" u="sng" dirty="0">
                <a:latin typeface="Cambria" panose="02040503050406030204" pitchFamily="18" charset="0"/>
              </a:rPr>
              <a:t>Paddocking</a:t>
            </a:r>
          </a:p>
          <a:p>
            <a:pPr>
              <a:buFont typeface="Wingdings" panose="05000000000000000000" pitchFamily="2" charset="2"/>
              <a:buChar char="ü"/>
            </a:pPr>
            <a:r>
              <a:rPr lang="en-US" dirty="0" smtClean="0">
                <a:latin typeface="Cambria" panose="02040503050406030204" pitchFamily="18" charset="0"/>
              </a:rPr>
              <a:t>A </a:t>
            </a:r>
            <a:r>
              <a:rPr lang="en-US" dirty="0">
                <a:latin typeface="Cambria" panose="02040503050406030204" pitchFamily="18" charset="0"/>
              </a:rPr>
              <a:t>paddock is a small fenced plot where animals are kept and graze there</a:t>
            </a:r>
            <a:r>
              <a:rPr lang="en-US" dirty="0" smtClean="0">
                <a:latin typeface="Cambria" panose="02040503050406030204" pitchFamily="18" charset="0"/>
              </a:rPr>
              <a:t>.</a:t>
            </a:r>
          </a:p>
          <a:p>
            <a:pPr>
              <a:buFont typeface="Wingdings" panose="05000000000000000000" pitchFamily="2" charset="2"/>
              <a:buChar char="ü"/>
            </a:pPr>
            <a:r>
              <a:rPr lang="en-US" dirty="0" smtClean="0">
                <a:latin typeface="Cambria" panose="02040503050406030204" pitchFamily="18" charset="0"/>
              </a:rPr>
              <a:t> When the </a:t>
            </a:r>
            <a:r>
              <a:rPr lang="en-US" dirty="0">
                <a:latin typeface="Cambria" panose="02040503050406030204" pitchFamily="18" charset="0"/>
              </a:rPr>
              <a:t>grass is exhausted, the animals are moved to the next paddock</a:t>
            </a:r>
          </a:p>
          <a:p>
            <a:pPr>
              <a:buFont typeface="Wingdings" panose="05000000000000000000" pitchFamily="2" charset="2"/>
              <a:buChar char="ü"/>
            </a:pPr>
            <a:r>
              <a:rPr lang="en-US" dirty="0" smtClean="0">
                <a:latin typeface="Cambria" panose="02040503050406030204" pitchFamily="18" charset="0"/>
              </a:rPr>
              <a:t>All </a:t>
            </a:r>
            <a:r>
              <a:rPr lang="en-US" dirty="0">
                <a:latin typeface="Cambria" panose="02040503050406030204" pitchFamily="18" charset="0"/>
              </a:rPr>
              <a:t>paddocks are purely made of permanent fences, each with a water trough and a watering point</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128161085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u="sng" dirty="0">
                <a:solidFill>
                  <a:srgbClr val="FF0000"/>
                </a:solidFill>
                <a:latin typeface="Cambria" panose="02040503050406030204" pitchFamily="18" charset="0"/>
              </a:rPr>
              <a:t>Rotational grazing…</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p:txBody>
          <a:bodyPr>
            <a:noAutofit/>
          </a:bodyPr>
          <a:lstStyle/>
          <a:p>
            <a:pPr marL="0" indent="0">
              <a:buNone/>
            </a:pPr>
            <a:r>
              <a:rPr lang="en-US" b="1" u="sng" dirty="0">
                <a:latin typeface="Cambria" panose="02040503050406030204" pitchFamily="18" charset="0"/>
              </a:rPr>
              <a:t>Tethering</a:t>
            </a:r>
          </a:p>
          <a:p>
            <a:pPr>
              <a:buFont typeface="Wingdings" panose="05000000000000000000" pitchFamily="2" charset="2"/>
              <a:buChar char="§"/>
            </a:pPr>
            <a:r>
              <a:rPr lang="en-US" dirty="0" smtClean="0">
                <a:latin typeface="Cambria" panose="02040503050406030204" pitchFamily="18" charset="0"/>
              </a:rPr>
              <a:t>Tether </a:t>
            </a:r>
            <a:r>
              <a:rPr lang="en-US" dirty="0">
                <a:latin typeface="Cambria" panose="02040503050406030204" pitchFamily="18" charset="0"/>
              </a:rPr>
              <a:t>means to tie an animal to a post using a </a:t>
            </a:r>
            <a:r>
              <a:rPr lang="en-US" dirty="0" smtClean="0">
                <a:latin typeface="Cambria" panose="02040503050406030204" pitchFamily="18" charset="0"/>
              </a:rPr>
              <a:t>rope.</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The </a:t>
            </a:r>
            <a:r>
              <a:rPr lang="en-US" dirty="0">
                <a:latin typeface="Cambria" panose="02040503050406030204" pitchFamily="18" charset="0"/>
              </a:rPr>
              <a:t>rope allows the animal to feed within a restricted </a:t>
            </a:r>
            <a:r>
              <a:rPr lang="en-US" dirty="0" smtClean="0">
                <a:latin typeface="Cambria" panose="02040503050406030204" pitchFamily="18" charset="0"/>
              </a:rPr>
              <a:t>area.</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Once </a:t>
            </a:r>
            <a:r>
              <a:rPr lang="en-US" dirty="0">
                <a:latin typeface="Cambria" panose="02040503050406030204" pitchFamily="18" charset="0"/>
              </a:rPr>
              <a:t>the grass is exhausted, the animal is tethered in another </a:t>
            </a:r>
            <a:r>
              <a:rPr lang="en-US" dirty="0" smtClean="0">
                <a:latin typeface="Cambria" panose="02040503050406030204" pitchFamily="18" charset="0"/>
              </a:rPr>
              <a:t>area.</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Suitable </a:t>
            </a:r>
            <a:r>
              <a:rPr lang="en-US" dirty="0">
                <a:latin typeface="Cambria" panose="02040503050406030204" pitchFamily="18" charset="0"/>
              </a:rPr>
              <a:t>for farmers with few livestock</a:t>
            </a:r>
          </a:p>
          <a:p>
            <a:pPr marL="0" indent="0">
              <a:buNone/>
            </a:pPr>
            <a:r>
              <a:rPr lang="en-US" dirty="0">
                <a:latin typeface="Cambria" panose="02040503050406030204" pitchFamily="18" charset="0"/>
              </a:rPr>
              <a:t> </a:t>
            </a:r>
          </a:p>
          <a:p>
            <a:endParaRPr lang="en-US" dirty="0">
              <a:latin typeface="Cambria" panose="02040503050406030204" pitchFamily="18" charset="0"/>
            </a:endParaRPr>
          </a:p>
        </p:txBody>
      </p:sp>
    </p:spTree>
    <p:extLst>
      <p:ext uri="{BB962C8B-B14F-4D97-AF65-F5344CB8AC3E}">
        <p14:creationId xmlns:p14="http://schemas.microsoft.com/office/powerpoint/2010/main" val="25985116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2. Zero </a:t>
            </a:r>
            <a:r>
              <a:rPr lang="en-US" b="1" u="sng" dirty="0">
                <a:solidFill>
                  <a:srgbClr val="FF0000"/>
                </a:solidFill>
                <a:latin typeface="Cambria" panose="02040503050406030204" pitchFamily="18" charset="0"/>
              </a:rPr>
              <a:t>grazing</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600" dirty="0">
                <a:latin typeface="Cambria" panose="02040503050406030204" pitchFamily="18" charset="0"/>
              </a:rPr>
              <a:t>Also known as stall feeding.</a:t>
            </a:r>
          </a:p>
          <a:p>
            <a:pPr>
              <a:buFont typeface="Wingdings" panose="05000000000000000000" pitchFamily="2" charset="2"/>
              <a:buChar char="§"/>
            </a:pPr>
            <a:r>
              <a:rPr lang="en-US" sz="3600" dirty="0">
                <a:latin typeface="Cambria" panose="02040503050406030204" pitchFamily="18" charset="0"/>
              </a:rPr>
              <a:t>Animals are enclosed in a permanent structure such as a shed.</a:t>
            </a:r>
          </a:p>
          <a:p>
            <a:pPr>
              <a:buFont typeface="Wingdings" panose="05000000000000000000" pitchFamily="2" charset="2"/>
              <a:buChar char="§"/>
            </a:pPr>
            <a:r>
              <a:rPr lang="en-US" sz="3600" dirty="0">
                <a:latin typeface="Cambria" panose="02040503050406030204" pitchFamily="18" charset="0"/>
              </a:rPr>
              <a:t>Fodder and commercial feeds are brought and fed to the animals</a:t>
            </a:r>
          </a:p>
          <a:p>
            <a:pPr>
              <a:buFont typeface="Wingdings" panose="05000000000000000000" pitchFamily="2" charset="2"/>
              <a:buChar char="§"/>
            </a:pPr>
            <a:r>
              <a:rPr lang="en-US" sz="3600" dirty="0">
                <a:latin typeface="Cambria" panose="02040503050406030204" pitchFamily="18" charset="0"/>
              </a:rPr>
              <a:t>Requires a lot of </a:t>
            </a:r>
            <a:r>
              <a:rPr lang="en-US" sz="3600" dirty="0" err="1">
                <a:latin typeface="Cambria" panose="02040503050406030204" pitchFamily="18" charset="0"/>
              </a:rPr>
              <a:t>labour</a:t>
            </a:r>
            <a:endParaRPr lang="en-US" sz="3600" dirty="0">
              <a:latin typeface="Cambria" panose="02040503050406030204" pitchFamily="18" charset="0"/>
            </a:endParaRPr>
          </a:p>
        </p:txBody>
      </p:sp>
    </p:spTree>
    <p:extLst>
      <p:ext uri="{BB962C8B-B14F-4D97-AF65-F5344CB8AC3E}">
        <p14:creationId xmlns:p14="http://schemas.microsoft.com/office/powerpoint/2010/main" val="38220492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3. Herding</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600" dirty="0">
                <a:latin typeface="Cambria" panose="02040503050406030204" pitchFamily="18" charset="0"/>
              </a:rPr>
              <a:t>Animals are looked after by a person as they graze</a:t>
            </a:r>
          </a:p>
          <a:p>
            <a:pPr>
              <a:buFont typeface="Wingdings" panose="05000000000000000000" pitchFamily="2" charset="2"/>
              <a:buChar char="§"/>
            </a:pPr>
            <a:r>
              <a:rPr lang="en-US" sz="3600" dirty="0">
                <a:latin typeface="Cambria" panose="02040503050406030204" pitchFamily="18" charset="0"/>
              </a:rPr>
              <a:t>Requires a large piece of land</a:t>
            </a:r>
          </a:p>
        </p:txBody>
      </p:sp>
    </p:spTree>
    <p:extLst>
      <p:ext uri="{BB962C8B-B14F-4D97-AF65-F5344CB8AC3E}">
        <p14:creationId xmlns:p14="http://schemas.microsoft.com/office/powerpoint/2010/main" val="31022698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Transpiration in </a:t>
            </a:r>
            <a:r>
              <a:rPr lang="en-US" dirty="0" smtClean="0"/>
              <a:t>plants</a:t>
            </a:r>
            <a:endParaRPr lang="en-US" dirty="0"/>
          </a:p>
        </p:txBody>
      </p:sp>
      <p:sp>
        <p:nvSpPr>
          <p:cNvPr id="3" name="Content Placeholder 2"/>
          <p:cNvSpPr>
            <a:spLocks noGrp="1"/>
          </p:cNvSpPr>
          <p:nvPr>
            <p:ph idx="1"/>
          </p:nvPr>
        </p:nvSpPr>
        <p:spPr/>
        <p:txBody>
          <a:bodyPr/>
          <a:lstStyle/>
          <a:p>
            <a:r>
              <a:rPr lang="en-US" dirty="0"/>
              <a:t>Is where plants lose water to the atmosphere</a:t>
            </a:r>
            <a:r>
              <a:rPr lang="en-US" dirty="0" smtClean="0"/>
              <a:t>.</a:t>
            </a:r>
            <a:endParaRPr lang="en-US" dirty="0"/>
          </a:p>
        </p:txBody>
      </p:sp>
    </p:spTree>
    <p:extLst>
      <p:ext uri="{BB962C8B-B14F-4D97-AF65-F5344CB8AC3E}">
        <p14:creationId xmlns:p14="http://schemas.microsoft.com/office/powerpoint/2010/main" val="26515765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u="sng" dirty="0">
                <a:solidFill>
                  <a:srgbClr val="FF0000"/>
                </a:solidFill>
                <a:latin typeface="Cambria" panose="02040503050406030204" pitchFamily="18" charset="0"/>
              </a:rPr>
              <a:t>Constituents of a balanced diet for animals</a:t>
            </a:r>
            <a:br>
              <a:rPr lang="en-US" sz="3200" b="1" u="sng" dirty="0">
                <a:solidFill>
                  <a:srgbClr val="FF0000"/>
                </a:solidFill>
                <a:latin typeface="Cambria" panose="02040503050406030204" pitchFamily="18" charset="0"/>
              </a:rPr>
            </a:br>
            <a:endParaRPr lang="en-US" sz="32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sz="3000" b="1" dirty="0">
                <a:latin typeface="Cambria" panose="02040503050406030204" pitchFamily="18" charset="0"/>
              </a:rPr>
              <a:t>Animals should feed on a balanced diet so as to:</a:t>
            </a:r>
          </a:p>
          <a:p>
            <a:pPr marL="514350" indent="-514350">
              <a:buFont typeface="+mj-lt"/>
              <a:buAutoNum type="arabicPeriod"/>
            </a:pPr>
            <a:r>
              <a:rPr lang="en-US" dirty="0" smtClean="0">
                <a:latin typeface="Cambria" panose="02040503050406030204" pitchFamily="18" charset="0"/>
              </a:rPr>
              <a:t>Produce </a:t>
            </a:r>
            <a:r>
              <a:rPr lang="en-US" dirty="0">
                <a:latin typeface="Cambria" panose="02040503050406030204" pitchFamily="18" charset="0"/>
              </a:rPr>
              <a:t>healthy young ones</a:t>
            </a:r>
          </a:p>
          <a:p>
            <a:pPr marL="514350" indent="-514350">
              <a:buFont typeface="+mj-lt"/>
              <a:buAutoNum type="arabicPeriod"/>
            </a:pPr>
            <a:r>
              <a:rPr lang="en-US" dirty="0" smtClean="0">
                <a:latin typeface="Cambria" panose="02040503050406030204" pitchFamily="18" charset="0"/>
              </a:rPr>
              <a:t>Ensure </a:t>
            </a:r>
            <a:r>
              <a:rPr lang="en-US" dirty="0">
                <a:latin typeface="Cambria" panose="02040503050406030204" pitchFamily="18" charset="0"/>
              </a:rPr>
              <a:t>maximum production of milk, meat and other products</a:t>
            </a:r>
          </a:p>
          <a:p>
            <a:pPr marL="514350" indent="-514350">
              <a:buFont typeface="+mj-lt"/>
              <a:buAutoNum type="arabicPeriod"/>
            </a:pPr>
            <a:r>
              <a:rPr lang="en-US" dirty="0" smtClean="0">
                <a:latin typeface="Cambria" panose="02040503050406030204" pitchFamily="18" charset="0"/>
              </a:rPr>
              <a:t>Maintain </a:t>
            </a:r>
            <a:r>
              <a:rPr lang="en-US" dirty="0">
                <a:latin typeface="Cambria" panose="02040503050406030204" pitchFamily="18" charset="0"/>
              </a:rPr>
              <a:t>a healthy growth</a:t>
            </a:r>
          </a:p>
          <a:p>
            <a:pPr marL="514350" indent="-514350">
              <a:buFont typeface="+mj-lt"/>
              <a:buAutoNum type="arabicPeriod"/>
            </a:pPr>
            <a:r>
              <a:rPr lang="en-US" dirty="0" smtClean="0">
                <a:latin typeface="Cambria" panose="02040503050406030204" pitchFamily="18" charset="0"/>
              </a:rPr>
              <a:t>Protect </a:t>
            </a:r>
            <a:r>
              <a:rPr lang="en-US" dirty="0">
                <a:latin typeface="Cambria" panose="02040503050406030204" pitchFamily="18" charset="0"/>
              </a:rPr>
              <a:t>them against diseases</a:t>
            </a:r>
          </a:p>
          <a:p>
            <a:pPr marL="514350" indent="-514350">
              <a:buFont typeface="+mj-lt"/>
              <a:buAutoNum type="arabicPeriod"/>
            </a:pPr>
            <a:r>
              <a:rPr lang="en-US" dirty="0" smtClean="0">
                <a:latin typeface="Cambria" panose="02040503050406030204" pitchFamily="18" charset="0"/>
              </a:rPr>
              <a:t>Assists </a:t>
            </a:r>
            <a:r>
              <a:rPr lang="en-US" dirty="0">
                <a:latin typeface="Cambria" panose="02040503050406030204" pitchFamily="18" charset="0"/>
              </a:rPr>
              <a:t>in repairing worn-out tissues</a:t>
            </a:r>
          </a:p>
          <a:p>
            <a:pPr marL="514350" indent="-514350">
              <a:buFont typeface="+mj-lt"/>
              <a:buAutoNum type="arabicPeriod"/>
            </a:pPr>
            <a:r>
              <a:rPr lang="en-US" dirty="0" smtClean="0">
                <a:latin typeface="Cambria" panose="02040503050406030204" pitchFamily="18" charset="0"/>
              </a:rPr>
              <a:t>Aid </a:t>
            </a:r>
            <a:r>
              <a:rPr lang="en-US" dirty="0">
                <a:latin typeface="Cambria" panose="02040503050406030204" pitchFamily="18" charset="0"/>
              </a:rPr>
              <a:t>in improved quality products</a:t>
            </a:r>
          </a:p>
          <a:p>
            <a:endParaRPr lang="en-US" dirty="0">
              <a:latin typeface="Cambria" panose="02040503050406030204" pitchFamily="18" charset="0"/>
            </a:endParaRPr>
          </a:p>
        </p:txBody>
      </p:sp>
    </p:spTree>
    <p:extLst>
      <p:ext uri="{BB962C8B-B14F-4D97-AF65-F5344CB8AC3E}">
        <p14:creationId xmlns:p14="http://schemas.microsoft.com/office/powerpoint/2010/main" val="20332728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1" u="sng" dirty="0">
                <a:latin typeface="Cambria" panose="02040503050406030204" pitchFamily="18" charset="0"/>
              </a:rPr>
              <a:t>A balanced diet of an animal should contain</a:t>
            </a:r>
            <a:r>
              <a:rPr lang="en-US" dirty="0"/>
              <a:t/>
            </a:r>
            <a:br>
              <a:rPr lang="en-US" dirty="0"/>
            </a:br>
            <a:endParaRPr lang="en-US" dirty="0"/>
          </a:p>
        </p:txBody>
      </p:sp>
      <p:sp>
        <p:nvSpPr>
          <p:cNvPr id="3" name="Content Placeholder 2"/>
          <p:cNvSpPr>
            <a:spLocks noGrp="1"/>
          </p:cNvSpPr>
          <p:nvPr>
            <p:ph idx="1"/>
          </p:nvPr>
        </p:nvSpPr>
        <p:spPr>
          <a:xfrm>
            <a:off x="1981200" y="1219201"/>
            <a:ext cx="8229600" cy="4906963"/>
          </a:xfrm>
        </p:spPr>
        <p:txBody>
          <a:bodyPr>
            <a:noAutofit/>
          </a:bodyPr>
          <a:lstStyle/>
          <a:p>
            <a:pPr>
              <a:buFont typeface="Wingdings" panose="05000000000000000000" pitchFamily="2" charset="2"/>
              <a:buChar char="§"/>
            </a:pPr>
            <a:r>
              <a:rPr lang="en-US" sz="3600" dirty="0">
                <a:latin typeface="Cambria" panose="02040503050406030204" pitchFamily="18" charset="0"/>
              </a:rPr>
              <a:t>Water</a:t>
            </a:r>
          </a:p>
          <a:p>
            <a:pPr>
              <a:buFont typeface="Wingdings" panose="05000000000000000000" pitchFamily="2" charset="2"/>
              <a:buChar char="§"/>
            </a:pPr>
            <a:r>
              <a:rPr lang="en-US" sz="3600" dirty="0">
                <a:latin typeface="Cambria" panose="02040503050406030204" pitchFamily="18" charset="0"/>
              </a:rPr>
              <a:t>Vitamins</a:t>
            </a:r>
          </a:p>
          <a:p>
            <a:pPr>
              <a:buFont typeface="Wingdings" panose="05000000000000000000" pitchFamily="2" charset="2"/>
              <a:buChar char="§"/>
            </a:pPr>
            <a:r>
              <a:rPr lang="en-US" sz="3600" dirty="0">
                <a:latin typeface="Cambria" panose="02040503050406030204" pitchFamily="18" charset="0"/>
              </a:rPr>
              <a:t>Fats and oils</a:t>
            </a:r>
          </a:p>
          <a:p>
            <a:pPr>
              <a:buFont typeface="Wingdings" panose="05000000000000000000" pitchFamily="2" charset="2"/>
              <a:buChar char="§"/>
            </a:pPr>
            <a:r>
              <a:rPr lang="en-US" sz="3600" dirty="0">
                <a:latin typeface="Cambria" panose="02040503050406030204" pitchFamily="18" charset="0"/>
              </a:rPr>
              <a:t>Mineral salts</a:t>
            </a:r>
          </a:p>
          <a:p>
            <a:pPr>
              <a:buFont typeface="Wingdings" panose="05000000000000000000" pitchFamily="2" charset="2"/>
              <a:buChar char="§"/>
            </a:pPr>
            <a:r>
              <a:rPr lang="en-US" sz="3600" dirty="0">
                <a:latin typeface="Cambria" panose="02040503050406030204" pitchFamily="18" charset="0"/>
              </a:rPr>
              <a:t>Carbohydrates</a:t>
            </a:r>
          </a:p>
          <a:p>
            <a:pPr>
              <a:buFont typeface="Wingdings" panose="05000000000000000000" pitchFamily="2" charset="2"/>
              <a:buChar char="§"/>
            </a:pPr>
            <a:r>
              <a:rPr lang="en-US" sz="3600" dirty="0">
                <a:latin typeface="Cambria" panose="02040503050406030204" pitchFamily="18" charset="0"/>
              </a:rPr>
              <a:t>Proteins</a:t>
            </a:r>
          </a:p>
          <a:p>
            <a:pPr>
              <a:buFont typeface="Wingdings" panose="05000000000000000000" pitchFamily="2" charset="2"/>
              <a:buChar char="§"/>
            </a:pPr>
            <a:r>
              <a:rPr lang="en-US" sz="3600" dirty="0">
                <a:latin typeface="Cambria" panose="02040503050406030204" pitchFamily="18" charset="0"/>
              </a:rPr>
              <a:t>Roughage (</a:t>
            </a:r>
            <a:r>
              <a:rPr lang="en-US" sz="3600" dirty="0" err="1">
                <a:latin typeface="Cambria" panose="02040503050406030204" pitchFamily="18" charset="0"/>
              </a:rPr>
              <a:t>fibre</a:t>
            </a:r>
            <a:r>
              <a:rPr lang="en-US" sz="3600" dirty="0">
                <a:latin typeface="Cambria" panose="02040503050406030204" pitchFamily="18" charset="0"/>
              </a:rPr>
              <a:t>)</a:t>
            </a:r>
          </a:p>
          <a:p>
            <a:endParaRPr lang="en-US" sz="3600" dirty="0">
              <a:latin typeface="Cambria" panose="02040503050406030204" pitchFamily="18" charset="0"/>
            </a:endParaRPr>
          </a:p>
        </p:txBody>
      </p:sp>
    </p:spTree>
    <p:extLst>
      <p:ext uri="{BB962C8B-B14F-4D97-AF65-F5344CB8AC3E}">
        <p14:creationId xmlns:p14="http://schemas.microsoft.com/office/powerpoint/2010/main" val="273031576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
            </a:r>
            <a:br>
              <a:rPr lang="en-US" b="1" u="sng" dirty="0" smtClean="0">
                <a:solidFill>
                  <a:srgbClr val="FF0000"/>
                </a:solidFill>
                <a:latin typeface="Cambria" panose="02040503050406030204" pitchFamily="18" charset="0"/>
              </a:rPr>
            </a:br>
            <a:r>
              <a:rPr lang="en-US" b="1" u="sng" dirty="0" smtClean="0">
                <a:solidFill>
                  <a:srgbClr val="FF0000"/>
                </a:solidFill>
                <a:latin typeface="Cambria" panose="02040503050406030204" pitchFamily="18" charset="0"/>
              </a:rPr>
              <a:t>LIVESTOCK PARASITES</a:t>
            </a:r>
            <a:br>
              <a:rPr lang="en-US" b="1" u="sng" dirty="0" smtClean="0">
                <a:solidFill>
                  <a:srgbClr val="FF0000"/>
                </a:solidFill>
                <a:latin typeface="Cambria" panose="02040503050406030204" pitchFamily="18" charset="0"/>
              </a:rPr>
            </a:br>
            <a:r>
              <a:rPr lang="en-US" b="1" u="sng" dirty="0" smtClean="0">
                <a:solidFill>
                  <a:srgbClr val="FF0000"/>
                </a:solidFill>
                <a:latin typeface="Cambria" panose="02040503050406030204" pitchFamily="18" charset="0"/>
              </a:rPr>
              <a:t/>
            </a:r>
            <a:br>
              <a:rPr lang="en-US" b="1" u="sng" dirty="0" smtClean="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lgn="ctr">
              <a:buNone/>
            </a:pPr>
            <a:r>
              <a:rPr lang="en-US" b="1" dirty="0">
                <a:latin typeface="Cambria" panose="02040503050406030204" pitchFamily="18" charset="0"/>
              </a:rPr>
              <a:t>Parasite</a:t>
            </a:r>
            <a:endParaRPr lang="en-US" b="1" dirty="0" smtClean="0">
              <a:latin typeface="Cambria" panose="02040503050406030204" pitchFamily="18" charset="0"/>
            </a:endParaRPr>
          </a:p>
          <a:p>
            <a:pPr marL="0" indent="0">
              <a:buNone/>
            </a:pPr>
            <a:r>
              <a:rPr lang="en-US" dirty="0" smtClean="0">
                <a:latin typeface="Cambria" panose="02040503050406030204" pitchFamily="18" charset="0"/>
              </a:rPr>
              <a:t>An </a:t>
            </a:r>
            <a:r>
              <a:rPr lang="en-US" dirty="0">
                <a:latin typeface="Cambria" panose="02040503050406030204" pitchFamily="18" charset="0"/>
              </a:rPr>
              <a:t>animal that lives on or in other living things and depend on that living thing for survival</a:t>
            </a:r>
          </a:p>
          <a:p>
            <a:pPr marL="0" indent="0">
              <a:buNone/>
            </a:pPr>
            <a:r>
              <a:rPr lang="en-US" dirty="0">
                <a:latin typeface="Cambria" panose="02040503050406030204" pitchFamily="18" charset="0"/>
              </a:rPr>
              <a:t> </a:t>
            </a:r>
          </a:p>
          <a:p>
            <a:pPr marL="0" indent="0" algn="ctr">
              <a:buNone/>
            </a:pPr>
            <a:r>
              <a:rPr lang="en-US" b="1" dirty="0">
                <a:latin typeface="Cambria" panose="02040503050406030204" pitchFamily="18" charset="0"/>
              </a:rPr>
              <a:t>Host</a:t>
            </a:r>
          </a:p>
          <a:p>
            <a:pPr marL="0" indent="0">
              <a:buNone/>
            </a:pPr>
            <a:r>
              <a:rPr lang="en-US" dirty="0">
                <a:latin typeface="Cambria" panose="02040503050406030204" pitchFamily="18" charset="0"/>
              </a:rPr>
              <a:t>Living thing which a parasite depends on</a:t>
            </a:r>
          </a:p>
          <a:p>
            <a:pPr marL="0" indent="0">
              <a:buNone/>
            </a:pPr>
            <a:endParaRPr lang="en-US" b="1" dirty="0" smtClean="0">
              <a:latin typeface="Cambria" panose="02040503050406030204" pitchFamily="18" charset="0"/>
            </a:endParaRPr>
          </a:p>
          <a:p>
            <a:pPr marL="0" indent="0">
              <a:buNone/>
            </a:pPr>
            <a:r>
              <a:rPr lang="en-US" b="1" dirty="0" smtClean="0">
                <a:latin typeface="Cambria" panose="02040503050406030204" pitchFamily="18" charset="0"/>
              </a:rPr>
              <a:t>Types </a:t>
            </a:r>
            <a:r>
              <a:rPr lang="en-US" b="1" dirty="0">
                <a:latin typeface="Cambria" panose="02040503050406030204" pitchFamily="18" charset="0"/>
              </a:rPr>
              <a:t>of parasites</a:t>
            </a:r>
          </a:p>
          <a:p>
            <a:pPr marL="514350" indent="-514350">
              <a:buFont typeface="+mj-lt"/>
              <a:buAutoNum type="arabicPeriod"/>
            </a:pPr>
            <a:r>
              <a:rPr lang="en-US" dirty="0" smtClean="0">
                <a:latin typeface="Cambria" panose="02040503050406030204" pitchFamily="18" charset="0"/>
              </a:rPr>
              <a:t>External </a:t>
            </a:r>
            <a:r>
              <a:rPr lang="en-US" dirty="0">
                <a:latin typeface="Cambria" panose="02040503050406030204" pitchFamily="18" charset="0"/>
              </a:rPr>
              <a:t>parasites</a:t>
            </a:r>
          </a:p>
          <a:p>
            <a:pPr marL="514350" indent="-514350">
              <a:buFont typeface="+mj-lt"/>
              <a:buAutoNum type="arabicPeriod"/>
            </a:pPr>
            <a:r>
              <a:rPr lang="en-US" dirty="0" smtClean="0">
                <a:latin typeface="Cambria" panose="02040503050406030204" pitchFamily="18" charset="0"/>
              </a:rPr>
              <a:t>Internal </a:t>
            </a:r>
            <a:r>
              <a:rPr lang="en-US" dirty="0">
                <a:latin typeface="Cambria" panose="02040503050406030204" pitchFamily="18" charset="0"/>
              </a:rPr>
              <a:t>parasites</a:t>
            </a:r>
          </a:p>
          <a:p>
            <a:endParaRPr lang="en-US" dirty="0">
              <a:latin typeface="Cambria" panose="02040503050406030204" pitchFamily="18" charset="0"/>
            </a:endParaRPr>
          </a:p>
        </p:txBody>
      </p:sp>
    </p:spTree>
    <p:extLst>
      <p:ext uri="{BB962C8B-B14F-4D97-AF65-F5344CB8AC3E}">
        <p14:creationId xmlns:p14="http://schemas.microsoft.com/office/powerpoint/2010/main" val="3598068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normAutofit fontScale="90000"/>
          </a:bodyPr>
          <a:lstStyle/>
          <a:p>
            <a:r>
              <a:rPr lang="en-US" b="1" u="sng" dirty="0">
                <a:solidFill>
                  <a:srgbClr val="FF0000"/>
                </a:solidFill>
                <a:latin typeface="Cambria" panose="02040503050406030204" pitchFamily="18" charset="0"/>
              </a:rPr>
              <a:t>1. External Parasites</a:t>
            </a:r>
            <a:br>
              <a:rPr lang="en-US" b="1" u="sng" dirty="0">
                <a:solidFill>
                  <a:srgbClr val="FF0000"/>
                </a:solidFill>
                <a:latin typeface="Cambria" panose="02040503050406030204" pitchFamily="18" charset="0"/>
              </a:rPr>
            </a:br>
            <a:endParaRPr lang="en-US" dirty="0"/>
          </a:p>
        </p:txBody>
      </p:sp>
      <p:sp>
        <p:nvSpPr>
          <p:cNvPr id="9" name="Content Placeholder 8"/>
          <p:cNvSpPr>
            <a:spLocks noGrp="1"/>
          </p:cNvSpPr>
          <p:nvPr>
            <p:ph idx="1"/>
          </p:nvPr>
        </p:nvSpPr>
        <p:spPr>
          <a:xfrm>
            <a:off x="1981200" y="1143001"/>
            <a:ext cx="8229600" cy="4983163"/>
          </a:xfrm>
        </p:spPr>
        <p:txBody>
          <a:bodyPr/>
          <a:lstStyle/>
          <a:p>
            <a:pPr marL="0" indent="0">
              <a:buNone/>
            </a:pPr>
            <a:r>
              <a:rPr lang="en-US" dirty="0">
                <a:latin typeface="Cambria" panose="02040503050406030204" pitchFamily="18" charset="0"/>
              </a:rPr>
              <a:t>Live on the skin of the </a:t>
            </a:r>
            <a:r>
              <a:rPr lang="en-US" dirty="0" smtClean="0">
                <a:latin typeface="Cambria" panose="02040503050406030204" pitchFamily="18" charset="0"/>
              </a:rPr>
              <a:t>host</a:t>
            </a:r>
          </a:p>
          <a:p>
            <a:pPr marL="0" indent="0">
              <a:buNone/>
            </a:pPr>
            <a:r>
              <a:rPr lang="en-US" b="1" dirty="0">
                <a:latin typeface="Cambria" panose="02040503050406030204" pitchFamily="18" charset="0"/>
              </a:rPr>
              <a:t>Examples</a:t>
            </a:r>
          </a:p>
          <a:p>
            <a:pPr marL="0" indent="0">
              <a:buNone/>
            </a:pP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298406170"/>
              </p:ext>
            </p:extLst>
          </p:nvPr>
        </p:nvGraphicFramePr>
        <p:xfrm>
          <a:off x="1752600" y="2514600"/>
          <a:ext cx="8763000" cy="3352800"/>
        </p:xfrm>
        <a:graphic>
          <a:graphicData uri="http://schemas.openxmlformats.org/drawingml/2006/table">
            <a:tbl>
              <a:tblPr firstRow="1" bandRow="1">
                <a:tableStyleId>{5C22544A-7EE6-4342-B048-85BDC9FD1C3A}</a:tableStyleId>
              </a:tblPr>
              <a:tblGrid>
                <a:gridCol w="2275011">
                  <a:extLst>
                    <a:ext uri="{9D8B030D-6E8A-4147-A177-3AD203B41FA5}">
                      <a16:colId xmlns:a16="http://schemas.microsoft.com/office/drawing/2014/main" val="20000"/>
                    </a:ext>
                  </a:extLst>
                </a:gridCol>
                <a:gridCol w="6487989">
                  <a:extLst>
                    <a:ext uri="{9D8B030D-6E8A-4147-A177-3AD203B41FA5}">
                      <a16:colId xmlns:a16="http://schemas.microsoft.com/office/drawing/2014/main" val="20001"/>
                    </a:ext>
                  </a:extLst>
                </a:gridCol>
              </a:tblGrid>
              <a:tr h="558800">
                <a:tc>
                  <a:txBody>
                    <a:bodyPr/>
                    <a:lstStyle/>
                    <a:p>
                      <a:pPr algn="ctr"/>
                      <a:r>
                        <a:rPr lang="en-US" sz="2400" b="1" dirty="0" smtClean="0">
                          <a:latin typeface="Cambria" panose="02040503050406030204" pitchFamily="18" charset="0"/>
                        </a:rPr>
                        <a:t>Parasite</a:t>
                      </a:r>
                      <a:endParaRPr lang="en-US" sz="2400" b="1" dirty="0">
                        <a:latin typeface="Cambria" panose="02040503050406030204" pitchFamily="18" charset="0"/>
                      </a:endParaRPr>
                    </a:p>
                  </a:txBody>
                  <a:tcPr/>
                </a:tc>
                <a:tc>
                  <a:txBody>
                    <a:bodyPr/>
                    <a:lstStyle/>
                    <a:p>
                      <a:pPr algn="ctr"/>
                      <a:r>
                        <a:rPr lang="en-US" sz="2400" b="1" dirty="0" smtClean="0">
                          <a:latin typeface="Cambria" panose="02040503050406030204" pitchFamily="18" charset="0"/>
                        </a:rPr>
                        <a:t>Animal attacked</a:t>
                      </a:r>
                      <a:endParaRPr lang="en-US" sz="2400" b="1" dirty="0">
                        <a:latin typeface="Cambria" panose="02040503050406030204" pitchFamily="18" charset="0"/>
                      </a:endParaRPr>
                    </a:p>
                  </a:txBody>
                  <a:tcPr/>
                </a:tc>
                <a:extLst>
                  <a:ext uri="{0D108BD9-81ED-4DB2-BD59-A6C34878D82A}">
                    <a16:rowId xmlns:a16="http://schemas.microsoft.com/office/drawing/2014/main" val="10000"/>
                  </a:ext>
                </a:extLst>
              </a:tr>
              <a:tr h="558800">
                <a:tc>
                  <a:txBody>
                    <a:bodyPr/>
                    <a:lstStyle/>
                    <a:p>
                      <a:r>
                        <a:rPr lang="en-US" sz="2400" b="1" dirty="0" smtClean="0">
                          <a:latin typeface="Cambria" panose="02040503050406030204" pitchFamily="18" charset="0"/>
                        </a:rPr>
                        <a:t>Ticks</a:t>
                      </a:r>
                      <a:endParaRPr lang="en-US" sz="2400" b="1"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ambria" panose="02040503050406030204" pitchFamily="18" charset="0"/>
                        </a:rPr>
                        <a:t>cattle, sheep, goat (TICASHEGO)</a:t>
                      </a:r>
                      <a:endParaRPr lang="en-US" sz="2400" b="1" dirty="0">
                        <a:latin typeface="Cambria" panose="02040503050406030204" pitchFamily="18" charset="0"/>
                      </a:endParaRPr>
                    </a:p>
                  </a:txBody>
                  <a:tcPr/>
                </a:tc>
                <a:extLst>
                  <a:ext uri="{0D108BD9-81ED-4DB2-BD59-A6C34878D82A}">
                    <a16:rowId xmlns:a16="http://schemas.microsoft.com/office/drawing/2014/main" val="10001"/>
                  </a:ext>
                </a:extLst>
              </a:tr>
              <a:tr h="558800">
                <a:tc>
                  <a:txBody>
                    <a:bodyPr/>
                    <a:lstStyle/>
                    <a:p>
                      <a:r>
                        <a:rPr lang="en-US" sz="2400" b="1" dirty="0" smtClean="0">
                          <a:latin typeface="Cambria" panose="02040503050406030204" pitchFamily="18" charset="0"/>
                        </a:rPr>
                        <a:t>Tsetse flies</a:t>
                      </a:r>
                      <a:endParaRPr lang="en-US" sz="2400" b="1"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ambria" panose="02040503050406030204" pitchFamily="18" charset="0"/>
                        </a:rPr>
                        <a:t>Tall</a:t>
                      </a:r>
                      <a:r>
                        <a:rPr lang="en-US" sz="2400" b="1" baseline="0" dirty="0" smtClean="0">
                          <a:latin typeface="Cambria" panose="02040503050406030204" pitchFamily="18" charset="0"/>
                        </a:rPr>
                        <a:t> (Tsetse fly all domestic animals)</a:t>
                      </a:r>
                      <a:endParaRPr lang="en-US" sz="2400" b="1" dirty="0">
                        <a:latin typeface="Cambria" panose="02040503050406030204" pitchFamily="18" charset="0"/>
                      </a:endParaRPr>
                    </a:p>
                  </a:txBody>
                  <a:tcPr/>
                </a:tc>
                <a:extLst>
                  <a:ext uri="{0D108BD9-81ED-4DB2-BD59-A6C34878D82A}">
                    <a16:rowId xmlns:a16="http://schemas.microsoft.com/office/drawing/2014/main" val="10002"/>
                  </a:ext>
                </a:extLst>
              </a:tr>
              <a:tr h="558800">
                <a:tc>
                  <a:txBody>
                    <a:bodyPr/>
                    <a:lstStyle/>
                    <a:p>
                      <a:r>
                        <a:rPr lang="en-US" sz="2400" b="1" dirty="0" smtClean="0">
                          <a:latin typeface="Cambria" panose="02040503050406030204" pitchFamily="18" charset="0"/>
                        </a:rPr>
                        <a:t>Fleas	</a:t>
                      </a:r>
                      <a:endParaRPr lang="en-US" sz="2400" b="1"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ambria" panose="02040503050406030204" pitchFamily="18" charset="0"/>
                        </a:rPr>
                        <a:t>pigs, poultry, rabbits(FLEPIPORA)</a:t>
                      </a:r>
                    </a:p>
                  </a:txBody>
                  <a:tcPr/>
                </a:tc>
                <a:extLst>
                  <a:ext uri="{0D108BD9-81ED-4DB2-BD59-A6C34878D82A}">
                    <a16:rowId xmlns:a16="http://schemas.microsoft.com/office/drawing/2014/main" val="10003"/>
                  </a:ext>
                </a:extLst>
              </a:tr>
              <a:tr h="558800">
                <a:tc>
                  <a:txBody>
                    <a:bodyPr/>
                    <a:lstStyle/>
                    <a:p>
                      <a:r>
                        <a:rPr lang="en-US" sz="2400" b="1" dirty="0" smtClean="0">
                          <a:latin typeface="Cambria" panose="02040503050406030204" pitchFamily="18" charset="0"/>
                        </a:rPr>
                        <a:t>Lice</a:t>
                      </a:r>
                      <a:endParaRPr lang="en-US" sz="2400" b="1" dirty="0">
                        <a:latin typeface="Cambria" panose="02040503050406030204" pitchFamily="18" charset="0"/>
                      </a:endParaRPr>
                    </a:p>
                  </a:txBody>
                  <a:tcPr/>
                </a:tc>
                <a:tc>
                  <a:txBody>
                    <a:bodyPr/>
                    <a:lstStyle/>
                    <a:p>
                      <a:r>
                        <a:rPr lang="en-US" sz="2400" b="1" dirty="0" smtClean="0">
                          <a:latin typeface="Cambria" panose="02040503050406030204" pitchFamily="18" charset="0"/>
                        </a:rPr>
                        <a:t>pigs, poultry, sheep, cattle, horses</a:t>
                      </a:r>
                      <a:endParaRPr lang="en-US" sz="2400" b="1" dirty="0">
                        <a:latin typeface="Cambria" panose="02040503050406030204" pitchFamily="18" charset="0"/>
                      </a:endParaRPr>
                    </a:p>
                  </a:txBody>
                  <a:tcPr/>
                </a:tc>
                <a:extLst>
                  <a:ext uri="{0D108BD9-81ED-4DB2-BD59-A6C34878D82A}">
                    <a16:rowId xmlns:a16="http://schemas.microsoft.com/office/drawing/2014/main" val="10004"/>
                  </a:ext>
                </a:extLst>
              </a:tr>
              <a:tr h="558800">
                <a:tc>
                  <a:txBody>
                    <a:bodyPr/>
                    <a:lstStyle/>
                    <a:p>
                      <a:r>
                        <a:rPr lang="en-US" sz="2400" b="1" dirty="0" smtClean="0">
                          <a:latin typeface="Cambria" panose="02040503050406030204" pitchFamily="18" charset="0"/>
                        </a:rPr>
                        <a:t>Mites</a:t>
                      </a:r>
                      <a:endParaRPr lang="en-US" sz="2400" b="1"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latin typeface="Cambria" panose="02040503050406030204" pitchFamily="18" charset="0"/>
                        </a:rPr>
                        <a:t>pigs, poultry, cattle, goats, horse, </a:t>
                      </a:r>
                      <a:r>
                        <a:rPr lang="en-US" sz="2400" b="1" baseline="0" dirty="0" smtClean="0">
                          <a:latin typeface="Cambria" panose="02040503050406030204" pitchFamily="18" charset="0"/>
                        </a:rPr>
                        <a:t> </a:t>
                      </a:r>
                      <a:r>
                        <a:rPr lang="en-US" sz="2400" b="1" dirty="0" smtClean="0">
                          <a:latin typeface="Cambria" panose="02040503050406030204" pitchFamily="18" charset="0"/>
                        </a:rPr>
                        <a:t>sheep</a:t>
                      </a:r>
                      <a:endParaRPr lang="en-US" sz="2400" b="1" dirty="0">
                        <a:latin typeface="Cambria" panose="02040503050406030204" pitchFamily="18"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9594138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31838"/>
            <a:ext cx="8229600" cy="563562"/>
          </a:xfrm>
        </p:spPr>
        <p:txBody>
          <a:bodyPr>
            <a:normAutofit fontScale="90000"/>
          </a:bodyPr>
          <a:lstStyle/>
          <a:p>
            <a:r>
              <a:rPr lang="en-US" b="1" u="sng" dirty="0" smtClean="0">
                <a:latin typeface="Cambria" panose="02040503050406030204" pitchFamily="18" charset="0"/>
              </a:rPr>
              <a:t>2. Internal </a:t>
            </a:r>
            <a:r>
              <a:rPr lang="en-US" b="1" u="sng" dirty="0">
                <a:latin typeface="Cambria" panose="02040503050406030204" pitchFamily="18" charset="0"/>
              </a:rPr>
              <a:t>parasites</a:t>
            </a:r>
            <a:br>
              <a:rPr lang="en-US" b="1" u="sng" dirty="0">
                <a:latin typeface="Cambria" panose="02040503050406030204" pitchFamily="18" charset="0"/>
              </a:rPr>
            </a:br>
            <a:r>
              <a:rPr lang="en-US" b="1" u="sng" dirty="0" smtClean="0">
                <a:latin typeface="Cambria" panose="02040503050406030204" pitchFamily="18" charset="0"/>
              </a:rPr>
              <a:t/>
            </a:r>
            <a:br>
              <a:rPr lang="en-US" b="1" u="sng" dirty="0" smtClean="0">
                <a:latin typeface="Cambria" panose="02040503050406030204" pitchFamily="18" charset="0"/>
              </a:rPr>
            </a:br>
            <a:endParaRPr lang="en-US" b="1" u="sng" dirty="0">
              <a:latin typeface="Cambria" panose="02040503050406030204" pitchFamily="18" charset="0"/>
            </a:endParaRPr>
          </a:p>
        </p:txBody>
      </p:sp>
      <p:sp>
        <p:nvSpPr>
          <p:cNvPr id="3" name="Content Placeholder 2"/>
          <p:cNvSpPr>
            <a:spLocks noGrp="1"/>
          </p:cNvSpPr>
          <p:nvPr>
            <p:ph idx="1"/>
          </p:nvPr>
        </p:nvSpPr>
        <p:spPr>
          <a:xfrm>
            <a:off x="1981200" y="609602"/>
            <a:ext cx="8229600" cy="457199"/>
          </a:xfrm>
        </p:spPr>
        <p:txBody>
          <a:bodyPr>
            <a:normAutofit/>
          </a:bodyPr>
          <a:lstStyle/>
          <a:p>
            <a:pPr marL="0" indent="0">
              <a:buNone/>
            </a:pPr>
            <a:r>
              <a:rPr lang="en-US" sz="2400" dirty="0">
                <a:latin typeface="Cambria" panose="02040503050406030204" pitchFamily="18" charset="0"/>
              </a:rPr>
              <a:t>Live inside the body of the host</a:t>
            </a:r>
          </a:p>
          <a:p>
            <a:pPr marL="0" indent="0">
              <a:buNone/>
            </a:pPr>
            <a:endParaRPr lang="en-US" sz="2400" dirty="0">
              <a:latin typeface="Cambria" panose="02040503050406030204" pitchFamily="18" charset="0"/>
            </a:endParaRPr>
          </a:p>
          <a:p>
            <a:endParaRPr lang="en-US" sz="2400" dirty="0">
              <a:latin typeface="Cambria" panose="020405030504060302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728445116"/>
              </p:ext>
            </p:extLst>
          </p:nvPr>
        </p:nvGraphicFramePr>
        <p:xfrm>
          <a:off x="1524001" y="1447800"/>
          <a:ext cx="9144001" cy="5303520"/>
        </p:xfrm>
        <a:graphic>
          <a:graphicData uri="http://schemas.openxmlformats.org/drawingml/2006/table">
            <a:tbl>
              <a:tblPr firstRow="1" bandRow="1">
                <a:tableStyleId>{2D5ABB26-0587-4C30-8999-92F81FD0307C}</a:tableStyleId>
              </a:tblPr>
              <a:tblGrid>
                <a:gridCol w="21336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200401">
                  <a:extLst>
                    <a:ext uri="{9D8B030D-6E8A-4147-A177-3AD203B41FA5}">
                      <a16:colId xmlns:a16="http://schemas.microsoft.com/office/drawing/2014/main" val="20002"/>
                    </a:ext>
                  </a:extLst>
                </a:gridCol>
              </a:tblGrid>
              <a:tr h="370840">
                <a:tc>
                  <a:txBody>
                    <a:bodyPr/>
                    <a:lstStyle/>
                    <a:p>
                      <a:r>
                        <a:rPr lang="en-US" sz="2400" b="1" dirty="0" smtClean="0"/>
                        <a:t>INTERNAL PARASITE</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ANIMAL ATTACKED</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PART OF THE</a:t>
                      </a:r>
                      <a:r>
                        <a:rPr lang="en-US" sz="2400" b="1" baseline="0" dirty="0" smtClean="0"/>
                        <a:t> BODY WHERE FOUND</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err="1" smtClean="0"/>
                        <a:t>Liverfluke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CASHEGOPI</a:t>
                      </a:r>
                      <a:r>
                        <a:rPr lang="en-US" sz="2400" baseline="0" dirty="0" smtClean="0"/>
                        <a:t> (cattle, sheep, goats, pigs).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kern="1200" dirty="0" smtClean="0">
                          <a:solidFill>
                            <a:schemeClr val="tx1"/>
                          </a:solidFill>
                          <a:effectLst/>
                          <a:latin typeface="+mn-lt"/>
                          <a:ea typeface="+mn-ea"/>
                          <a:cs typeface="+mn-cs"/>
                        </a:rPr>
                        <a:t>L</a:t>
                      </a:r>
                      <a:r>
                        <a:rPr lang="en-US" sz="2400" kern="1200" baseline="30000" dirty="0" smtClean="0">
                          <a:solidFill>
                            <a:schemeClr val="tx1"/>
                          </a:solidFill>
                          <a:effectLst/>
                          <a:latin typeface="+mn-lt"/>
                          <a:ea typeface="+mn-ea"/>
                          <a:cs typeface="+mn-cs"/>
                        </a:rPr>
                        <a:t>3 </a:t>
                      </a:r>
                      <a:r>
                        <a:rPr lang="en-US" sz="2400" kern="1200" baseline="0" dirty="0" smtClean="0">
                          <a:solidFill>
                            <a:schemeClr val="tx1"/>
                          </a:solidFill>
                          <a:effectLst/>
                          <a:latin typeface="+mn-lt"/>
                          <a:ea typeface="+mn-ea"/>
                          <a:cs typeface="+mn-cs"/>
                        </a:rPr>
                        <a:t> (</a:t>
                      </a:r>
                      <a:r>
                        <a:rPr lang="en-US" sz="2400" dirty="0" err="1" smtClean="0"/>
                        <a:t>Liverfluke</a:t>
                      </a:r>
                      <a:r>
                        <a:rPr lang="en-US" sz="2400" dirty="0" smtClean="0"/>
                        <a:t>, Liver</a:t>
                      </a:r>
                      <a:r>
                        <a:rPr lang="en-US" sz="2400" baseline="0" dirty="0" smtClean="0"/>
                        <a:t> and Lungs)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smtClean="0"/>
                        <a:t>Tapeworm</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CASHEGOPI (cattle, sheep, goats, pigs).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TALISMA (tapeworm, liver, small intestine)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2400" dirty="0" smtClean="0"/>
                        <a:t>Roundworm</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CASHEGOPOFI (cattle, sheep, goats, poultry, fish)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ROSILILU</a:t>
                      </a:r>
                      <a:r>
                        <a:rPr lang="en-US" sz="2400" baseline="0" dirty="0" smtClean="0"/>
                        <a:t> (Roundworms, small intestines, liver, lungs)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2400" dirty="0" smtClean="0"/>
                        <a:t>Hookworm</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Sheep and goat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Small intestine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2400" dirty="0" smtClean="0"/>
                        <a:t>Lungworm </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Cattle, goat,</a:t>
                      </a:r>
                      <a:r>
                        <a:rPr lang="en-US" sz="2400" baseline="0" dirty="0" smtClean="0"/>
                        <a:t> pig</a:t>
                      </a:r>
                      <a:endParaRPr lang="en-US" sz="24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smtClean="0"/>
                        <a:t>LULUBRASTO- lungworm, lungs, brain, stomach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1173369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Control of livestock parasites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a:latin typeface="Cambria" panose="02040503050406030204" pitchFamily="18" charset="0"/>
              </a:rPr>
              <a:t>Rotational grazing</a:t>
            </a:r>
          </a:p>
          <a:p>
            <a:pPr marL="514350" indent="-514350">
              <a:buFont typeface="+mj-lt"/>
              <a:buAutoNum type="arabicPeriod"/>
            </a:pPr>
            <a:r>
              <a:rPr lang="en-US" sz="3600" dirty="0">
                <a:latin typeface="Cambria" panose="02040503050406030204" pitchFamily="18" charset="0"/>
              </a:rPr>
              <a:t>Dipping</a:t>
            </a:r>
          </a:p>
          <a:p>
            <a:pPr marL="514350" indent="-514350">
              <a:buFont typeface="+mj-lt"/>
              <a:buAutoNum type="arabicPeriod"/>
            </a:pPr>
            <a:r>
              <a:rPr lang="en-US" sz="3600" dirty="0">
                <a:latin typeface="Cambria" panose="02040503050406030204" pitchFamily="18" charset="0"/>
              </a:rPr>
              <a:t>Spraying</a:t>
            </a:r>
          </a:p>
          <a:p>
            <a:pPr marL="514350" indent="-514350">
              <a:buFont typeface="+mj-lt"/>
              <a:buAutoNum type="arabicPeriod"/>
            </a:pPr>
            <a:r>
              <a:rPr lang="en-US" sz="3600" dirty="0">
                <a:latin typeface="Cambria" panose="02040503050406030204" pitchFamily="18" charset="0"/>
              </a:rPr>
              <a:t>Deworming</a:t>
            </a:r>
          </a:p>
          <a:p>
            <a:endParaRPr lang="en-US" sz="3600" dirty="0">
              <a:latin typeface="Cambria" panose="02040503050406030204" pitchFamily="18" charset="0"/>
            </a:endParaRPr>
          </a:p>
        </p:txBody>
      </p:sp>
    </p:spTree>
    <p:extLst>
      <p:ext uri="{BB962C8B-B14F-4D97-AF65-F5344CB8AC3E}">
        <p14:creationId xmlns:p14="http://schemas.microsoft.com/office/powerpoint/2010/main" val="22781069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Effects of parasites on livestock</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371601"/>
            <a:ext cx="8229600" cy="4525963"/>
          </a:xfrm>
        </p:spPr>
        <p:txBody>
          <a:bodyPr>
            <a:noAutofit/>
          </a:bodyPr>
          <a:lstStyle/>
          <a:p>
            <a:pPr>
              <a:lnSpc>
                <a:spcPct val="150000"/>
              </a:lnSpc>
              <a:buFont typeface="Wingdings" panose="05000000000000000000" pitchFamily="2" charset="2"/>
              <a:buChar char="§"/>
            </a:pPr>
            <a:r>
              <a:rPr lang="en-US" sz="2800" dirty="0">
                <a:latin typeface="Cambria" panose="02040503050406030204" pitchFamily="18" charset="0"/>
              </a:rPr>
              <a:t>Poor health- caused by ticks and tsetse fly</a:t>
            </a:r>
          </a:p>
          <a:p>
            <a:pPr>
              <a:lnSpc>
                <a:spcPct val="150000"/>
              </a:lnSpc>
              <a:buFont typeface="Wingdings" panose="05000000000000000000" pitchFamily="2" charset="2"/>
              <a:buChar char="§"/>
            </a:pPr>
            <a:r>
              <a:rPr lang="en-US" sz="2800" dirty="0" err="1">
                <a:latin typeface="Cambria" panose="02040503050406030204" pitchFamily="18" charset="0"/>
              </a:rPr>
              <a:t>Anaemia</a:t>
            </a:r>
            <a:r>
              <a:rPr lang="en-US" sz="2800" dirty="0">
                <a:latin typeface="Cambria" panose="02040503050406030204" pitchFamily="18" charset="0"/>
              </a:rPr>
              <a:t>- caused by ticks, tsetse fly, lies, </a:t>
            </a:r>
            <a:r>
              <a:rPr lang="en-US" sz="2800" dirty="0" err="1">
                <a:latin typeface="Cambria" panose="02040503050406030204" pitchFamily="18" charset="0"/>
              </a:rPr>
              <a:t>liverfluke</a:t>
            </a:r>
            <a:endParaRPr lang="en-US" sz="2800" dirty="0">
              <a:latin typeface="Cambria" panose="02040503050406030204" pitchFamily="18" charset="0"/>
            </a:endParaRPr>
          </a:p>
          <a:p>
            <a:pPr>
              <a:lnSpc>
                <a:spcPct val="150000"/>
              </a:lnSpc>
              <a:buFont typeface="Wingdings" panose="05000000000000000000" pitchFamily="2" charset="2"/>
              <a:buChar char="§"/>
            </a:pPr>
            <a:r>
              <a:rPr lang="en-US" sz="2800" dirty="0">
                <a:latin typeface="Cambria" panose="02040503050406030204" pitchFamily="18" charset="0"/>
              </a:rPr>
              <a:t>Irritation- caused by external parasites such as fleas, mites, lice, tsetse flies and ticks</a:t>
            </a:r>
          </a:p>
          <a:p>
            <a:pPr>
              <a:lnSpc>
                <a:spcPct val="150000"/>
              </a:lnSpc>
              <a:buFont typeface="Wingdings" panose="05000000000000000000" pitchFamily="2" charset="2"/>
              <a:buChar char="§"/>
            </a:pPr>
            <a:r>
              <a:rPr lang="en-US" sz="2800" dirty="0">
                <a:latin typeface="Cambria" panose="02040503050406030204" pitchFamily="18" charset="0"/>
              </a:rPr>
              <a:t>Poor quality products- caused by mites that spoil the wool in sheep, tick that destroys the skin in livestock</a:t>
            </a:r>
          </a:p>
          <a:p>
            <a:pPr marL="0" indent="0">
              <a:lnSpc>
                <a:spcPct val="150000"/>
              </a:lnSpc>
              <a:buNone/>
            </a:pPr>
            <a:r>
              <a:rPr lang="en-US" sz="2800" dirty="0">
                <a:latin typeface="Cambria" panose="02040503050406030204" pitchFamily="18" charset="0"/>
              </a:rPr>
              <a:t> </a:t>
            </a:r>
          </a:p>
          <a:p>
            <a:pPr>
              <a:lnSpc>
                <a:spcPct val="150000"/>
              </a:lnSpc>
            </a:pPr>
            <a:endParaRPr lang="en-US" sz="2800" dirty="0">
              <a:latin typeface="Cambria" panose="02040503050406030204" pitchFamily="18" charset="0"/>
            </a:endParaRPr>
          </a:p>
        </p:txBody>
      </p:sp>
    </p:spTree>
    <p:extLst>
      <p:ext uri="{BB962C8B-B14F-4D97-AF65-F5344CB8AC3E}">
        <p14:creationId xmlns:p14="http://schemas.microsoft.com/office/powerpoint/2010/main" val="42043322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Signs of ill-health in livestock</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dirty="0" smtClean="0">
                <a:latin typeface="Cambria" panose="02040503050406030204" pitchFamily="18" charset="0"/>
              </a:rPr>
              <a:t>• Stunted </a:t>
            </a:r>
            <a:r>
              <a:rPr lang="en-US" dirty="0">
                <a:latin typeface="Cambria" panose="02040503050406030204" pitchFamily="18" charset="0"/>
              </a:rPr>
              <a:t>growth </a:t>
            </a:r>
            <a:r>
              <a:rPr lang="en-US" dirty="0" smtClean="0">
                <a:latin typeface="Cambria" panose="02040503050406030204" pitchFamily="18" charset="0"/>
              </a:rPr>
              <a:t>–Slow </a:t>
            </a:r>
            <a:r>
              <a:rPr lang="en-US" dirty="0">
                <a:latin typeface="Cambria" panose="02040503050406030204" pitchFamily="18" charset="0"/>
              </a:rPr>
              <a:t>growth in animals</a:t>
            </a:r>
          </a:p>
          <a:p>
            <a:pPr marL="0" indent="0">
              <a:buNone/>
            </a:pPr>
            <a:r>
              <a:rPr lang="en-US" dirty="0" smtClean="0">
                <a:latin typeface="Cambria" panose="02040503050406030204" pitchFamily="18" charset="0"/>
              </a:rPr>
              <a:t>• Loss </a:t>
            </a:r>
            <a:r>
              <a:rPr lang="en-US" dirty="0">
                <a:latin typeface="Cambria" panose="02040503050406030204" pitchFamily="18" charset="0"/>
              </a:rPr>
              <a:t>of weight</a:t>
            </a:r>
          </a:p>
          <a:p>
            <a:pPr marL="0" indent="0">
              <a:buNone/>
            </a:pPr>
            <a:r>
              <a:rPr lang="en-US" dirty="0" smtClean="0">
                <a:latin typeface="Cambria" panose="02040503050406030204" pitchFamily="18" charset="0"/>
              </a:rPr>
              <a:t>• Reduced </a:t>
            </a:r>
            <a:r>
              <a:rPr lang="en-US" dirty="0">
                <a:latin typeface="Cambria" panose="02040503050406030204" pitchFamily="18" charset="0"/>
              </a:rPr>
              <a:t>yields</a:t>
            </a:r>
          </a:p>
          <a:p>
            <a:pPr marL="0" indent="0">
              <a:buNone/>
            </a:pPr>
            <a:r>
              <a:rPr lang="en-US" dirty="0" smtClean="0">
                <a:latin typeface="Cambria" panose="02040503050406030204" pitchFamily="18" charset="0"/>
              </a:rPr>
              <a:t>• Rough </a:t>
            </a:r>
            <a:r>
              <a:rPr lang="en-US" dirty="0">
                <a:latin typeface="Cambria" panose="02040503050406030204" pitchFamily="18" charset="0"/>
              </a:rPr>
              <a:t>coat</a:t>
            </a:r>
          </a:p>
          <a:p>
            <a:pPr marL="0" indent="0">
              <a:buNone/>
            </a:pPr>
            <a:r>
              <a:rPr lang="en-US" dirty="0" smtClean="0">
                <a:latin typeface="Cambria" panose="02040503050406030204" pitchFamily="18" charset="0"/>
              </a:rPr>
              <a:t>• Coughing</a:t>
            </a:r>
            <a:endParaRPr lang="en-US" dirty="0">
              <a:latin typeface="Cambria" panose="02040503050406030204" pitchFamily="18" charset="0"/>
            </a:endParaRPr>
          </a:p>
          <a:p>
            <a:pPr marL="0" indent="0">
              <a:buNone/>
            </a:pPr>
            <a:r>
              <a:rPr lang="en-US" dirty="0" smtClean="0">
                <a:latin typeface="Cambria" panose="02040503050406030204" pitchFamily="18" charset="0"/>
              </a:rPr>
              <a:t>• Blood </a:t>
            </a:r>
            <a:r>
              <a:rPr lang="en-US" dirty="0">
                <a:latin typeface="Cambria" panose="02040503050406030204" pitchFamily="18" charset="0"/>
              </a:rPr>
              <a:t>in stool</a:t>
            </a:r>
          </a:p>
          <a:p>
            <a:pPr marL="0" indent="0">
              <a:buNone/>
            </a:pPr>
            <a:r>
              <a:rPr lang="en-US" dirty="0" smtClean="0">
                <a:latin typeface="Cambria" panose="02040503050406030204" pitchFamily="18" charset="0"/>
              </a:rPr>
              <a:t>• Stunted </a:t>
            </a:r>
            <a:r>
              <a:rPr lang="en-US" dirty="0">
                <a:latin typeface="Cambria" panose="02040503050406030204" pitchFamily="18" charset="0"/>
              </a:rPr>
              <a:t>growth is a long term sign</a:t>
            </a:r>
          </a:p>
          <a:p>
            <a:endParaRPr lang="en-US" dirty="0">
              <a:latin typeface="Cambria" panose="02040503050406030204" pitchFamily="18" charset="0"/>
            </a:endParaRPr>
          </a:p>
        </p:txBody>
      </p:sp>
    </p:spTree>
    <p:extLst>
      <p:ext uri="{BB962C8B-B14F-4D97-AF65-F5344CB8AC3E}">
        <p14:creationId xmlns:p14="http://schemas.microsoft.com/office/powerpoint/2010/main" val="330849212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Effects of livestock diseases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q"/>
            </a:pPr>
            <a:r>
              <a:rPr lang="en-US" sz="3600" dirty="0">
                <a:latin typeface="Cambria" panose="02040503050406030204" pitchFamily="18" charset="0"/>
              </a:rPr>
              <a:t>Lower yields</a:t>
            </a:r>
          </a:p>
          <a:p>
            <a:pPr>
              <a:lnSpc>
                <a:spcPct val="150000"/>
              </a:lnSpc>
              <a:buFont typeface="Wingdings" panose="05000000000000000000" pitchFamily="2" charset="2"/>
              <a:buChar char="q"/>
            </a:pPr>
            <a:r>
              <a:rPr lang="en-US" sz="3600" dirty="0">
                <a:latin typeface="Cambria" panose="02040503050406030204" pitchFamily="18" charset="0"/>
              </a:rPr>
              <a:t>Reduced quality of products</a:t>
            </a:r>
          </a:p>
          <a:p>
            <a:pPr>
              <a:lnSpc>
                <a:spcPct val="150000"/>
              </a:lnSpc>
              <a:buFont typeface="Wingdings" panose="05000000000000000000" pitchFamily="2" charset="2"/>
              <a:buChar char="q"/>
            </a:pPr>
            <a:r>
              <a:rPr lang="en-US" sz="3600" dirty="0">
                <a:latin typeface="Cambria" panose="02040503050406030204" pitchFamily="18" charset="0"/>
              </a:rPr>
              <a:t>Transmission of diseases to human beings</a:t>
            </a:r>
          </a:p>
          <a:p>
            <a:pPr>
              <a:lnSpc>
                <a:spcPct val="150000"/>
              </a:lnSpc>
              <a:buFont typeface="Wingdings" panose="05000000000000000000" pitchFamily="2" charset="2"/>
              <a:buChar char="q"/>
            </a:pPr>
            <a:r>
              <a:rPr lang="en-US" sz="3600" dirty="0">
                <a:latin typeface="Cambria" panose="02040503050406030204" pitchFamily="18" charset="0"/>
              </a:rPr>
              <a:t>Death </a:t>
            </a:r>
          </a:p>
          <a:p>
            <a:pPr>
              <a:lnSpc>
                <a:spcPct val="15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97245376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Methods of controlling human intestinal worms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fontScale="77500" lnSpcReduction="20000"/>
          </a:bodyPr>
          <a:lstStyle/>
          <a:p>
            <a:pPr marL="0" indent="0">
              <a:lnSpc>
                <a:spcPct val="160000"/>
              </a:lnSpc>
              <a:buNone/>
            </a:pPr>
            <a:r>
              <a:rPr lang="en-US" sz="3600" dirty="0">
                <a:latin typeface="Cambria" panose="02040503050406030204" pitchFamily="18" charset="0"/>
              </a:rPr>
              <a:t>1. Proper sanitation (main method)</a:t>
            </a:r>
          </a:p>
          <a:p>
            <a:pPr marL="0" indent="0">
              <a:lnSpc>
                <a:spcPct val="160000"/>
              </a:lnSpc>
              <a:buNone/>
            </a:pPr>
            <a:r>
              <a:rPr lang="en-US" sz="3600" dirty="0">
                <a:latin typeface="Cambria" panose="02040503050406030204" pitchFamily="18" charset="0"/>
              </a:rPr>
              <a:t>2. Proper washing of food that are eaten raw like fruits and vegetables</a:t>
            </a:r>
          </a:p>
          <a:p>
            <a:pPr marL="0" indent="0">
              <a:lnSpc>
                <a:spcPct val="160000"/>
              </a:lnSpc>
              <a:buNone/>
            </a:pPr>
            <a:r>
              <a:rPr lang="en-US" sz="3600" dirty="0">
                <a:latin typeface="Cambria" panose="02040503050406030204" pitchFamily="18" charset="0"/>
              </a:rPr>
              <a:t>3. Proper cooking of food like meat</a:t>
            </a:r>
          </a:p>
          <a:p>
            <a:pPr marL="0" indent="0">
              <a:lnSpc>
                <a:spcPct val="160000"/>
              </a:lnSpc>
              <a:buNone/>
            </a:pPr>
            <a:endParaRPr lang="en-US" sz="3600" dirty="0">
              <a:latin typeface="Cambria" panose="02040503050406030204" pitchFamily="18" charset="0"/>
            </a:endParaRPr>
          </a:p>
          <a:p>
            <a:pPr marL="0" indent="0">
              <a:lnSpc>
                <a:spcPct val="160000"/>
              </a:lnSpc>
              <a:buNone/>
            </a:pPr>
            <a:r>
              <a:rPr lang="en-US" sz="3600" b="1" dirty="0">
                <a:latin typeface="Cambria" panose="02040503050406030204" pitchFamily="18" charset="0"/>
              </a:rPr>
              <a:t>NOTE: </a:t>
            </a:r>
            <a:r>
              <a:rPr lang="en-US" sz="3600" dirty="0">
                <a:latin typeface="Cambria" panose="02040503050406030204" pitchFamily="18" charset="0"/>
              </a:rPr>
              <a:t>The best way of controlling human intestinal worms is proper sanitation or good hygiene.</a:t>
            </a:r>
          </a:p>
          <a:p>
            <a:pPr>
              <a:lnSpc>
                <a:spcPct val="16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32412993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Experiment: To investigate transpiration in </a:t>
            </a:r>
            <a:r>
              <a:rPr lang="en-US" dirty="0" smtClean="0"/>
              <a:t>plants</a:t>
            </a:r>
            <a:endParaRPr lang="en-US" dirty="0"/>
          </a:p>
        </p:txBody>
      </p:sp>
      <p:sp>
        <p:nvSpPr>
          <p:cNvPr id="3" name="Content Placeholder 2"/>
          <p:cNvSpPr>
            <a:spLocks noGrp="1"/>
          </p:cNvSpPr>
          <p:nvPr>
            <p:ph idx="1"/>
          </p:nvPr>
        </p:nvSpPr>
        <p:spPr/>
        <p:txBody>
          <a:bodyPr/>
          <a:lstStyle/>
          <a:p>
            <a:r>
              <a:rPr lang="en-US" dirty="0"/>
              <a:t>Requirements:</a:t>
            </a:r>
          </a:p>
          <a:p>
            <a:pPr lvl="1"/>
            <a:r>
              <a:rPr lang="en-US" dirty="0"/>
              <a:t>Transparent plastic bag, growing plant and string</a:t>
            </a:r>
          </a:p>
          <a:p>
            <a:r>
              <a:rPr lang="en-US" dirty="0"/>
              <a:t>Procedure:	</a:t>
            </a:r>
          </a:p>
          <a:p>
            <a:pPr lvl="1"/>
            <a:r>
              <a:rPr lang="en-US" dirty="0"/>
              <a:t>Tie a leaf of growing plant in a transparent plastic bag using a string as shown below</a:t>
            </a:r>
          </a:p>
          <a:p>
            <a:endParaRPr lang="en-US" dirty="0"/>
          </a:p>
        </p:txBody>
      </p:sp>
    </p:spTree>
    <p:extLst>
      <p:ext uri="{BB962C8B-B14F-4D97-AF65-F5344CB8AC3E}">
        <p14:creationId xmlns:p14="http://schemas.microsoft.com/office/powerpoint/2010/main" val="86887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Adaptation of animals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1"/>
            <a:ext cx="8229600" cy="4906963"/>
          </a:xfrm>
        </p:spPr>
        <p:txBody>
          <a:bodyPr>
            <a:normAutofit/>
          </a:bodyPr>
          <a:lstStyle/>
          <a:p>
            <a:pPr marL="0" indent="0">
              <a:buNone/>
            </a:pPr>
            <a:r>
              <a:rPr lang="en-US" dirty="0" smtClean="0">
                <a:latin typeface="Cambria" panose="02040503050406030204" pitchFamily="18" charset="0"/>
              </a:rPr>
              <a:t>Adaptation </a:t>
            </a:r>
            <a:r>
              <a:rPr lang="en-US" dirty="0">
                <a:latin typeface="Cambria" panose="02040503050406030204" pitchFamily="18" charset="0"/>
              </a:rPr>
              <a:t>refers to features, characteristics and </a:t>
            </a:r>
            <a:r>
              <a:rPr lang="en-US" dirty="0" err="1">
                <a:latin typeface="Cambria" panose="02040503050406030204" pitchFamily="18" charset="0"/>
              </a:rPr>
              <a:t>behaviour</a:t>
            </a:r>
            <a:r>
              <a:rPr lang="en-US" dirty="0">
                <a:latin typeface="Cambria" panose="02040503050406030204" pitchFamily="18" charset="0"/>
              </a:rPr>
              <a:t> of an animal that enables it to survive in a particular environment.</a:t>
            </a:r>
          </a:p>
          <a:p>
            <a:pPr marL="0" indent="0">
              <a:buNone/>
            </a:pPr>
            <a:r>
              <a:rPr lang="en-US" b="1" u="sng" dirty="0" smtClean="0">
                <a:latin typeface="Cambria" panose="02040503050406030204" pitchFamily="18" charset="0"/>
              </a:rPr>
              <a:t>1. Herbivores</a:t>
            </a:r>
            <a:endParaRPr lang="en-US" b="1" u="sng"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long and flat incisors on the lower jaws and a hard horny pad on the upper jaw to tear off vegetation</a:t>
            </a: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ridged premolars and molars for grinding </a:t>
            </a:r>
            <a:r>
              <a:rPr lang="en-US" dirty="0" smtClean="0">
                <a:latin typeface="Cambria" panose="02040503050406030204" pitchFamily="18" charset="0"/>
              </a:rPr>
              <a:t>vegetation.</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Examples </a:t>
            </a:r>
            <a:r>
              <a:rPr lang="en-US" dirty="0">
                <a:latin typeface="Cambria" panose="02040503050406030204" pitchFamily="18" charset="0"/>
              </a:rPr>
              <a:t>– cow, sheep, goats, camels</a:t>
            </a:r>
          </a:p>
          <a:p>
            <a:endParaRPr lang="en-US" dirty="0">
              <a:latin typeface="Cambria" panose="02040503050406030204" pitchFamily="18" charset="0"/>
            </a:endParaRPr>
          </a:p>
        </p:txBody>
      </p:sp>
    </p:spTree>
    <p:extLst>
      <p:ext uri="{BB962C8B-B14F-4D97-AF65-F5344CB8AC3E}">
        <p14:creationId xmlns:p14="http://schemas.microsoft.com/office/powerpoint/2010/main" val="35143340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2. Carnivores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rmAutofit/>
          </a:bodyPr>
          <a:lstStyle/>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sharp pointed and elongated canines to hold prey and tear off flesh</a:t>
            </a: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strong scissor-like teeth on upper and lower jaw to slice through the flesh and crack the bones</a:t>
            </a: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tough molars for crushing the bones</a:t>
            </a:r>
          </a:p>
          <a:p>
            <a:pPr>
              <a:buFont typeface="Wingdings" panose="05000000000000000000" pitchFamily="2" charset="2"/>
              <a:buChar char="§"/>
            </a:pPr>
            <a:r>
              <a:rPr lang="en-US" dirty="0" smtClean="0">
                <a:latin typeface="Cambria" panose="02040503050406030204" pitchFamily="18" charset="0"/>
              </a:rPr>
              <a:t>Some </a:t>
            </a:r>
            <a:r>
              <a:rPr lang="en-US" dirty="0">
                <a:latin typeface="Cambria" panose="02040503050406030204" pitchFamily="18" charset="0"/>
              </a:rPr>
              <a:t>like the cheetah are spotted to hide from the prey</a:t>
            </a: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streamlined bodies to reduce resistance between their body surface and air</a:t>
            </a:r>
          </a:p>
          <a:p>
            <a:pPr>
              <a:buFont typeface="Wingdings" panose="05000000000000000000" pitchFamily="2" charset="2"/>
              <a:buChar char="§"/>
            </a:pPr>
            <a:r>
              <a:rPr lang="en-US" dirty="0">
                <a:latin typeface="Cambria" panose="02040503050406030204" pitchFamily="18" charset="0"/>
              </a:rPr>
              <a:t>Examples – dogs, cheetahs, cats, lions, hyenas, leopard</a:t>
            </a:r>
          </a:p>
          <a:p>
            <a:endParaRPr lang="en-US" dirty="0">
              <a:latin typeface="Cambria" panose="02040503050406030204" pitchFamily="18" charset="0"/>
            </a:endParaRPr>
          </a:p>
        </p:txBody>
      </p:sp>
    </p:spTree>
    <p:extLst>
      <p:ext uri="{BB962C8B-B14F-4D97-AF65-F5344CB8AC3E}">
        <p14:creationId xmlns:p14="http://schemas.microsoft.com/office/powerpoint/2010/main" val="152268971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3. Omnivores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pPr>
            <a:r>
              <a:rPr lang="en-US" sz="3600" dirty="0">
                <a:latin typeface="Cambria" panose="02040503050406030204" pitchFamily="18" charset="0"/>
              </a:rPr>
              <a:t>Feed on both plants and animals</a:t>
            </a:r>
          </a:p>
          <a:p>
            <a:pPr>
              <a:lnSpc>
                <a:spcPct val="150000"/>
              </a:lnSpc>
            </a:pPr>
            <a:r>
              <a:rPr lang="en-US" sz="3600" dirty="0">
                <a:latin typeface="Cambria" panose="02040503050406030204" pitchFamily="18" charset="0"/>
              </a:rPr>
              <a:t>Examples – human beings, pigs, bears, gorillas, chimpanzees, monkey</a:t>
            </a:r>
          </a:p>
          <a:p>
            <a:pPr>
              <a:lnSpc>
                <a:spcPct val="15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36486988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Feeding adaptation in birds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1"/>
            <a:ext cx="8229600" cy="4906963"/>
          </a:xfrm>
        </p:spPr>
        <p:txBody>
          <a:bodyPr>
            <a:normAutofit fontScale="77500" lnSpcReduction="20000"/>
          </a:bodyPr>
          <a:lstStyle/>
          <a:p>
            <a:pPr marL="0" indent="0">
              <a:lnSpc>
                <a:spcPct val="170000"/>
              </a:lnSpc>
              <a:buNone/>
            </a:pPr>
            <a:r>
              <a:rPr lang="en-US" sz="4500" b="1" dirty="0">
                <a:latin typeface="Cambria" panose="02040503050406030204" pitchFamily="18" charset="0"/>
              </a:rPr>
              <a:t>1. Grain eaters</a:t>
            </a:r>
          </a:p>
          <a:p>
            <a:pPr marL="0" indent="0">
              <a:lnSpc>
                <a:spcPct val="170000"/>
              </a:lnSpc>
              <a:buNone/>
            </a:pPr>
            <a:r>
              <a:rPr lang="en-US" dirty="0">
                <a:latin typeface="Cambria" panose="02040503050406030204" pitchFamily="18" charset="0"/>
              </a:rPr>
              <a:t> </a:t>
            </a:r>
          </a:p>
          <a:p>
            <a:pPr marL="0" indent="0">
              <a:lnSpc>
                <a:spcPct val="170000"/>
              </a:lnSpc>
              <a:buNone/>
            </a:pPr>
            <a:r>
              <a:rPr lang="en-US" dirty="0">
                <a:latin typeface="Cambria" panose="02040503050406030204" pitchFamily="18" charset="0"/>
              </a:rPr>
              <a:t> </a:t>
            </a:r>
          </a:p>
          <a:p>
            <a:pPr marL="0" indent="0">
              <a:lnSpc>
                <a:spcPct val="170000"/>
              </a:lnSpc>
              <a:buNone/>
            </a:pPr>
            <a:r>
              <a:rPr lang="en-US" dirty="0">
                <a:latin typeface="Cambria" panose="02040503050406030204" pitchFamily="18" charset="0"/>
              </a:rPr>
              <a:t> </a:t>
            </a:r>
          </a:p>
          <a:p>
            <a:pPr marL="0" indent="0">
              <a:lnSpc>
                <a:spcPct val="170000"/>
              </a:lnSpc>
              <a:buNone/>
            </a:pPr>
            <a:r>
              <a:rPr lang="en-US" dirty="0">
                <a:latin typeface="Cambria" panose="02040503050406030204" pitchFamily="18" charset="0"/>
              </a:rPr>
              <a:t> </a:t>
            </a:r>
          </a:p>
          <a:p>
            <a:pPr>
              <a:lnSpc>
                <a:spcPct val="170000"/>
              </a:lnSpc>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short, straight, conical beaks for picking seeds and grains. Example: chicken, doves, weather birds, pigeons</a:t>
            </a:r>
          </a:p>
          <a:p>
            <a:pPr>
              <a:lnSpc>
                <a:spcPct val="170000"/>
              </a:lnSpc>
              <a:buFont typeface="Wingdings" panose="05000000000000000000" pitchFamily="2" charset="2"/>
              <a:buChar char="§"/>
            </a:pPr>
            <a:r>
              <a:rPr lang="en-US" dirty="0" smtClean="0">
                <a:latin typeface="Cambria" panose="02040503050406030204" pitchFamily="18" charset="0"/>
              </a:rPr>
              <a:t>Their </a:t>
            </a:r>
            <a:r>
              <a:rPr lang="en-US" dirty="0">
                <a:latin typeface="Cambria" panose="02040503050406030204" pitchFamily="18" charset="0"/>
              </a:rPr>
              <a:t>claws are adapted to scratching the ground in search for food</a:t>
            </a:r>
          </a:p>
          <a:p>
            <a:pPr>
              <a:lnSpc>
                <a:spcPct val="170000"/>
              </a:lnSpc>
            </a:pPr>
            <a:endParaRPr lang="en-US" dirty="0">
              <a:latin typeface="Cambria" panose="02040503050406030204" pitchFamily="18" charset="0"/>
            </a:endParaRPr>
          </a:p>
        </p:txBody>
      </p:sp>
      <p:pic>
        <p:nvPicPr>
          <p:cNvPr id="1026" name="Picture 2" descr="C:\Users\NASOKHO\Desktop\gr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1" y="1066800"/>
            <a:ext cx="3838575" cy="2875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9129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Feeding adaptation in birds</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a:xfrm>
            <a:off x="1981200" y="1295401"/>
            <a:ext cx="8229600" cy="4830763"/>
          </a:xfrm>
        </p:spPr>
        <p:txBody>
          <a:bodyPr>
            <a:normAutofit lnSpcReduction="10000"/>
          </a:bodyPr>
          <a:lstStyle/>
          <a:p>
            <a:pPr marL="0" indent="0">
              <a:lnSpc>
                <a:spcPct val="150000"/>
              </a:lnSpc>
              <a:buNone/>
            </a:pPr>
            <a:r>
              <a:rPr lang="en-US" b="1" dirty="0" smtClean="0">
                <a:latin typeface="Cambria" panose="02040503050406030204" pitchFamily="18" charset="0"/>
              </a:rPr>
              <a:t>2. Filter </a:t>
            </a:r>
            <a:r>
              <a:rPr lang="en-US" b="1" dirty="0">
                <a:latin typeface="Cambria" panose="02040503050406030204" pitchFamily="18" charset="0"/>
              </a:rPr>
              <a:t>feeders</a:t>
            </a:r>
          </a:p>
          <a:p>
            <a:pPr marL="0" indent="0">
              <a:lnSpc>
                <a:spcPct val="150000"/>
              </a:lnSpc>
              <a:buNone/>
            </a:pPr>
            <a:r>
              <a:rPr lang="en-US" dirty="0">
                <a:latin typeface="Cambria" panose="02040503050406030204" pitchFamily="18" charset="0"/>
              </a:rPr>
              <a:t> </a:t>
            </a:r>
          </a:p>
          <a:p>
            <a:pPr marL="0" indent="0">
              <a:lnSpc>
                <a:spcPct val="150000"/>
              </a:lnSpc>
              <a:buNone/>
            </a:pPr>
            <a:r>
              <a:rPr lang="en-US" dirty="0">
                <a:latin typeface="Cambria" panose="02040503050406030204" pitchFamily="18" charset="0"/>
              </a:rPr>
              <a:t> </a:t>
            </a:r>
          </a:p>
          <a:p>
            <a:pPr marL="0" indent="0">
              <a:lnSpc>
                <a:spcPct val="150000"/>
              </a:lnSpc>
              <a:buNone/>
            </a:pPr>
            <a:r>
              <a:rPr lang="en-US" dirty="0">
                <a:latin typeface="Cambria" panose="02040503050406030204" pitchFamily="18" charset="0"/>
              </a:rPr>
              <a:t> </a:t>
            </a:r>
          </a:p>
          <a:p>
            <a:pPr>
              <a:lnSpc>
                <a:spcPct val="150000"/>
              </a:lnSpc>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serrated beaks with groves. These allow the bird to filter food from muddy and dirty water. Example – ducks, flamingo, swan, goose.</a:t>
            </a:r>
          </a:p>
          <a:p>
            <a:pPr marL="0" indent="0">
              <a:lnSpc>
                <a:spcPct val="150000"/>
              </a:lnSpc>
              <a:buNone/>
            </a:pPr>
            <a:r>
              <a:rPr lang="en-US" dirty="0">
                <a:latin typeface="Cambria" panose="02040503050406030204" pitchFamily="18" charset="0"/>
              </a:rPr>
              <a:t> </a:t>
            </a:r>
          </a:p>
          <a:p>
            <a:pPr>
              <a:lnSpc>
                <a:spcPct val="150000"/>
              </a:lnSpc>
            </a:pPr>
            <a:endParaRPr lang="en-US" dirty="0">
              <a:latin typeface="Cambria" panose="02040503050406030204" pitchFamily="18" charset="0"/>
            </a:endParaRPr>
          </a:p>
        </p:txBody>
      </p:sp>
      <p:pic>
        <p:nvPicPr>
          <p:cNvPr id="2050" name="Picture 2" descr="C:\Users\NASOKHO\Desktop\fil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304926"/>
            <a:ext cx="18288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1206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Feeding adaptation in birds</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p:txBody>
          <a:bodyPr/>
          <a:lstStyle/>
          <a:p>
            <a:pPr marL="0" indent="0">
              <a:buNone/>
            </a:pPr>
            <a:r>
              <a:rPr lang="en-US" b="1" dirty="0" smtClean="0">
                <a:latin typeface="Cambria" panose="02040503050406030204" pitchFamily="18" charset="0"/>
              </a:rPr>
              <a:t>3. Flesh </a:t>
            </a:r>
            <a:r>
              <a:rPr lang="en-US" b="1" dirty="0">
                <a:latin typeface="Cambria" panose="02040503050406030204" pitchFamily="18" charset="0"/>
              </a:rPr>
              <a:t>eaters</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strong, short, sharp and curved beak that enables them to tear off flesh from their prey. Examples – eagles, hawks, kites, vulture, crow</a:t>
            </a:r>
          </a:p>
          <a:p>
            <a:endParaRPr lang="en-US" dirty="0">
              <a:latin typeface="Cambria" panose="02040503050406030204" pitchFamily="18" charset="0"/>
            </a:endParaRPr>
          </a:p>
        </p:txBody>
      </p:sp>
      <p:pic>
        <p:nvPicPr>
          <p:cNvPr id="3074" name="Picture 2" descr="C:\Users\NASOKHO\Desktop\fles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464" y="1447801"/>
            <a:ext cx="1743075"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9434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Feeding adaptation in birds</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latin typeface="Cambria" panose="02040503050406030204" pitchFamily="18" charset="0"/>
              </a:rPr>
              <a:t>4. Nectar </a:t>
            </a:r>
            <a:r>
              <a:rPr lang="en-US" b="1" dirty="0">
                <a:latin typeface="Cambria" panose="02040503050406030204" pitchFamily="18" charset="0"/>
              </a:rPr>
              <a:t>feeders</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a:buFont typeface="Wingdings" panose="05000000000000000000" pitchFamily="2" charset="2"/>
              <a:buChar char="§"/>
            </a:pPr>
            <a:r>
              <a:rPr lang="en-US" dirty="0" smtClean="0">
                <a:latin typeface="Cambria" panose="02040503050406030204" pitchFamily="18" charset="0"/>
              </a:rPr>
              <a:t>Have </a:t>
            </a:r>
            <a:r>
              <a:rPr lang="en-US" dirty="0">
                <a:latin typeface="Cambria" panose="02040503050406030204" pitchFamily="18" charset="0"/>
              </a:rPr>
              <a:t>thin, long and curved beaks that enable them to reach and suck the nectar from the nectary at the  base of the flower. Example – sunbird</a:t>
            </a:r>
          </a:p>
          <a:p>
            <a:endParaRPr lang="en-US" dirty="0">
              <a:latin typeface="Cambria" panose="02040503050406030204" pitchFamily="18" charset="0"/>
            </a:endParaRPr>
          </a:p>
        </p:txBody>
      </p:sp>
      <p:pic>
        <p:nvPicPr>
          <p:cNvPr id="4098" name="Picture 2" descr="C:\Users\NASOKHO\Desktop\nect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1981201"/>
            <a:ext cx="2057400"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502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Adaptation to movement</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4000" dirty="0">
                <a:latin typeface="Cambria" panose="02040503050406030204" pitchFamily="18" charset="0"/>
              </a:rPr>
              <a:t>Flying</a:t>
            </a:r>
          </a:p>
          <a:p>
            <a:pPr>
              <a:buFont typeface="Wingdings" panose="05000000000000000000" pitchFamily="2" charset="2"/>
              <a:buChar char="§"/>
            </a:pPr>
            <a:r>
              <a:rPr lang="en-US" sz="4000" dirty="0">
                <a:latin typeface="Cambria" panose="02040503050406030204" pitchFamily="18" charset="0"/>
              </a:rPr>
              <a:t>Swimming</a:t>
            </a:r>
          </a:p>
          <a:p>
            <a:pPr>
              <a:buFont typeface="Wingdings" panose="05000000000000000000" pitchFamily="2" charset="2"/>
              <a:buChar char="§"/>
            </a:pPr>
            <a:r>
              <a:rPr lang="en-US" sz="4000" dirty="0">
                <a:latin typeface="Cambria" panose="02040503050406030204" pitchFamily="18" charset="0"/>
              </a:rPr>
              <a:t>Hopping or leaping</a:t>
            </a:r>
          </a:p>
          <a:p>
            <a:endParaRPr lang="en-US" sz="4000" dirty="0">
              <a:latin typeface="Cambria" panose="02040503050406030204" pitchFamily="18" charset="0"/>
            </a:endParaRPr>
          </a:p>
        </p:txBody>
      </p:sp>
    </p:spTree>
    <p:extLst>
      <p:ext uri="{BB962C8B-B14F-4D97-AF65-F5344CB8AC3E}">
        <p14:creationId xmlns:p14="http://schemas.microsoft.com/office/powerpoint/2010/main" val="329181026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1. Adaptation </a:t>
            </a:r>
            <a:r>
              <a:rPr lang="en-US" b="1" u="sng" dirty="0">
                <a:solidFill>
                  <a:srgbClr val="FF0000"/>
                </a:solidFill>
                <a:latin typeface="Cambria" panose="02040503050406030204" pitchFamily="18" charset="0"/>
              </a:rPr>
              <a:t>to flying</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066800"/>
            <a:ext cx="8229600" cy="5257800"/>
          </a:xfrm>
          <a:ln>
            <a:solidFill>
              <a:schemeClr val="accent1"/>
            </a:solidFill>
          </a:ln>
        </p:spPr>
        <p:txBody>
          <a:bodyPr>
            <a:noAutofit/>
          </a:bodyPr>
          <a:lstStyle/>
          <a:p>
            <a:pPr marL="0" indent="0">
              <a:lnSpc>
                <a:spcPct val="150000"/>
              </a:lnSpc>
              <a:buNone/>
            </a:pPr>
            <a:r>
              <a:rPr lang="en-US" sz="3600" b="1" dirty="0">
                <a:latin typeface="Cambria" panose="02040503050406030204" pitchFamily="18" charset="0"/>
              </a:rPr>
              <a:t>Hollow bones - </a:t>
            </a:r>
            <a:r>
              <a:rPr lang="en-US" sz="3600" dirty="0">
                <a:latin typeface="Cambria" panose="02040503050406030204" pitchFamily="18" charset="0"/>
              </a:rPr>
              <a:t>To make the bird light and easily glide through the air.</a:t>
            </a:r>
          </a:p>
          <a:p>
            <a:pPr marL="0" indent="0">
              <a:lnSpc>
                <a:spcPct val="150000"/>
              </a:lnSpc>
              <a:buNone/>
            </a:pPr>
            <a:r>
              <a:rPr lang="en-US" sz="3600" b="1" dirty="0">
                <a:latin typeface="Cambria" panose="02040503050406030204" pitchFamily="18" charset="0"/>
              </a:rPr>
              <a:t>Streamlined body- </a:t>
            </a:r>
            <a:r>
              <a:rPr lang="en-US" sz="3600" dirty="0">
                <a:latin typeface="Cambria" panose="02040503050406030204" pitchFamily="18" charset="0"/>
              </a:rPr>
              <a:t>To reduce resistance between the body and the air.</a:t>
            </a:r>
          </a:p>
          <a:p>
            <a:pPr marL="0" indent="0">
              <a:lnSpc>
                <a:spcPct val="150000"/>
              </a:lnSpc>
              <a:buNone/>
            </a:pPr>
            <a:r>
              <a:rPr lang="en-US" sz="3600" b="1" dirty="0">
                <a:latin typeface="Cambria" panose="02040503050406030204" pitchFamily="18" charset="0"/>
              </a:rPr>
              <a:t>Wings -</a:t>
            </a:r>
            <a:r>
              <a:rPr lang="en-US" sz="3600" dirty="0">
                <a:latin typeface="Cambria" panose="02040503050406030204" pitchFamily="18" charset="0"/>
              </a:rPr>
              <a:t>	To able the bird to fly</a:t>
            </a:r>
          </a:p>
          <a:p>
            <a:pPr marL="0" indent="0">
              <a:lnSpc>
                <a:spcPct val="150000"/>
              </a:lnSpc>
              <a:buNone/>
            </a:pPr>
            <a:r>
              <a:rPr lang="en-US" sz="3600" dirty="0">
                <a:latin typeface="Cambria" panose="02040503050406030204" pitchFamily="18" charset="0"/>
              </a:rPr>
              <a:t>Examples – birds, insects and bats</a:t>
            </a:r>
          </a:p>
          <a:p>
            <a:pPr>
              <a:lnSpc>
                <a:spcPct val="15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282165207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2. Adaptation </a:t>
            </a:r>
            <a:r>
              <a:rPr lang="en-US" b="1" u="sng" dirty="0">
                <a:solidFill>
                  <a:srgbClr val="FF0000"/>
                </a:solidFill>
                <a:latin typeface="Cambria" panose="02040503050406030204" pitchFamily="18" charset="0"/>
              </a:rPr>
              <a:t>to swimming</a:t>
            </a:r>
            <a:r>
              <a:rPr lang="en-US" dirty="0"/>
              <a:t/>
            </a:r>
            <a:br>
              <a:rPr lang="en-US" dirty="0"/>
            </a:br>
            <a:endParaRPr lang="en-US" dirty="0"/>
          </a:p>
        </p:txBody>
      </p:sp>
      <p:sp>
        <p:nvSpPr>
          <p:cNvPr id="3" name="Content Placeholder 2"/>
          <p:cNvSpPr>
            <a:spLocks noGrp="1"/>
          </p:cNvSpPr>
          <p:nvPr>
            <p:ph idx="1"/>
          </p:nvPr>
        </p:nvSpPr>
        <p:spPr>
          <a:xfrm>
            <a:off x="1981200" y="990600"/>
            <a:ext cx="8229600" cy="5181600"/>
          </a:xfrm>
        </p:spPr>
        <p:txBody>
          <a:bodyPr>
            <a:noAutofit/>
          </a:bodyPr>
          <a:lstStyle/>
          <a:p>
            <a:pPr marL="514350" indent="-514350">
              <a:buFont typeface="+mj-lt"/>
              <a:buAutoNum type="arabicPeriod"/>
            </a:pPr>
            <a:r>
              <a:rPr lang="en-US" dirty="0" smtClean="0">
                <a:latin typeface="Cambria" panose="02040503050406030204" pitchFamily="18" charset="0"/>
              </a:rPr>
              <a:t>Have </a:t>
            </a:r>
            <a:r>
              <a:rPr lang="en-US" dirty="0">
                <a:latin typeface="Cambria" panose="02040503050406030204" pitchFamily="18" charset="0"/>
              </a:rPr>
              <a:t>fins and streamlined bodies</a:t>
            </a:r>
          </a:p>
          <a:p>
            <a:pPr marL="514350" indent="-514350">
              <a:buFont typeface="+mj-lt"/>
              <a:buAutoNum type="arabicPeriod"/>
            </a:pPr>
            <a:r>
              <a:rPr lang="en-US" dirty="0" smtClean="0">
                <a:latin typeface="Cambria" panose="02040503050406030204" pitchFamily="18" charset="0"/>
              </a:rPr>
              <a:t>Fins </a:t>
            </a:r>
            <a:r>
              <a:rPr lang="en-US" dirty="0">
                <a:latin typeface="Cambria" panose="02040503050406030204" pitchFamily="18" charset="0"/>
              </a:rPr>
              <a:t>are slippery and therefore do not allow water to stick on the body surface as they swim</a:t>
            </a:r>
          </a:p>
          <a:p>
            <a:pPr marL="514350" indent="-514350">
              <a:buFont typeface="+mj-lt"/>
              <a:buAutoNum type="arabicPeriod"/>
            </a:pPr>
            <a:r>
              <a:rPr lang="en-US" dirty="0" smtClean="0">
                <a:latin typeface="Cambria" panose="02040503050406030204" pitchFamily="18" charset="0"/>
              </a:rPr>
              <a:t>Have </a:t>
            </a:r>
            <a:r>
              <a:rPr lang="en-US" dirty="0">
                <a:latin typeface="Cambria" panose="02040503050406030204" pitchFamily="18" charset="0"/>
              </a:rPr>
              <a:t>webbed feet to enable them to move on water</a:t>
            </a:r>
          </a:p>
          <a:p>
            <a:pPr marL="0" indent="0">
              <a:buNone/>
            </a:pPr>
            <a:r>
              <a:rPr lang="en-US" b="1" dirty="0">
                <a:latin typeface="Cambria" panose="02040503050406030204" pitchFamily="18" charset="0"/>
              </a:rPr>
              <a:t>Examples</a:t>
            </a:r>
          </a:p>
          <a:p>
            <a:pPr marL="0" indent="0">
              <a:buNone/>
            </a:pPr>
            <a:r>
              <a:rPr lang="en-US" dirty="0" smtClean="0">
                <a:latin typeface="Cambria" panose="02040503050406030204" pitchFamily="18" charset="0"/>
              </a:rPr>
              <a:t>-Fish</a:t>
            </a:r>
            <a:endParaRPr lang="en-US" dirty="0">
              <a:latin typeface="Cambria" panose="02040503050406030204" pitchFamily="18" charset="0"/>
            </a:endParaRPr>
          </a:p>
          <a:p>
            <a:pPr marL="0" indent="0">
              <a:buNone/>
            </a:pPr>
            <a:r>
              <a:rPr lang="en-US" dirty="0" smtClean="0">
                <a:latin typeface="Cambria" panose="02040503050406030204" pitchFamily="18" charset="0"/>
              </a:rPr>
              <a:t>-Ducks           -Frogs</a:t>
            </a:r>
            <a:endParaRPr lang="en-US" dirty="0">
              <a:latin typeface="Cambria" panose="02040503050406030204" pitchFamily="18" charset="0"/>
            </a:endParaRPr>
          </a:p>
          <a:p>
            <a:pPr marL="0" indent="0">
              <a:buNone/>
            </a:pPr>
            <a:r>
              <a:rPr lang="en-US" dirty="0">
                <a:latin typeface="Cambria" panose="02040503050406030204" pitchFamily="18" charset="0"/>
              </a:rPr>
              <a:t> </a:t>
            </a:r>
          </a:p>
          <a:p>
            <a:endParaRPr lang="en-US" dirty="0">
              <a:latin typeface="Cambria" panose="02040503050406030204" pitchFamily="18" charset="0"/>
            </a:endParaRPr>
          </a:p>
        </p:txBody>
      </p:sp>
      <p:pic>
        <p:nvPicPr>
          <p:cNvPr id="5122" name="Picture 2" descr="C:\Users\NASOKHO\Desktop\frog.jpg"/>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686426" y="3895726"/>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83060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666"/>
          <a:stretch/>
        </p:blipFill>
        <p:spPr bwMode="auto">
          <a:xfrm>
            <a:off x="192504" y="978568"/>
            <a:ext cx="8566484" cy="5879432"/>
          </a:xfrm>
          <a:prstGeom prst="rect">
            <a:avLst/>
          </a:prstGeom>
          <a:solidFill>
            <a:srgbClr val="92D050"/>
          </a:solidFill>
          <a:ln>
            <a:noFill/>
          </a:ln>
          <a:effectLst/>
          <a:extLst/>
        </p:spPr>
      </p:pic>
    </p:spTree>
    <p:extLst>
      <p:ext uri="{BB962C8B-B14F-4D97-AF65-F5344CB8AC3E}">
        <p14:creationId xmlns:p14="http://schemas.microsoft.com/office/powerpoint/2010/main" val="37186908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3. Adaptation to leaping and hopping</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600" dirty="0">
                <a:latin typeface="Cambria" panose="02040503050406030204" pitchFamily="18" charset="0"/>
              </a:rPr>
              <a:t>Have strong hind legs to enable them hop and leap</a:t>
            </a:r>
          </a:p>
          <a:p>
            <a:pPr marL="0" indent="0">
              <a:buNone/>
            </a:pPr>
            <a:r>
              <a:rPr lang="en-US" sz="3600" b="1" dirty="0">
                <a:latin typeface="Cambria" panose="02040503050406030204" pitchFamily="18" charset="0"/>
              </a:rPr>
              <a:t>Examples</a:t>
            </a:r>
          </a:p>
          <a:p>
            <a:r>
              <a:rPr lang="en-US" sz="3600" dirty="0">
                <a:latin typeface="Cambria" panose="02040503050406030204" pitchFamily="18" charset="0"/>
              </a:rPr>
              <a:t>Grasshopper</a:t>
            </a:r>
          </a:p>
          <a:p>
            <a:r>
              <a:rPr lang="en-US" sz="3600" dirty="0">
                <a:latin typeface="Cambria" panose="02040503050406030204" pitchFamily="18" charset="0"/>
              </a:rPr>
              <a:t>Toads</a:t>
            </a:r>
          </a:p>
          <a:p>
            <a:r>
              <a:rPr lang="en-US" sz="3600" dirty="0">
                <a:latin typeface="Cambria" panose="02040503050406030204" pitchFamily="18" charset="0"/>
              </a:rPr>
              <a:t>Frogs</a:t>
            </a:r>
          </a:p>
          <a:p>
            <a:endParaRPr lang="en-US" sz="3600" dirty="0">
              <a:latin typeface="Cambria" panose="02040503050406030204" pitchFamily="18" charset="0"/>
            </a:endParaRPr>
          </a:p>
        </p:txBody>
      </p:sp>
      <p:pic>
        <p:nvPicPr>
          <p:cNvPr id="6146" name="Picture 2" descr="C:\Users\NASOKHO\Desktop\hope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6426" y="2971800"/>
            <a:ext cx="4361381"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83698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62146"/>
            <a:ext cx="9144000" cy="5986254"/>
          </a:xfrm>
          <a:prstGeom prst="rect">
            <a:avLst/>
          </a:prstGeom>
        </p:spPr>
        <p:txBody>
          <a:bodyPr wrap="square">
            <a:spAutoFit/>
          </a:bodyPr>
          <a:lstStyle/>
          <a:p>
            <a:r>
              <a:rPr lang="en-US" sz="2000" dirty="0"/>
              <a:t>EXERCISE 1</a:t>
            </a:r>
          </a:p>
          <a:p>
            <a:endParaRPr lang="en-US" sz="2000" dirty="0"/>
          </a:p>
          <a:p>
            <a:r>
              <a:rPr lang="en-US" sz="2000" dirty="0"/>
              <a:t>QUESTIONS ON ANIMALS</a:t>
            </a:r>
          </a:p>
          <a:p>
            <a:r>
              <a:rPr lang="en-US" sz="2000" dirty="0"/>
              <a:t>1.	Which one of the following is NOT sign of an animals infected with parasites?</a:t>
            </a:r>
          </a:p>
          <a:p>
            <a:r>
              <a:rPr lang="en-US" sz="2000" dirty="0"/>
              <a:t>A. Loss of appetite 	</a:t>
            </a:r>
          </a:p>
          <a:p>
            <a:r>
              <a:rPr lang="en-US" sz="2000" dirty="0"/>
              <a:t>B. Rough hair</a:t>
            </a:r>
          </a:p>
          <a:p>
            <a:r>
              <a:rPr lang="en-US" sz="2000" dirty="0"/>
              <a:t>C. Rise in body temperature</a:t>
            </a:r>
          </a:p>
          <a:p>
            <a:r>
              <a:rPr lang="en-US" sz="2000" dirty="0"/>
              <a:t>D. Chewing the cud</a:t>
            </a:r>
          </a:p>
          <a:p>
            <a:endParaRPr lang="en-US" sz="1100" dirty="0"/>
          </a:p>
          <a:p>
            <a:r>
              <a:rPr lang="en-US" sz="2000" dirty="0"/>
              <a:t>2.	Which one of the following is a disadvantage of tethering?</a:t>
            </a:r>
          </a:p>
          <a:p>
            <a:r>
              <a:rPr lang="en-US" sz="2000" dirty="0"/>
              <a:t>A.	Grazing is controlled</a:t>
            </a:r>
          </a:p>
          <a:p>
            <a:r>
              <a:rPr lang="en-US" sz="2000" dirty="0"/>
              <a:t>B.	There is freedom on the farmer’s side.</a:t>
            </a:r>
          </a:p>
          <a:p>
            <a:r>
              <a:rPr lang="en-US" sz="2000" dirty="0"/>
              <a:t>C.	The method is applicable to a farmer with few  cows</a:t>
            </a:r>
          </a:p>
          <a:p>
            <a:r>
              <a:rPr lang="en-US" sz="2000" dirty="0"/>
              <a:t>D.	Pests can be controlled by cutting off their life cycle.</a:t>
            </a:r>
          </a:p>
          <a:p>
            <a:endParaRPr lang="en-US" sz="1200" dirty="0"/>
          </a:p>
          <a:p>
            <a:r>
              <a:rPr lang="en-US" sz="2000" dirty="0"/>
              <a:t>3.	Which one is NOT a sign of ill health in animals?</a:t>
            </a:r>
          </a:p>
          <a:p>
            <a:r>
              <a:rPr lang="en-US" sz="2000" dirty="0"/>
              <a:t>A.	Stunted growth		</a:t>
            </a:r>
          </a:p>
          <a:p>
            <a:r>
              <a:rPr lang="en-US" sz="2000" dirty="0"/>
              <a:t>B.	Dull coat</a:t>
            </a:r>
          </a:p>
          <a:p>
            <a:r>
              <a:rPr lang="en-US" sz="2000" dirty="0"/>
              <a:t>C.	Bright eyes </a:t>
            </a:r>
          </a:p>
          <a:p>
            <a:r>
              <a:rPr lang="en-US" sz="2000" dirty="0"/>
              <a:t>D.	Wet muzzle</a:t>
            </a:r>
          </a:p>
        </p:txBody>
      </p:sp>
    </p:spTree>
    <p:extLst>
      <p:ext uri="{BB962C8B-B14F-4D97-AF65-F5344CB8AC3E}">
        <p14:creationId xmlns:p14="http://schemas.microsoft.com/office/powerpoint/2010/main" val="72687191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52401"/>
            <a:ext cx="9144000" cy="6370975"/>
          </a:xfrm>
          <a:prstGeom prst="rect">
            <a:avLst/>
          </a:prstGeom>
        </p:spPr>
        <p:txBody>
          <a:bodyPr wrap="square">
            <a:spAutoFit/>
          </a:bodyPr>
          <a:lstStyle/>
          <a:p>
            <a:r>
              <a:rPr lang="en-US" sz="2400" dirty="0"/>
              <a:t>4. Stacy saw a bird that had the following characteristics:-</a:t>
            </a:r>
          </a:p>
          <a:p>
            <a:r>
              <a:rPr lang="en-US" sz="2400" dirty="0"/>
              <a:t>i. Long beak</a:t>
            </a:r>
          </a:p>
          <a:p>
            <a:r>
              <a:rPr lang="en-US" sz="2400" dirty="0"/>
              <a:t>ii. Thin and long legs </a:t>
            </a:r>
          </a:p>
          <a:p>
            <a:r>
              <a:rPr lang="en-US" sz="2400" dirty="0"/>
              <a:t>iii. Feet partly webbed and widely spread.</a:t>
            </a:r>
          </a:p>
          <a:p>
            <a:r>
              <a:rPr lang="en-US" sz="2400" dirty="0"/>
              <a:t>Which one of the following birds was this?</a:t>
            </a:r>
          </a:p>
          <a:p>
            <a:r>
              <a:rPr lang="en-US" sz="2400" dirty="0"/>
              <a:t>A. Horn bill 		B. Stork</a:t>
            </a:r>
          </a:p>
          <a:p>
            <a:r>
              <a:rPr lang="en-US" sz="2400" dirty="0"/>
              <a:t>C. Parrot 		D. Dove</a:t>
            </a:r>
          </a:p>
          <a:p>
            <a:endParaRPr lang="en-US" sz="2400" dirty="0"/>
          </a:p>
          <a:p>
            <a:r>
              <a:rPr lang="en-US" sz="2400" dirty="0"/>
              <a:t>5. The teeth of a carnivore adapted to slicing flesh and cracking bones are known as?</a:t>
            </a:r>
          </a:p>
          <a:p>
            <a:r>
              <a:rPr lang="en-US" sz="2400" dirty="0"/>
              <a:t>A. Canine 		B. Incisors</a:t>
            </a:r>
          </a:p>
          <a:p>
            <a:r>
              <a:rPr lang="en-US" sz="2400" dirty="0"/>
              <a:t>C. </a:t>
            </a:r>
            <a:r>
              <a:rPr lang="en-US" sz="2400" dirty="0" err="1"/>
              <a:t>Carnassials</a:t>
            </a:r>
            <a:r>
              <a:rPr lang="en-US" sz="2400" dirty="0"/>
              <a:t> 		D. Molars</a:t>
            </a:r>
          </a:p>
          <a:p>
            <a:endParaRPr lang="en-US" sz="2400" dirty="0"/>
          </a:p>
          <a:p>
            <a:r>
              <a:rPr lang="en-US" sz="2400" dirty="0"/>
              <a:t>6. The following are methods of grazing in which method does a farmer use movable fences?</a:t>
            </a:r>
          </a:p>
          <a:p>
            <a:r>
              <a:rPr lang="en-US" sz="2400" dirty="0"/>
              <a:t>A. Tethering 		B. Pad docking</a:t>
            </a:r>
          </a:p>
          <a:p>
            <a:r>
              <a:rPr lang="en-US" sz="2400" dirty="0"/>
              <a:t>C. Strip grazing 	D. Zero grazing</a:t>
            </a:r>
          </a:p>
        </p:txBody>
      </p:sp>
    </p:spTree>
    <p:extLst>
      <p:ext uri="{BB962C8B-B14F-4D97-AF65-F5344CB8AC3E}">
        <p14:creationId xmlns:p14="http://schemas.microsoft.com/office/powerpoint/2010/main" val="125642482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28601"/>
            <a:ext cx="9144000" cy="6001643"/>
          </a:xfrm>
          <a:prstGeom prst="rect">
            <a:avLst/>
          </a:prstGeom>
        </p:spPr>
        <p:txBody>
          <a:bodyPr wrap="square">
            <a:spAutoFit/>
          </a:bodyPr>
          <a:lstStyle/>
          <a:p>
            <a:r>
              <a:rPr lang="en-US" sz="2400" dirty="0"/>
              <a:t>7. Which one of the following birds have serrated beaks?</a:t>
            </a:r>
          </a:p>
          <a:p>
            <a:r>
              <a:rPr lang="en-US" sz="2400" dirty="0"/>
              <a:t>A. Grains eaters 	B. Filter feeders</a:t>
            </a:r>
          </a:p>
          <a:p>
            <a:r>
              <a:rPr lang="en-US" sz="2400" dirty="0"/>
              <a:t>C. Flesh eaters 	D. Nectar feeders</a:t>
            </a:r>
          </a:p>
          <a:p>
            <a:endParaRPr lang="en-US" sz="2400" dirty="0"/>
          </a:p>
          <a:p>
            <a:r>
              <a:rPr lang="en-US" sz="2400" dirty="0"/>
              <a:t>8. Which of the following pasture comprises of legumes only?</a:t>
            </a:r>
          </a:p>
          <a:p>
            <a:r>
              <a:rPr lang="en-US" sz="2400" dirty="0"/>
              <a:t>A.	Lucerne, clover, </a:t>
            </a:r>
            <a:r>
              <a:rPr lang="en-US" sz="2400" dirty="0" err="1"/>
              <a:t>Desmodium</a:t>
            </a:r>
            <a:r>
              <a:rPr lang="en-US" sz="2400" dirty="0"/>
              <a:t> oats</a:t>
            </a:r>
          </a:p>
          <a:p>
            <a:r>
              <a:rPr lang="en-US" sz="2400" dirty="0"/>
              <a:t>B.	</a:t>
            </a:r>
            <a:r>
              <a:rPr lang="en-US" sz="2400" dirty="0" err="1"/>
              <a:t>Desmodium</a:t>
            </a:r>
            <a:r>
              <a:rPr lang="en-US" sz="2400" dirty="0"/>
              <a:t>, clover, Lucerne, glycine</a:t>
            </a:r>
          </a:p>
          <a:p>
            <a:r>
              <a:rPr lang="en-US" sz="2400" dirty="0"/>
              <a:t>C.	Napier grass, maize stalk, </a:t>
            </a:r>
            <a:r>
              <a:rPr lang="en-US" sz="2400" dirty="0" err="1"/>
              <a:t>Setaria</a:t>
            </a:r>
            <a:r>
              <a:rPr lang="en-US" sz="2400" dirty="0"/>
              <a:t> grass, </a:t>
            </a:r>
            <a:r>
              <a:rPr lang="en-US" sz="2400" dirty="0" err="1"/>
              <a:t>rhode</a:t>
            </a:r>
            <a:r>
              <a:rPr lang="en-US" sz="2400" dirty="0"/>
              <a:t> grass</a:t>
            </a:r>
          </a:p>
          <a:p>
            <a:r>
              <a:rPr lang="en-US" sz="2400" dirty="0"/>
              <a:t>D.	Napier grass, maize, millet, oats, kales</a:t>
            </a:r>
          </a:p>
          <a:p>
            <a:endParaRPr lang="en-US" sz="2400" dirty="0"/>
          </a:p>
          <a:p>
            <a:r>
              <a:rPr lang="en-US" sz="2400" dirty="0"/>
              <a:t>9. The following statements are true about the disadvantage of herding EXCEPT?</a:t>
            </a:r>
          </a:p>
          <a:p>
            <a:r>
              <a:rPr lang="en-US" sz="2400" dirty="0"/>
              <a:t>A.	Overgrazing is minimized</a:t>
            </a:r>
          </a:p>
          <a:p>
            <a:r>
              <a:rPr lang="en-US" sz="2400" dirty="0"/>
              <a:t>B.	Animals may die due to drought</a:t>
            </a:r>
          </a:p>
          <a:p>
            <a:r>
              <a:rPr lang="en-US" sz="2400" dirty="0"/>
              <a:t>C.	It requires large pieces of land which is not available.</a:t>
            </a:r>
          </a:p>
          <a:p>
            <a:r>
              <a:rPr lang="en-US" sz="2400" dirty="0"/>
              <a:t>D.	Animals spread diseases.</a:t>
            </a:r>
          </a:p>
        </p:txBody>
      </p:sp>
    </p:spTree>
    <p:extLst>
      <p:ext uri="{BB962C8B-B14F-4D97-AF65-F5344CB8AC3E}">
        <p14:creationId xmlns:p14="http://schemas.microsoft.com/office/powerpoint/2010/main" val="15858729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0187" y="1"/>
            <a:ext cx="9067800" cy="6555641"/>
          </a:xfrm>
          <a:prstGeom prst="rect">
            <a:avLst/>
          </a:prstGeom>
        </p:spPr>
        <p:txBody>
          <a:bodyPr wrap="square">
            <a:spAutoFit/>
          </a:bodyPr>
          <a:lstStyle/>
          <a:p>
            <a:r>
              <a:rPr lang="en-US" sz="2800" b="1" u="sng" dirty="0"/>
              <a:t>KCPE 2006: QUESTION 19.</a:t>
            </a:r>
          </a:p>
          <a:p>
            <a:endParaRPr lang="en-US" sz="2800" dirty="0"/>
          </a:p>
          <a:p>
            <a:r>
              <a:rPr lang="en-US" sz="2800" dirty="0"/>
              <a:t>Which one of the following is NOT an immediate sign of ill health in livestock?</a:t>
            </a:r>
          </a:p>
          <a:p>
            <a:r>
              <a:rPr lang="en-US" sz="2800" dirty="0"/>
              <a:t>         A. Coughing 	B. Blood in stool</a:t>
            </a:r>
          </a:p>
          <a:p>
            <a:r>
              <a:rPr lang="en-US" sz="2800" dirty="0"/>
              <a:t>          C. Rough coat	D. Loss of weight.</a:t>
            </a:r>
          </a:p>
          <a:p>
            <a:endParaRPr lang="en-US" sz="2800" dirty="0"/>
          </a:p>
          <a:p>
            <a:endParaRPr lang="en-US" sz="2800" dirty="0"/>
          </a:p>
          <a:p>
            <a:r>
              <a:rPr lang="en-US" sz="2800" dirty="0"/>
              <a:t>REASONING</a:t>
            </a:r>
          </a:p>
          <a:p>
            <a:r>
              <a:rPr lang="en-US" sz="2800" dirty="0"/>
              <a:t>The following are sign of ill health in livestock</a:t>
            </a:r>
          </a:p>
          <a:p>
            <a:r>
              <a:rPr lang="en-US" sz="2800" dirty="0"/>
              <a:t>-Loss of appetite.</a:t>
            </a:r>
          </a:p>
          <a:p>
            <a:r>
              <a:rPr lang="en-US" sz="2800" dirty="0"/>
              <a:t>-Loss of weight.</a:t>
            </a:r>
          </a:p>
          <a:p>
            <a:r>
              <a:rPr lang="en-US" sz="2800" dirty="0"/>
              <a:t>-Coughing.</a:t>
            </a:r>
          </a:p>
          <a:p>
            <a:r>
              <a:rPr lang="en-US" sz="2800" dirty="0"/>
              <a:t>-Blood in stool.</a:t>
            </a:r>
          </a:p>
          <a:p>
            <a:r>
              <a:rPr lang="en-US" sz="2800" dirty="0"/>
              <a:t>-Have rough hair but not rough coat.</a:t>
            </a:r>
          </a:p>
        </p:txBody>
      </p:sp>
    </p:spTree>
    <p:extLst>
      <p:ext uri="{BB962C8B-B14F-4D97-AF65-F5344CB8AC3E}">
        <p14:creationId xmlns:p14="http://schemas.microsoft.com/office/powerpoint/2010/main" val="64061277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76201"/>
            <a:ext cx="9144000" cy="6555641"/>
          </a:xfrm>
          <a:prstGeom prst="rect">
            <a:avLst/>
          </a:prstGeom>
        </p:spPr>
        <p:txBody>
          <a:bodyPr wrap="square">
            <a:spAutoFit/>
          </a:bodyPr>
          <a:lstStyle/>
          <a:p>
            <a:r>
              <a:rPr lang="en-US" sz="2800" b="1" dirty="0"/>
              <a:t>KCPE 2007: QUESTION 11</a:t>
            </a:r>
          </a:p>
          <a:p>
            <a:r>
              <a:rPr lang="en-US" sz="2800" dirty="0"/>
              <a:t>A pupil gave the following reasons as to why dairy cattle are given commercial feeds</a:t>
            </a:r>
          </a:p>
          <a:p>
            <a:r>
              <a:rPr lang="en-US" sz="2800" dirty="0"/>
              <a:t>i.	To increase milk production.</a:t>
            </a:r>
          </a:p>
          <a:p>
            <a:r>
              <a:rPr lang="en-US" sz="2800" dirty="0"/>
              <a:t>ii.	Give only to cattle under zero grazing.</a:t>
            </a:r>
          </a:p>
          <a:p>
            <a:r>
              <a:rPr lang="en-US" sz="2800" dirty="0"/>
              <a:t>iii.	To supplement other feeds.</a:t>
            </a:r>
          </a:p>
          <a:p>
            <a:r>
              <a:rPr lang="en-US" sz="2800" dirty="0"/>
              <a:t>iv.	Only when fodder crops and pasture are not  </a:t>
            </a:r>
          </a:p>
          <a:p>
            <a:r>
              <a:rPr lang="en-US" sz="2800" dirty="0"/>
              <a:t>        available.</a:t>
            </a:r>
          </a:p>
          <a:p>
            <a:r>
              <a:rPr lang="en-US" sz="2800" dirty="0"/>
              <a:t>Which two reasons are CORRECT?</a:t>
            </a:r>
          </a:p>
          <a:p>
            <a:r>
              <a:rPr lang="en-US" sz="2800" dirty="0"/>
              <a:t>       A. i and iii		B. ii and iv</a:t>
            </a:r>
          </a:p>
          <a:p>
            <a:r>
              <a:rPr lang="en-US" sz="2800" dirty="0"/>
              <a:t>       C. i and iv 		D. ii and iii</a:t>
            </a:r>
          </a:p>
          <a:p>
            <a:endParaRPr lang="en-US" sz="2800" dirty="0"/>
          </a:p>
          <a:p>
            <a:r>
              <a:rPr lang="en-US" sz="2800" dirty="0"/>
              <a:t>REASONING</a:t>
            </a:r>
          </a:p>
          <a:p>
            <a:r>
              <a:rPr lang="en-US" sz="2800" dirty="0"/>
              <a:t>Commercial feeds are given to increase production and to supplement other feeds.</a:t>
            </a:r>
          </a:p>
        </p:txBody>
      </p:sp>
    </p:spTree>
    <p:extLst>
      <p:ext uri="{BB962C8B-B14F-4D97-AF65-F5344CB8AC3E}">
        <p14:creationId xmlns:p14="http://schemas.microsoft.com/office/powerpoint/2010/main" val="35746070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217524233"/>
              </p:ext>
            </p:extLst>
          </p:nvPr>
        </p:nvGraphicFramePr>
        <p:xfrm>
          <a:off x="1524000" y="2895600"/>
          <a:ext cx="8915400" cy="1828800"/>
        </p:xfrm>
        <a:graphic>
          <a:graphicData uri="http://schemas.openxmlformats.org/drawingml/2006/table">
            <a:tbl>
              <a:tblPr firstRow="1" firstCol="1" lastRow="1" lastCol="1" bandRow="1" bandCol="1">
                <a:tableStyleId>{5C22544A-7EE6-4342-B048-85BDC9FD1C3A}</a:tableStyleId>
              </a:tblPr>
              <a:tblGrid>
                <a:gridCol w="4457700">
                  <a:extLst>
                    <a:ext uri="{9D8B030D-6E8A-4147-A177-3AD203B41FA5}">
                      <a16:colId xmlns:a16="http://schemas.microsoft.com/office/drawing/2014/main" val="20000"/>
                    </a:ext>
                  </a:extLst>
                </a:gridCol>
                <a:gridCol w="4457700">
                  <a:extLst>
                    <a:ext uri="{9D8B030D-6E8A-4147-A177-3AD203B41FA5}">
                      <a16:colId xmlns:a16="http://schemas.microsoft.com/office/drawing/2014/main" val="20001"/>
                    </a:ext>
                  </a:extLst>
                </a:gridCol>
              </a:tblGrid>
              <a:tr h="0">
                <a:tc>
                  <a:txBody>
                    <a:bodyPr/>
                    <a:lstStyle/>
                    <a:p>
                      <a:pPr marL="0" marR="0">
                        <a:spcBef>
                          <a:spcPts val="0"/>
                        </a:spcBef>
                        <a:spcAft>
                          <a:spcPts val="0"/>
                        </a:spcAft>
                      </a:pPr>
                      <a:r>
                        <a:rPr lang="en-US" sz="2400" dirty="0">
                          <a:effectLst/>
                        </a:rPr>
                        <a:t>Birds (Chicken)</a:t>
                      </a:r>
                      <a:endParaRPr lang="en-US" sz="24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2400">
                          <a:effectLst/>
                        </a:rPr>
                        <a:t>Amphibians (Frogs)</a:t>
                      </a:r>
                      <a:endParaRPr lang="en-US" sz="240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2400" b="0">
                          <a:effectLst/>
                        </a:rPr>
                        <a:t>1. Are warm blooded</a:t>
                      </a:r>
                      <a:endParaRPr lang="en-US" sz="2400" b="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a:spcBef>
                          <a:spcPts val="0"/>
                        </a:spcBef>
                        <a:spcAft>
                          <a:spcPts val="0"/>
                        </a:spcAft>
                      </a:pPr>
                      <a:r>
                        <a:rPr lang="en-US" sz="2400" b="0" dirty="0">
                          <a:effectLst/>
                        </a:rPr>
                        <a:t>Are cold blooded</a:t>
                      </a:r>
                      <a:endParaRPr lang="en-US" sz="2400" b="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2400" b="0">
                          <a:effectLst/>
                        </a:rPr>
                        <a:t>2. Have scales on their legs </a:t>
                      </a:r>
                      <a:endParaRPr lang="en-US" sz="2400" b="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a:spcBef>
                          <a:spcPts val="0"/>
                        </a:spcBef>
                        <a:spcAft>
                          <a:spcPts val="0"/>
                        </a:spcAft>
                      </a:pPr>
                      <a:r>
                        <a:rPr lang="en-US" sz="2400" b="0" dirty="0">
                          <a:effectLst/>
                        </a:rPr>
                        <a:t>Have moist skin but no scales</a:t>
                      </a:r>
                      <a:endParaRPr lang="en-US" sz="2400" b="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2400" b="0">
                          <a:effectLst/>
                        </a:rPr>
                        <a:t>3. Breath by lungs </a:t>
                      </a:r>
                      <a:endParaRPr lang="en-US" sz="2400" b="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a:spcBef>
                          <a:spcPts val="0"/>
                        </a:spcBef>
                        <a:spcAft>
                          <a:spcPts val="0"/>
                        </a:spcAft>
                      </a:pPr>
                      <a:r>
                        <a:rPr lang="en-US" sz="2400" b="0" dirty="0">
                          <a:effectLst/>
                        </a:rPr>
                        <a:t>Adults breath through lungs</a:t>
                      </a:r>
                      <a:endParaRPr lang="en-US" sz="2400" b="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2400" b="0" dirty="0">
                          <a:effectLst/>
                        </a:rPr>
                        <a:t>4. Feed on insect grains </a:t>
                      </a:r>
                      <a:r>
                        <a:rPr lang="en-US" sz="2400" b="0" dirty="0" err="1">
                          <a:effectLst/>
                        </a:rPr>
                        <a:t>etc</a:t>
                      </a:r>
                      <a:endParaRPr lang="en-US" sz="2400" b="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a:spcBef>
                          <a:spcPts val="0"/>
                        </a:spcBef>
                        <a:spcAft>
                          <a:spcPts val="0"/>
                        </a:spcAft>
                      </a:pPr>
                      <a:r>
                        <a:rPr lang="en-US" sz="2400" b="0" dirty="0">
                          <a:effectLst/>
                        </a:rPr>
                        <a:t>Feed on insects</a:t>
                      </a:r>
                      <a:endParaRPr lang="en-US" sz="2400" b="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0004"/>
                  </a:ext>
                </a:extLst>
              </a:tr>
            </a:tbl>
          </a:graphicData>
        </a:graphic>
      </p:graphicFrame>
      <p:sp>
        <p:nvSpPr>
          <p:cNvPr id="6" name="Rectangle 1"/>
          <p:cNvSpPr>
            <a:spLocks noChangeArrowheads="1"/>
          </p:cNvSpPr>
          <p:nvPr/>
        </p:nvSpPr>
        <p:spPr bwMode="auto">
          <a:xfrm>
            <a:off x="1524000" y="153889"/>
            <a:ext cx="91440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571500" algn="l"/>
              </a:tabLst>
              <a:defRPr>
                <a:solidFill>
                  <a:schemeClr val="tx1"/>
                </a:solidFill>
                <a:latin typeface="Arial" pitchFamily="34" charset="0"/>
                <a:cs typeface="Arial" pitchFamily="34" charset="0"/>
              </a:defRPr>
            </a:lvl1pPr>
            <a:lvl2pPr fontAlgn="base">
              <a:spcBef>
                <a:spcPct val="0"/>
              </a:spcBef>
              <a:spcAft>
                <a:spcPct val="0"/>
              </a:spcAft>
              <a:tabLst>
                <a:tab pos="571500" algn="l"/>
              </a:tabLst>
              <a:defRPr>
                <a:solidFill>
                  <a:schemeClr val="tx1"/>
                </a:solidFill>
                <a:latin typeface="Arial" pitchFamily="34" charset="0"/>
                <a:cs typeface="Arial" pitchFamily="34" charset="0"/>
              </a:defRPr>
            </a:lvl2pPr>
            <a:lvl3pPr fontAlgn="base">
              <a:spcBef>
                <a:spcPct val="0"/>
              </a:spcBef>
              <a:spcAft>
                <a:spcPct val="0"/>
              </a:spcAft>
              <a:tabLst>
                <a:tab pos="571500" algn="l"/>
              </a:tabLst>
              <a:defRPr>
                <a:solidFill>
                  <a:schemeClr val="tx1"/>
                </a:solidFill>
                <a:latin typeface="Arial" pitchFamily="34" charset="0"/>
                <a:cs typeface="Arial" pitchFamily="34" charset="0"/>
              </a:defRPr>
            </a:lvl3pPr>
            <a:lvl4pPr fontAlgn="base">
              <a:spcBef>
                <a:spcPct val="0"/>
              </a:spcBef>
              <a:spcAft>
                <a:spcPct val="0"/>
              </a:spcAft>
              <a:tabLst>
                <a:tab pos="571500" algn="l"/>
              </a:tabLst>
              <a:defRPr>
                <a:solidFill>
                  <a:schemeClr val="tx1"/>
                </a:solidFill>
                <a:latin typeface="Arial" pitchFamily="34" charset="0"/>
                <a:cs typeface="Arial" pitchFamily="34" charset="0"/>
              </a:defRPr>
            </a:lvl4pPr>
            <a:lvl5pPr fontAlgn="base">
              <a:spcBef>
                <a:spcPct val="0"/>
              </a:spcBef>
              <a:spcAft>
                <a:spcPct val="0"/>
              </a:spcAft>
              <a:tabLst>
                <a:tab pos="571500" algn="l"/>
              </a:tabLst>
              <a:defRPr>
                <a:solidFill>
                  <a:schemeClr val="tx1"/>
                </a:solidFill>
                <a:latin typeface="Arial" pitchFamily="34" charset="0"/>
                <a:cs typeface="Arial" pitchFamily="34" charset="0"/>
              </a:defRPr>
            </a:lvl5pPr>
            <a:lvl6pPr fontAlgn="base">
              <a:spcBef>
                <a:spcPct val="0"/>
              </a:spcBef>
              <a:spcAft>
                <a:spcPct val="0"/>
              </a:spcAft>
              <a:tabLst>
                <a:tab pos="571500" algn="l"/>
              </a:tabLst>
              <a:defRPr>
                <a:solidFill>
                  <a:schemeClr val="tx1"/>
                </a:solidFill>
                <a:latin typeface="Arial" pitchFamily="34" charset="0"/>
                <a:cs typeface="Arial" pitchFamily="34" charset="0"/>
              </a:defRPr>
            </a:lvl6pPr>
            <a:lvl7pPr fontAlgn="base">
              <a:spcBef>
                <a:spcPct val="0"/>
              </a:spcBef>
              <a:spcAft>
                <a:spcPct val="0"/>
              </a:spcAft>
              <a:tabLst>
                <a:tab pos="571500" algn="l"/>
              </a:tabLst>
              <a:defRPr>
                <a:solidFill>
                  <a:schemeClr val="tx1"/>
                </a:solidFill>
                <a:latin typeface="Arial" pitchFamily="34" charset="0"/>
                <a:cs typeface="Arial" pitchFamily="34" charset="0"/>
              </a:defRPr>
            </a:lvl7pPr>
            <a:lvl8pPr fontAlgn="base">
              <a:spcBef>
                <a:spcPct val="0"/>
              </a:spcBef>
              <a:spcAft>
                <a:spcPct val="0"/>
              </a:spcAft>
              <a:tabLst>
                <a:tab pos="571500" algn="l"/>
              </a:tabLst>
              <a:defRPr>
                <a:solidFill>
                  <a:schemeClr val="tx1"/>
                </a:solidFill>
                <a:latin typeface="Arial" pitchFamily="34" charset="0"/>
                <a:cs typeface="Arial" pitchFamily="34" charset="0"/>
              </a:defRPr>
            </a:lvl8pPr>
            <a:lvl9pPr fontAlgn="base">
              <a:spcBef>
                <a:spcPct val="0"/>
              </a:spcBef>
              <a:spcAft>
                <a:spcPct val="0"/>
              </a:spcAft>
              <a:tabLst>
                <a:tab pos="571500" algn="l"/>
              </a:tabLst>
              <a:defRPr>
                <a:solidFill>
                  <a:schemeClr val="tx1"/>
                </a:solidFill>
                <a:latin typeface="Arial" pitchFamily="34" charset="0"/>
                <a:cs typeface="Arial" pitchFamily="34" charset="0"/>
              </a:defRPr>
            </a:lvl9pPr>
          </a:lstStyle>
          <a:p>
            <a:r>
              <a:rPr lang="en-US" altLang="en-US" sz="2000" b="1" u="sng" dirty="0">
                <a:ea typeface="Times New Roman" pitchFamily="18" charset="0"/>
              </a:rPr>
              <a:t>KCPE 2007: QUESTION 20</a:t>
            </a:r>
            <a:r>
              <a:rPr lang="en-US" altLang="en-US" sz="2000" dirty="0">
                <a:ea typeface="Times New Roman" pitchFamily="18" charset="0"/>
              </a:rPr>
              <a:t>.</a:t>
            </a:r>
            <a:endParaRPr lang="en-US" altLang="en-US" sz="1100" dirty="0"/>
          </a:p>
          <a:p>
            <a:pPr eaLnBrk="0" hangingPunct="0"/>
            <a:r>
              <a:rPr lang="en-US" altLang="en-US" sz="2000" dirty="0">
                <a:ea typeface="Times New Roman" pitchFamily="18" charset="0"/>
              </a:rPr>
              <a:t>Which one of the following is </a:t>
            </a:r>
            <a:r>
              <a:rPr lang="en-US" altLang="en-US" sz="2000" b="1" dirty="0">
                <a:ea typeface="Times New Roman" pitchFamily="18" charset="0"/>
              </a:rPr>
              <a:t>TRUE</a:t>
            </a:r>
            <a:r>
              <a:rPr lang="en-US" altLang="en-US" sz="2000" dirty="0">
                <a:ea typeface="Times New Roman" pitchFamily="18" charset="0"/>
              </a:rPr>
              <a:t> for both chickens and frogs? Both ---------------</a:t>
            </a:r>
            <a:endParaRPr lang="en-US" altLang="en-US" sz="1100" dirty="0"/>
          </a:p>
          <a:p>
            <a:pPr eaLnBrk="0" hangingPunct="0">
              <a:buFontTx/>
              <a:buChar char="•"/>
            </a:pPr>
            <a:r>
              <a:rPr lang="en-US" altLang="en-US" sz="2000" dirty="0">
                <a:ea typeface="Times New Roman" pitchFamily="18" charset="0"/>
              </a:rPr>
              <a:t>Have constant body temperature</a:t>
            </a:r>
            <a:endParaRPr lang="en-US" altLang="en-US" sz="1100" dirty="0"/>
          </a:p>
          <a:p>
            <a:pPr eaLnBrk="0" hangingPunct="0">
              <a:buFontTx/>
              <a:buChar char="•"/>
            </a:pPr>
            <a:r>
              <a:rPr lang="en-US" altLang="en-US" sz="2000" dirty="0">
                <a:ea typeface="Times New Roman" pitchFamily="18" charset="0"/>
              </a:rPr>
              <a:t>Have scales</a:t>
            </a:r>
            <a:endParaRPr lang="en-US" altLang="en-US" sz="1100" dirty="0"/>
          </a:p>
          <a:p>
            <a:pPr eaLnBrk="0" hangingPunct="0">
              <a:buFontTx/>
              <a:buChar char="•"/>
            </a:pPr>
            <a:r>
              <a:rPr lang="en-US" altLang="en-US" sz="2000" dirty="0">
                <a:ea typeface="Times New Roman" pitchFamily="18" charset="0"/>
              </a:rPr>
              <a:t>Breath by lungs</a:t>
            </a:r>
            <a:endParaRPr lang="en-US" altLang="en-US" sz="1100" dirty="0"/>
          </a:p>
          <a:p>
            <a:pPr eaLnBrk="0" hangingPunct="0">
              <a:buFontTx/>
              <a:buChar char="•"/>
            </a:pPr>
            <a:r>
              <a:rPr lang="en-US" altLang="en-US" sz="2000" dirty="0">
                <a:ea typeface="Times New Roman" pitchFamily="18" charset="0"/>
              </a:rPr>
              <a:t>Feed on insects only.</a:t>
            </a:r>
            <a:endParaRPr lang="en-US" altLang="en-US" sz="11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5029201"/>
            <a:ext cx="5243513"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633217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76200"/>
            <a:ext cx="9144000" cy="6432530"/>
          </a:xfrm>
          <a:prstGeom prst="rect">
            <a:avLst/>
          </a:prstGeom>
        </p:spPr>
        <p:txBody>
          <a:bodyPr wrap="square">
            <a:spAutoFit/>
          </a:bodyPr>
          <a:lstStyle/>
          <a:p>
            <a:r>
              <a:rPr lang="en-US" sz="2000" b="1" dirty="0"/>
              <a:t>KCPE 2007: QUESTION  21</a:t>
            </a:r>
          </a:p>
          <a:p>
            <a:r>
              <a:rPr lang="en-US" sz="2000" dirty="0"/>
              <a:t>Which one of the following is NOT a rotational method of grazing?</a:t>
            </a:r>
          </a:p>
          <a:p>
            <a:r>
              <a:rPr lang="en-US" sz="2000" dirty="0"/>
              <a:t>           A. Paddocking  		B. Herding</a:t>
            </a:r>
          </a:p>
          <a:p>
            <a:r>
              <a:rPr lang="en-US" sz="2000" dirty="0"/>
              <a:t>           C. Tethering 		D. Strip</a:t>
            </a:r>
          </a:p>
          <a:p>
            <a:endParaRPr lang="en-US" sz="700" dirty="0"/>
          </a:p>
          <a:p>
            <a:r>
              <a:rPr lang="en-US" sz="2000" dirty="0"/>
              <a:t>REASONING</a:t>
            </a:r>
          </a:p>
          <a:p>
            <a:r>
              <a:rPr lang="en-US" sz="2000" dirty="0"/>
              <a:t>Rotational method of grazing are paddocking, strip and tethering.</a:t>
            </a:r>
          </a:p>
          <a:p>
            <a:r>
              <a:rPr lang="en-US" sz="2000" dirty="0"/>
              <a:t>Herding is not a rotational method of grazing. It involves moving with cattle from one place  to another where water and pasture is available.</a:t>
            </a:r>
          </a:p>
          <a:p>
            <a:endParaRPr lang="en-US" sz="500" dirty="0"/>
          </a:p>
          <a:p>
            <a:r>
              <a:rPr lang="en-US" sz="2000" b="1" dirty="0"/>
              <a:t>KCPE 2007 QUESTION 22</a:t>
            </a:r>
          </a:p>
          <a:p>
            <a:r>
              <a:rPr lang="en-US" sz="2000" dirty="0"/>
              <a:t>Birds which feed on nectar have</a:t>
            </a:r>
          </a:p>
          <a:p>
            <a:r>
              <a:rPr lang="en-US" sz="2000" dirty="0"/>
              <a:t>	A.	Short pointed beaks</a:t>
            </a:r>
          </a:p>
          <a:p>
            <a:r>
              <a:rPr lang="en-US" sz="2000" dirty="0"/>
              <a:t>	B.	Strong curved beak</a:t>
            </a:r>
          </a:p>
          <a:p>
            <a:r>
              <a:rPr lang="en-US" sz="2000" dirty="0"/>
              <a:t>	C.	Long slender pointed beaks</a:t>
            </a:r>
          </a:p>
          <a:p>
            <a:r>
              <a:rPr lang="en-US" sz="2000" dirty="0"/>
              <a:t>	D.	Long slender curved beak.</a:t>
            </a:r>
          </a:p>
          <a:p>
            <a:r>
              <a:rPr lang="en-US" sz="2000" dirty="0"/>
              <a:t>REASONING</a:t>
            </a:r>
          </a:p>
          <a:p>
            <a:r>
              <a:rPr lang="en-US" sz="2000" dirty="0"/>
              <a:t>-Grain eater – have short pointed beaks. </a:t>
            </a:r>
          </a:p>
          <a:p>
            <a:r>
              <a:rPr lang="en-US" sz="2000" dirty="0"/>
              <a:t>-Flesh eater – strong curved beaks.</a:t>
            </a:r>
          </a:p>
          <a:p>
            <a:r>
              <a:rPr lang="en-US" sz="2000" dirty="0"/>
              <a:t>-Nectar feeders – long slender curved beaks.</a:t>
            </a:r>
          </a:p>
          <a:p>
            <a:r>
              <a:rPr lang="en-US" sz="2000" dirty="0"/>
              <a:t>Examples of nectar feeder is sun bird which have long thin slightly curved beak for sucking nectar</a:t>
            </a:r>
          </a:p>
        </p:txBody>
      </p:sp>
    </p:spTree>
    <p:extLst>
      <p:ext uri="{BB962C8B-B14F-4D97-AF65-F5344CB8AC3E}">
        <p14:creationId xmlns:p14="http://schemas.microsoft.com/office/powerpoint/2010/main" val="27465438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199846"/>
            <a:ext cx="8915400" cy="6124754"/>
          </a:xfrm>
          <a:prstGeom prst="rect">
            <a:avLst/>
          </a:prstGeom>
        </p:spPr>
        <p:txBody>
          <a:bodyPr wrap="square">
            <a:spAutoFit/>
          </a:bodyPr>
          <a:lstStyle/>
          <a:p>
            <a:r>
              <a:rPr lang="en-US" sz="2800" b="1" dirty="0"/>
              <a:t>KCPE 2007: QUESTION 40</a:t>
            </a:r>
            <a:r>
              <a:rPr lang="en-US" sz="2800" dirty="0"/>
              <a:t>.</a:t>
            </a:r>
          </a:p>
          <a:p>
            <a:r>
              <a:rPr lang="en-US" sz="2800" dirty="0"/>
              <a:t>Which one of the following pairs of parasites can be controlled by spraying?</a:t>
            </a:r>
          </a:p>
          <a:p>
            <a:r>
              <a:rPr lang="en-US" sz="2800" dirty="0"/>
              <a:t>A.	Ticks and fleas</a:t>
            </a:r>
          </a:p>
          <a:p>
            <a:r>
              <a:rPr lang="en-US" sz="2800" dirty="0"/>
              <a:t>B.	Liver flukes and tsetse fly</a:t>
            </a:r>
          </a:p>
          <a:p>
            <a:r>
              <a:rPr lang="en-US" sz="2800" dirty="0"/>
              <a:t>C.	Fleas and liver flukes</a:t>
            </a:r>
          </a:p>
          <a:p>
            <a:r>
              <a:rPr lang="en-US" sz="2800" dirty="0"/>
              <a:t>D.	Ticks and tapeworms.</a:t>
            </a:r>
          </a:p>
          <a:p>
            <a:endParaRPr lang="en-US" sz="2800" dirty="0"/>
          </a:p>
          <a:p>
            <a:r>
              <a:rPr lang="en-US" sz="2800" dirty="0"/>
              <a:t>REASONING</a:t>
            </a:r>
          </a:p>
          <a:p>
            <a:r>
              <a:rPr lang="en-US" sz="2800" dirty="0"/>
              <a:t>-External parasites are controlled by spraying.</a:t>
            </a:r>
          </a:p>
          <a:p>
            <a:r>
              <a:rPr lang="en-US" sz="2800" dirty="0"/>
              <a:t>-Live flukes and tapeworms are internal parasites.</a:t>
            </a:r>
          </a:p>
          <a:p>
            <a:r>
              <a:rPr lang="en-US" sz="2800" dirty="0"/>
              <a:t>-Ticks and fleas are external parasites.</a:t>
            </a:r>
          </a:p>
          <a:p>
            <a:r>
              <a:rPr lang="en-US" sz="2800" dirty="0"/>
              <a:t>-And can be controlled by spraying.</a:t>
            </a:r>
          </a:p>
          <a:p>
            <a:r>
              <a:rPr lang="en-US" sz="2800" dirty="0"/>
              <a:t>Answer is A – ticks and fleas</a:t>
            </a:r>
          </a:p>
        </p:txBody>
      </p:sp>
    </p:spTree>
    <p:extLst>
      <p:ext uri="{BB962C8B-B14F-4D97-AF65-F5344CB8AC3E}">
        <p14:creationId xmlns:p14="http://schemas.microsoft.com/office/powerpoint/2010/main" val="118421695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066800"/>
            <a:ext cx="8839200" cy="4525963"/>
          </a:xfrm>
          <a:prstGeom prst="rect">
            <a:avLst/>
          </a:prstGeom>
        </p:spPr>
        <p:txBody>
          <a:bodyPr>
            <a:normAutofit/>
          </a:bodyPr>
          <a:lstStyle/>
          <a:p>
            <a:pPr marL="0" indent="0">
              <a:buNone/>
            </a:pPr>
            <a:r>
              <a:rPr lang="en-US" b="1" dirty="0" smtClean="0"/>
              <a:t>2013:42</a:t>
            </a:r>
            <a:r>
              <a:rPr lang="en-US" b="1" dirty="0"/>
              <a:t>. </a:t>
            </a:r>
            <a:r>
              <a:rPr lang="en-US" dirty="0"/>
              <a:t>Which of the following groups of products are </a:t>
            </a:r>
            <a:r>
              <a:rPr lang="en-US" b="1" dirty="0" smtClean="0"/>
              <a:t>correctly </a:t>
            </a:r>
            <a:r>
              <a:rPr lang="en-US" dirty="0"/>
              <a:t>classified according to the farm animals </a:t>
            </a:r>
            <a:r>
              <a:rPr lang="en-US" dirty="0" smtClean="0"/>
              <a:t>producing </a:t>
            </a:r>
            <a:r>
              <a:rPr lang="en-US" dirty="0"/>
              <a:t>them? </a:t>
            </a:r>
          </a:p>
          <a:p>
            <a:pPr marL="0" indent="0">
              <a:buNone/>
            </a:pPr>
            <a:r>
              <a:rPr lang="en-US" b="1" dirty="0" smtClean="0"/>
              <a:t>	Cattle 	Sheep 	Goats </a:t>
            </a:r>
            <a:endParaRPr lang="en-US" b="1" dirty="0"/>
          </a:p>
          <a:p>
            <a:pPr marL="0" indent="0">
              <a:buNone/>
            </a:pPr>
            <a:r>
              <a:rPr lang="en-US" dirty="0" smtClean="0"/>
              <a:t>	A</a:t>
            </a:r>
            <a:r>
              <a:rPr lang="en-US" dirty="0"/>
              <a:t>. Dairy </a:t>
            </a:r>
            <a:r>
              <a:rPr lang="en-US" dirty="0" smtClean="0"/>
              <a:t>	Beef 		Wool</a:t>
            </a:r>
            <a:r>
              <a:rPr lang="en-US" dirty="0"/>
              <a:t>. </a:t>
            </a:r>
          </a:p>
          <a:p>
            <a:pPr marL="0" indent="0">
              <a:buNone/>
            </a:pPr>
            <a:r>
              <a:rPr lang="en-US" dirty="0" smtClean="0"/>
              <a:t>	B</a:t>
            </a:r>
            <a:r>
              <a:rPr lang="en-US" dirty="0"/>
              <a:t>. Beef </a:t>
            </a:r>
            <a:r>
              <a:rPr lang="en-US" dirty="0" smtClean="0"/>
              <a:t>	Dairy 	Wool</a:t>
            </a:r>
            <a:r>
              <a:rPr lang="en-US" dirty="0"/>
              <a:t>. </a:t>
            </a:r>
          </a:p>
          <a:p>
            <a:pPr marL="0" indent="0">
              <a:buNone/>
            </a:pPr>
            <a:r>
              <a:rPr lang="en-US" dirty="0" smtClean="0"/>
              <a:t>	C</a:t>
            </a:r>
            <a:r>
              <a:rPr lang="en-US" dirty="0"/>
              <a:t>. Mutton Wool </a:t>
            </a:r>
            <a:r>
              <a:rPr lang="en-US" dirty="0" smtClean="0"/>
              <a:t>		Dairy</a:t>
            </a:r>
            <a:r>
              <a:rPr lang="en-US" dirty="0"/>
              <a:t>. </a:t>
            </a:r>
          </a:p>
          <a:p>
            <a:pPr marL="0" indent="0">
              <a:buNone/>
            </a:pPr>
            <a:r>
              <a:rPr lang="en-US" dirty="0" smtClean="0"/>
              <a:t>	D</a:t>
            </a:r>
            <a:r>
              <a:rPr lang="en-US" dirty="0"/>
              <a:t>. Beef </a:t>
            </a:r>
            <a:r>
              <a:rPr lang="en-US" dirty="0" smtClean="0"/>
              <a:t>	Mutton 	Dairy</a:t>
            </a:r>
            <a:r>
              <a:rPr lang="en-US" dirty="0"/>
              <a:t>. </a:t>
            </a:r>
          </a:p>
        </p:txBody>
      </p:sp>
    </p:spTree>
    <p:extLst>
      <p:ext uri="{BB962C8B-B14F-4D97-AF65-F5344CB8AC3E}">
        <p14:creationId xmlns:p14="http://schemas.microsoft.com/office/powerpoint/2010/main" val="299007044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353407"/>
            <a:ext cx="8333222" cy="1147969"/>
          </a:xfrm>
        </p:spPr>
        <p:txBody>
          <a:bodyPr>
            <a:normAutofit fontScale="90000"/>
          </a:bodyPr>
          <a:lstStyle/>
          <a:p>
            <a:r>
              <a:rPr lang="en-US" dirty="0"/>
              <a:t>To investigate transpiration in plants.</a:t>
            </a:r>
          </a:p>
        </p:txBody>
      </p:sp>
      <p:sp>
        <p:nvSpPr>
          <p:cNvPr id="3" name="Content Placeholder 2"/>
          <p:cNvSpPr>
            <a:spLocks noGrp="1"/>
          </p:cNvSpPr>
          <p:nvPr>
            <p:ph idx="1"/>
          </p:nvPr>
        </p:nvSpPr>
        <p:spPr/>
        <p:txBody>
          <a:bodyPr/>
          <a:lstStyle/>
          <a:p>
            <a:r>
              <a:rPr lang="en-US" dirty="0"/>
              <a:t>Observation:	</a:t>
            </a:r>
          </a:p>
          <a:p>
            <a:pPr lvl="1"/>
            <a:r>
              <a:rPr lang="en-US" dirty="0"/>
              <a:t>After sometime moisture or water droplets will be observed in the plastic bag</a:t>
            </a:r>
          </a:p>
          <a:p>
            <a:r>
              <a:rPr lang="en-US" dirty="0"/>
              <a:t>Conclusion:	</a:t>
            </a:r>
          </a:p>
          <a:p>
            <a:pPr lvl="1"/>
            <a:r>
              <a:rPr lang="en-US" dirty="0"/>
              <a:t>Plants give out excess water in the atmosphere</a:t>
            </a:r>
          </a:p>
          <a:p>
            <a:pPr lvl="1"/>
            <a:r>
              <a:rPr lang="en-US" dirty="0"/>
              <a:t>The process by which plant loose water in the atmosphere is called transpiration</a:t>
            </a:r>
          </a:p>
          <a:p>
            <a:endParaRPr lang="en-US" dirty="0"/>
          </a:p>
        </p:txBody>
      </p:sp>
    </p:spTree>
    <p:extLst>
      <p:ext uri="{BB962C8B-B14F-4D97-AF65-F5344CB8AC3E}">
        <p14:creationId xmlns:p14="http://schemas.microsoft.com/office/powerpoint/2010/main" val="29234860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838200"/>
            <a:ext cx="8229600" cy="4525963"/>
          </a:xfrm>
          <a:prstGeom prst="rect">
            <a:avLst/>
          </a:prstGeom>
        </p:spPr>
        <p:txBody>
          <a:bodyPr>
            <a:normAutofit/>
          </a:bodyPr>
          <a:lstStyle/>
          <a:p>
            <a:pPr marL="0" indent="0">
              <a:buNone/>
            </a:pPr>
            <a:r>
              <a:rPr lang="en-US" b="1" dirty="0" smtClean="0"/>
              <a:t>2014:31</a:t>
            </a:r>
          </a:p>
          <a:p>
            <a:pPr marL="0" indent="0">
              <a:buNone/>
            </a:pPr>
            <a:r>
              <a:rPr lang="en-US" dirty="0" smtClean="0"/>
              <a:t>Which </a:t>
            </a:r>
            <a:r>
              <a:rPr lang="en-US" dirty="0"/>
              <a:t>one of the following pair consists </a:t>
            </a:r>
            <a:r>
              <a:rPr lang="en-US" b="1" dirty="0"/>
              <a:t>only </a:t>
            </a:r>
            <a:r>
              <a:rPr lang="en-US" dirty="0"/>
              <a:t>of farm </a:t>
            </a:r>
            <a:r>
              <a:rPr lang="en-US" dirty="0" smtClean="0"/>
              <a:t>animals that </a:t>
            </a:r>
            <a:r>
              <a:rPr lang="en-US" dirty="0"/>
              <a:t>produce mutton? </a:t>
            </a:r>
          </a:p>
          <a:p>
            <a:pPr marL="800100" lvl="2" indent="0">
              <a:buNone/>
            </a:pPr>
            <a:r>
              <a:rPr lang="en-US" sz="3200" dirty="0"/>
              <a:t>A. Cow and goat. </a:t>
            </a:r>
          </a:p>
          <a:p>
            <a:pPr marL="800100" lvl="2" indent="0">
              <a:buNone/>
            </a:pPr>
            <a:r>
              <a:rPr lang="en-US" sz="3200" dirty="0"/>
              <a:t>B. Goat and sheep. </a:t>
            </a:r>
          </a:p>
          <a:p>
            <a:pPr marL="800100" lvl="2" indent="0">
              <a:buNone/>
            </a:pPr>
            <a:r>
              <a:rPr lang="en-US" sz="3200" dirty="0"/>
              <a:t>C. Cow and sheep. </a:t>
            </a:r>
          </a:p>
          <a:p>
            <a:pPr marL="800100" lvl="2" indent="0">
              <a:buNone/>
            </a:pPr>
            <a:r>
              <a:rPr lang="en-US" sz="3200" dirty="0"/>
              <a:t>D. Sheep and pig. </a:t>
            </a:r>
          </a:p>
        </p:txBody>
      </p:sp>
    </p:spTree>
    <p:extLst>
      <p:ext uri="{BB962C8B-B14F-4D97-AF65-F5344CB8AC3E}">
        <p14:creationId xmlns:p14="http://schemas.microsoft.com/office/powerpoint/2010/main" val="110265285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00400" y="990600"/>
            <a:ext cx="8991600" cy="4525963"/>
          </a:xfrm>
          <a:prstGeom prst="rect">
            <a:avLst/>
          </a:prstGeom>
        </p:spPr>
        <p:txBody>
          <a:bodyPr/>
          <a:lstStyle/>
          <a:p>
            <a:pPr marL="0" indent="0">
              <a:buNone/>
            </a:pPr>
            <a:r>
              <a:rPr lang="en-US" b="1" dirty="0" smtClean="0"/>
              <a:t>2006:17</a:t>
            </a:r>
            <a:endParaRPr lang="en-US" b="1" dirty="0"/>
          </a:p>
          <a:p>
            <a:pPr marL="0" indent="0">
              <a:buNone/>
            </a:pPr>
            <a:r>
              <a:rPr lang="en-US" dirty="0" smtClean="0"/>
              <a:t>Which </a:t>
            </a:r>
            <a:r>
              <a:rPr lang="en-US" dirty="0"/>
              <a:t>one of the following animals has the same number of legs as the tick? </a:t>
            </a:r>
          </a:p>
          <a:p>
            <a:pPr marL="400050" lvl="1" indent="0">
              <a:buNone/>
            </a:pPr>
            <a:r>
              <a:rPr lang="en-US" sz="3200" dirty="0"/>
              <a:t>A. Weevil. </a:t>
            </a:r>
          </a:p>
          <a:p>
            <a:pPr marL="400050" lvl="1" indent="0">
              <a:buNone/>
            </a:pPr>
            <a:r>
              <a:rPr lang="en-US" sz="3200" dirty="0"/>
              <a:t>B. Crab. </a:t>
            </a:r>
          </a:p>
          <a:p>
            <a:pPr marL="400050" lvl="1" indent="0">
              <a:buNone/>
            </a:pPr>
            <a:r>
              <a:rPr lang="en-US" sz="3200" dirty="0"/>
              <a:t>C. Scorpion. </a:t>
            </a:r>
          </a:p>
          <a:p>
            <a:pPr marL="400050" lvl="1" indent="0">
              <a:buNone/>
            </a:pPr>
            <a:r>
              <a:rPr lang="en-US" sz="3200" dirty="0"/>
              <a:t>D. Cockroach. </a:t>
            </a:r>
          </a:p>
        </p:txBody>
      </p:sp>
    </p:spTree>
    <p:extLst>
      <p:ext uri="{BB962C8B-B14F-4D97-AF65-F5344CB8AC3E}">
        <p14:creationId xmlns:p14="http://schemas.microsoft.com/office/powerpoint/2010/main" val="24384845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33400"/>
            <a:ext cx="9144000" cy="4525963"/>
          </a:xfrm>
          <a:prstGeom prst="rect">
            <a:avLst/>
          </a:prstGeom>
        </p:spPr>
        <p:txBody>
          <a:bodyPr/>
          <a:lstStyle/>
          <a:p>
            <a:pPr marL="0" indent="0">
              <a:buNone/>
            </a:pPr>
            <a:r>
              <a:rPr lang="en-US" b="1" dirty="0" smtClean="0"/>
              <a:t>2008:3</a:t>
            </a:r>
          </a:p>
          <a:p>
            <a:pPr marL="0" indent="0">
              <a:buNone/>
            </a:pPr>
            <a:r>
              <a:rPr lang="en-US" dirty="0" smtClean="0"/>
              <a:t>Standard </a:t>
            </a:r>
            <a:r>
              <a:rPr lang="en-US" dirty="0"/>
              <a:t>five pupils observed and grouped some small animals. Which one of the following animals were </a:t>
            </a:r>
            <a:r>
              <a:rPr lang="en-US" b="1" dirty="0"/>
              <a:t>CORRECTLY </a:t>
            </a:r>
            <a:r>
              <a:rPr lang="en-US" dirty="0"/>
              <a:t>grouped? </a:t>
            </a:r>
          </a:p>
          <a:p>
            <a:pPr marL="800100" lvl="2" indent="0">
              <a:buNone/>
            </a:pPr>
            <a:r>
              <a:rPr lang="en-US" sz="3200" dirty="0"/>
              <a:t>A. Ant, tick, spider. </a:t>
            </a:r>
          </a:p>
          <a:p>
            <a:pPr marL="800100" lvl="2" indent="0">
              <a:buNone/>
            </a:pPr>
            <a:r>
              <a:rPr lang="en-US" sz="3200" dirty="0"/>
              <a:t>B. Beetle, moth, ant. </a:t>
            </a:r>
          </a:p>
          <a:p>
            <a:pPr marL="800100" lvl="2" indent="0">
              <a:buNone/>
            </a:pPr>
            <a:r>
              <a:rPr lang="en-US" sz="3200" dirty="0"/>
              <a:t>C. Spider, weevil, beetle. </a:t>
            </a:r>
          </a:p>
          <a:p>
            <a:pPr marL="800100" lvl="2" indent="0">
              <a:buNone/>
            </a:pPr>
            <a:r>
              <a:rPr lang="en-US" sz="3200" dirty="0"/>
              <a:t>D. Tick, moth, weevil. </a:t>
            </a:r>
          </a:p>
        </p:txBody>
      </p:sp>
    </p:spTree>
    <p:extLst>
      <p:ext uri="{BB962C8B-B14F-4D97-AF65-F5344CB8AC3E}">
        <p14:creationId xmlns:p14="http://schemas.microsoft.com/office/powerpoint/2010/main" val="196648544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429000" y="609600"/>
            <a:ext cx="8763000" cy="4525963"/>
          </a:xfrm>
          <a:prstGeom prst="rect">
            <a:avLst/>
          </a:prstGeom>
        </p:spPr>
        <p:txBody>
          <a:bodyPr>
            <a:normAutofit/>
          </a:bodyPr>
          <a:lstStyle/>
          <a:p>
            <a:pPr marL="0" indent="0">
              <a:buNone/>
            </a:pPr>
            <a:r>
              <a:rPr lang="en-US" b="1" dirty="0" smtClean="0"/>
              <a:t>2008:5</a:t>
            </a:r>
          </a:p>
          <a:p>
            <a:pPr marL="0" indent="0">
              <a:buNone/>
            </a:pPr>
            <a:r>
              <a:rPr lang="en-US" dirty="0" smtClean="0"/>
              <a:t>Which </a:t>
            </a:r>
            <a:r>
              <a:rPr lang="en-US" dirty="0"/>
              <a:t>one of the following statements </a:t>
            </a:r>
            <a:r>
              <a:rPr lang="en-US" dirty="0" smtClean="0"/>
              <a:t>about vertebrates </a:t>
            </a:r>
            <a:r>
              <a:rPr lang="en-US" dirty="0"/>
              <a:t>is </a:t>
            </a:r>
            <a:r>
              <a:rPr lang="en-US" b="1" dirty="0"/>
              <a:t>TRUE</a:t>
            </a:r>
            <a:r>
              <a:rPr lang="en-US" dirty="0"/>
              <a:t>? </a:t>
            </a:r>
          </a:p>
          <a:p>
            <a:pPr marL="800100" lvl="2" indent="0">
              <a:buNone/>
            </a:pPr>
            <a:r>
              <a:rPr lang="en-US" sz="3200" dirty="0"/>
              <a:t>A. Fish and amphibians have scales. </a:t>
            </a:r>
          </a:p>
          <a:p>
            <a:pPr marL="800100" lvl="2" indent="0">
              <a:buNone/>
            </a:pPr>
            <a:r>
              <a:rPr lang="en-US" sz="3200" dirty="0"/>
              <a:t>B. Amphibians and reptiles lay their eggs on land. </a:t>
            </a:r>
          </a:p>
          <a:p>
            <a:pPr marL="800100" lvl="2" indent="0">
              <a:buNone/>
            </a:pPr>
            <a:r>
              <a:rPr lang="en-US" sz="3200" dirty="0"/>
              <a:t>C. Fish and birds have constant body temperature. </a:t>
            </a:r>
          </a:p>
          <a:p>
            <a:pPr marL="800100" lvl="2" indent="0">
              <a:buNone/>
            </a:pPr>
            <a:r>
              <a:rPr lang="en-US" sz="3200" dirty="0"/>
              <a:t>D. Reptiles and birds lay fertilized eggs. </a:t>
            </a:r>
          </a:p>
        </p:txBody>
      </p:sp>
    </p:spTree>
    <p:extLst>
      <p:ext uri="{BB962C8B-B14F-4D97-AF65-F5344CB8AC3E}">
        <p14:creationId xmlns:p14="http://schemas.microsoft.com/office/powerpoint/2010/main" val="285532962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00400" y="533400"/>
            <a:ext cx="8991600" cy="4525963"/>
          </a:xfrm>
          <a:prstGeom prst="rect">
            <a:avLst/>
          </a:prstGeom>
        </p:spPr>
        <p:txBody>
          <a:bodyPr>
            <a:normAutofit/>
          </a:bodyPr>
          <a:lstStyle/>
          <a:p>
            <a:pPr marL="0" indent="0">
              <a:buNone/>
            </a:pPr>
            <a:r>
              <a:rPr lang="en-US" b="1" dirty="0" smtClean="0"/>
              <a:t>2008:38</a:t>
            </a:r>
          </a:p>
          <a:p>
            <a:pPr marL="0" indent="0">
              <a:buNone/>
            </a:pPr>
            <a:r>
              <a:rPr lang="en-US" dirty="0" smtClean="0"/>
              <a:t>Which </a:t>
            </a:r>
            <a:r>
              <a:rPr lang="en-US" dirty="0"/>
              <a:t>one of the following descriptions of beaks would be for a bird that most likely feeds on nectar? </a:t>
            </a:r>
          </a:p>
          <a:p>
            <a:pPr marL="800100" lvl="2" indent="0">
              <a:buNone/>
            </a:pPr>
            <a:r>
              <a:rPr lang="en-US" sz="3200" dirty="0"/>
              <a:t>A. Short and curved. </a:t>
            </a:r>
          </a:p>
          <a:p>
            <a:pPr marL="800100" lvl="2" indent="0">
              <a:buNone/>
            </a:pPr>
            <a:r>
              <a:rPr lang="en-US" sz="3200" dirty="0"/>
              <a:t>B. Long and curved. </a:t>
            </a:r>
          </a:p>
          <a:p>
            <a:pPr marL="800100" lvl="2" indent="0">
              <a:buNone/>
            </a:pPr>
            <a:r>
              <a:rPr lang="en-US" sz="3200" dirty="0"/>
              <a:t>C. Short, and strong. </a:t>
            </a:r>
          </a:p>
          <a:p>
            <a:pPr marL="800100" lvl="2" indent="0">
              <a:buNone/>
            </a:pPr>
            <a:r>
              <a:rPr lang="en-US" sz="3200" dirty="0"/>
              <a:t>D. Long and straight. </a:t>
            </a:r>
          </a:p>
        </p:txBody>
      </p:sp>
    </p:spTree>
    <p:extLst>
      <p:ext uri="{BB962C8B-B14F-4D97-AF65-F5344CB8AC3E}">
        <p14:creationId xmlns:p14="http://schemas.microsoft.com/office/powerpoint/2010/main" val="281297319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00400" y="609600"/>
            <a:ext cx="8991600" cy="4525963"/>
          </a:xfrm>
          <a:prstGeom prst="rect">
            <a:avLst/>
          </a:prstGeom>
        </p:spPr>
        <p:txBody>
          <a:bodyPr/>
          <a:lstStyle/>
          <a:p>
            <a:pPr marL="0" indent="0">
              <a:buNone/>
            </a:pPr>
            <a:r>
              <a:rPr lang="en-US" b="1" dirty="0" smtClean="0"/>
              <a:t>2008:39</a:t>
            </a:r>
          </a:p>
          <a:p>
            <a:pPr marL="0" indent="0">
              <a:buNone/>
            </a:pPr>
            <a:r>
              <a:rPr lang="en-US" dirty="0" smtClean="0"/>
              <a:t>Which </a:t>
            </a:r>
            <a:r>
              <a:rPr lang="en-US" dirty="0"/>
              <a:t>one of the following animals belongs to the </a:t>
            </a:r>
            <a:r>
              <a:rPr lang="en-US" dirty="0" smtClean="0"/>
              <a:t>same </a:t>
            </a:r>
            <a:r>
              <a:rPr lang="en-US" dirty="0"/>
              <a:t>group as a weevil? </a:t>
            </a:r>
          </a:p>
          <a:p>
            <a:pPr marL="514350" indent="-514350">
              <a:buAutoNum type="alphaUcPeriod"/>
            </a:pPr>
            <a:r>
              <a:rPr lang="en-US" dirty="0" smtClean="0"/>
              <a:t>Crab</a:t>
            </a:r>
            <a:r>
              <a:rPr lang="en-US" dirty="0"/>
              <a:t>. </a:t>
            </a:r>
            <a:endParaRPr lang="en-US" dirty="0" smtClean="0"/>
          </a:p>
          <a:p>
            <a:pPr marL="0" indent="0">
              <a:buNone/>
            </a:pPr>
            <a:r>
              <a:rPr lang="en-US" dirty="0" smtClean="0"/>
              <a:t>B</a:t>
            </a:r>
            <a:r>
              <a:rPr lang="en-US" dirty="0"/>
              <a:t>. Mite. </a:t>
            </a:r>
          </a:p>
          <a:p>
            <a:pPr marL="0" indent="0">
              <a:buNone/>
            </a:pPr>
            <a:r>
              <a:rPr lang="en-US" dirty="0"/>
              <a:t>C. Spider. </a:t>
            </a:r>
          </a:p>
          <a:p>
            <a:pPr marL="0" indent="0">
              <a:buNone/>
            </a:pPr>
            <a:r>
              <a:rPr lang="en-US" dirty="0" smtClean="0"/>
              <a:t>D</a:t>
            </a:r>
            <a:r>
              <a:rPr lang="en-US" dirty="0"/>
              <a:t>. Termite. </a:t>
            </a:r>
          </a:p>
          <a:p>
            <a:endParaRPr lang="en-US" dirty="0"/>
          </a:p>
        </p:txBody>
      </p:sp>
    </p:spTree>
    <p:extLst>
      <p:ext uri="{BB962C8B-B14F-4D97-AF65-F5344CB8AC3E}">
        <p14:creationId xmlns:p14="http://schemas.microsoft.com/office/powerpoint/2010/main" val="376041894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00400" y="304800"/>
            <a:ext cx="8991600" cy="5486400"/>
          </a:xfrm>
          <a:prstGeom prst="rect">
            <a:avLst/>
          </a:prstGeom>
        </p:spPr>
        <p:txBody>
          <a:bodyPr>
            <a:normAutofit/>
          </a:bodyPr>
          <a:lstStyle/>
          <a:p>
            <a:pPr marL="0" indent="0">
              <a:buNone/>
            </a:pPr>
            <a:r>
              <a:rPr lang="en-US" b="1" dirty="0" smtClean="0"/>
              <a:t>2009:12.</a:t>
            </a:r>
          </a:p>
          <a:p>
            <a:pPr marL="0" indent="0">
              <a:buNone/>
            </a:pPr>
            <a:r>
              <a:rPr lang="en-US" dirty="0" smtClean="0"/>
              <a:t>The </a:t>
            </a:r>
            <a:r>
              <a:rPr lang="en-US" dirty="0"/>
              <a:t>following are some characteristics of certain animals: </a:t>
            </a:r>
          </a:p>
          <a:p>
            <a:pPr marL="0" indent="0">
              <a:buNone/>
            </a:pPr>
            <a:r>
              <a:rPr lang="en-US" dirty="0"/>
              <a:t>(i) </a:t>
            </a:r>
            <a:r>
              <a:rPr lang="en-US" i="1" dirty="0"/>
              <a:t>body covered with scales </a:t>
            </a:r>
            <a:endParaRPr lang="en-US" dirty="0"/>
          </a:p>
          <a:p>
            <a:pPr marL="0" indent="0">
              <a:buNone/>
            </a:pPr>
            <a:r>
              <a:rPr lang="en-US" dirty="0"/>
              <a:t>(ii) </a:t>
            </a:r>
            <a:r>
              <a:rPr lang="en-US" i="1" dirty="0"/>
              <a:t>body temperature varies with the surroundings </a:t>
            </a:r>
            <a:endParaRPr lang="en-US" dirty="0"/>
          </a:p>
          <a:p>
            <a:pPr marL="0" indent="0">
              <a:buNone/>
            </a:pPr>
            <a:r>
              <a:rPr lang="en-US" dirty="0"/>
              <a:t>(iii) </a:t>
            </a:r>
            <a:r>
              <a:rPr lang="en-US" i="1" dirty="0"/>
              <a:t>breathe through lungs </a:t>
            </a:r>
            <a:endParaRPr lang="en-US" dirty="0"/>
          </a:p>
          <a:p>
            <a:pPr marL="0" indent="0">
              <a:buNone/>
            </a:pPr>
            <a:endParaRPr lang="en-US" dirty="0" smtClean="0"/>
          </a:p>
          <a:p>
            <a:pPr marL="0" indent="0">
              <a:buNone/>
            </a:pPr>
            <a:r>
              <a:rPr lang="en-US" dirty="0" smtClean="0"/>
              <a:t>Which </a:t>
            </a:r>
            <a:r>
              <a:rPr lang="en-US" dirty="0"/>
              <a:t>one of the following pairs of animals has </a:t>
            </a:r>
            <a:r>
              <a:rPr lang="en-US" b="1" dirty="0" smtClean="0"/>
              <a:t>ALL </a:t>
            </a:r>
            <a:r>
              <a:rPr lang="en-US" dirty="0"/>
              <a:t>the characteristics listed? </a:t>
            </a:r>
          </a:p>
          <a:p>
            <a:pPr marL="0" indent="0">
              <a:buNone/>
            </a:pPr>
            <a:r>
              <a:rPr lang="en-US" dirty="0" smtClean="0"/>
              <a:t>	A</a:t>
            </a:r>
            <a:r>
              <a:rPr lang="en-US" dirty="0"/>
              <a:t>. Turtle and shark. </a:t>
            </a:r>
            <a:r>
              <a:rPr lang="en-US" dirty="0" smtClean="0"/>
              <a:t>	B</a:t>
            </a:r>
            <a:r>
              <a:rPr lang="en-US" dirty="0"/>
              <a:t>. Lizard and tortoise. </a:t>
            </a:r>
          </a:p>
          <a:p>
            <a:pPr marL="0" indent="0">
              <a:buNone/>
            </a:pPr>
            <a:r>
              <a:rPr lang="en-US" dirty="0" smtClean="0"/>
              <a:t>	B</a:t>
            </a:r>
            <a:r>
              <a:rPr lang="en-US" dirty="0"/>
              <a:t>. Tilapia and frog. </a:t>
            </a:r>
            <a:r>
              <a:rPr lang="en-US" dirty="0" smtClean="0"/>
              <a:t>	D</a:t>
            </a:r>
            <a:r>
              <a:rPr lang="en-US" dirty="0"/>
              <a:t>. Crocodile and platypus. </a:t>
            </a:r>
          </a:p>
          <a:p>
            <a:endParaRPr lang="en-US" dirty="0"/>
          </a:p>
        </p:txBody>
      </p:sp>
    </p:spTree>
    <p:extLst>
      <p:ext uri="{BB962C8B-B14F-4D97-AF65-F5344CB8AC3E}">
        <p14:creationId xmlns:p14="http://schemas.microsoft.com/office/powerpoint/2010/main" val="171810494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8575"/>
            <a:ext cx="8229600" cy="4525963"/>
          </a:xfrm>
          <a:prstGeom prst="rect">
            <a:avLst/>
          </a:prstGeom>
        </p:spPr>
        <p:txBody>
          <a:bodyPr>
            <a:noAutofit/>
          </a:bodyPr>
          <a:lstStyle/>
          <a:p>
            <a:pPr marL="0" indent="0">
              <a:buNone/>
            </a:pPr>
            <a:r>
              <a:rPr lang="en-US" sz="2400" b="1" dirty="0"/>
              <a:t>2011:42</a:t>
            </a:r>
          </a:p>
          <a:p>
            <a:pPr marL="0" indent="0">
              <a:buNone/>
            </a:pPr>
            <a:r>
              <a:rPr lang="en-US" sz="2400" dirty="0"/>
              <a:t>The chart below shows some farm animals and their products.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Which products are represented by </a:t>
            </a:r>
            <a:r>
              <a:rPr lang="en-US" sz="2400" b="1" dirty="0"/>
              <a:t>E </a:t>
            </a:r>
            <a:r>
              <a:rPr lang="en-US" sz="2400" dirty="0"/>
              <a:t>and </a:t>
            </a:r>
            <a:r>
              <a:rPr lang="en-US" sz="2400" b="1" dirty="0"/>
              <a:t>F</a:t>
            </a:r>
            <a:r>
              <a:rPr lang="en-US" sz="2400" dirty="0"/>
              <a:t>? </a:t>
            </a:r>
          </a:p>
          <a:p>
            <a:pPr marL="0" indent="0">
              <a:buNone/>
            </a:pPr>
            <a:r>
              <a:rPr lang="en-US" sz="2400" b="1" dirty="0"/>
              <a:t>      E 		F </a:t>
            </a:r>
            <a:endParaRPr lang="en-US" sz="2400" dirty="0"/>
          </a:p>
          <a:p>
            <a:pPr marL="0" indent="0">
              <a:buNone/>
            </a:pPr>
            <a:r>
              <a:rPr lang="en-US" sz="2400" dirty="0"/>
              <a:t>A. Milk 	Wool. </a:t>
            </a:r>
          </a:p>
          <a:p>
            <a:pPr marL="0" indent="0">
              <a:buNone/>
            </a:pPr>
            <a:r>
              <a:rPr lang="en-US" sz="2400" dirty="0"/>
              <a:t>B. Wool 	Mutton. </a:t>
            </a:r>
          </a:p>
          <a:p>
            <a:pPr marL="0" indent="0">
              <a:buNone/>
            </a:pPr>
            <a:r>
              <a:rPr lang="en-US" sz="2400" dirty="0"/>
              <a:t>C. Beef 	Mutton. </a:t>
            </a:r>
          </a:p>
          <a:p>
            <a:pPr marL="0" indent="0">
              <a:buNone/>
            </a:pPr>
            <a:r>
              <a:rPr lang="en-US" sz="2400" dirty="0"/>
              <a:t>D. Milk 	Beef.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008012"/>
            <a:ext cx="6705600" cy="2725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070097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914400"/>
            <a:ext cx="8991600" cy="4525963"/>
          </a:xfrm>
          <a:prstGeom prst="rect">
            <a:avLst/>
          </a:prstGeom>
        </p:spPr>
        <p:txBody>
          <a:bodyPr>
            <a:normAutofit/>
          </a:bodyPr>
          <a:lstStyle/>
          <a:p>
            <a:endParaRPr lang="en-US" dirty="0"/>
          </a:p>
          <a:p>
            <a:pPr marL="0" indent="0">
              <a:buNone/>
            </a:pPr>
            <a:r>
              <a:rPr lang="en-US" b="1" dirty="0" smtClean="0"/>
              <a:t>2011:3</a:t>
            </a:r>
          </a:p>
          <a:p>
            <a:pPr marL="0" indent="0">
              <a:buNone/>
            </a:pPr>
            <a:r>
              <a:rPr lang="en-US" dirty="0" smtClean="0"/>
              <a:t>Which </a:t>
            </a:r>
            <a:r>
              <a:rPr lang="en-US" dirty="0"/>
              <a:t>one of the following pairs consists only of </a:t>
            </a:r>
          </a:p>
          <a:p>
            <a:pPr marL="0" indent="0">
              <a:buNone/>
            </a:pPr>
            <a:r>
              <a:rPr lang="en-US" dirty="0"/>
              <a:t>omnivorous animals? </a:t>
            </a:r>
          </a:p>
          <a:p>
            <a:pPr marL="0" indent="0">
              <a:buNone/>
            </a:pPr>
            <a:r>
              <a:rPr lang="en-US" dirty="0" smtClean="0"/>
              <a:t>	A</a:t>
            </a:r>
            <a:r>
              <a:rPr lang="en-US" dirty="0"/>
              <a:t>. Chimpanzee and pig. </a:t>
            </a:r>
          </a:p>
          <a:p>
            <a:pPr marL="0" indent="0">
              <a:buNone/>
            </a:pPr>
            <a:r>
              <a:rPr lang="en-US" dirty="0" smtClean="0"/>
              <a:t>	B</a:t>
            </a:r>
            <a:r>
              <a:rPr lang="en-US" dirty="0"/>
              <a:t>. Chimpanzee and hyena. </a:t>
            </a:r>
          </a:p>
          <a:p>
            <a:pPr marL="0" indent="0">
              <a:buNone/>
            </a:pPr>
            <a:r>
              <a:rPr lang="en-US" dirty="0" smtClean="0"/>
              <a:t>	C</a:t>
            </a:r>
            <a:r>
              <a:rPr lang="en-US" dirty="0"/>
              <a:t>. Hippopotamus and crocodile. </a:t>
            </a:r>
          </a:p>
          <a:p>
            <a:pPr marL="0" indent="0">
              <a:buNone/>
            </a:pPr>
            <a:r>
              <a:rPr lang="en-US" dirty="0" smtClean="0"/>
              <a:t>	D</a:t>
            </a:r>
            <a:r>
              <a:rPr lang="en-US" dirty="0"/>
              <a:t>. Hippopotamus and pig. </a:t>
            </a:r>
          </a:p>
        </p:txBody>
      </p:sp>
    </p:spTree>
    <p:extLst>
      <p:ext uri="{BB962C8B-B14F-4D97-AF65-F5344CB8AC3E}">
        <p14:creationId xmlns:p14="http://schemas.microsoft.com/office/powerpoint/2010/main" val="32605452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a:prstGeom prst="rect">
            <a:avLst/>
          </a:prstGeom>
        </p:spPr>
        <p:txBody>
          <a:bodyPr>
            <a:normAutofit/>
          </a:bodyPr>
          <a:lstStyle/>
          <a:p>
            <a:pPr marL="0" indent="0">
              <a:buNone/>
            </a:pPr>
            <a:r>
              <a:rPr lang="en-US" b="1" dirty="0" smtClean="0"/>
              <a:t>2012:13</a:t>
            </a:r>
          </a:p>
          <a:p>
            <a:pPr marL="0" indent="0">
              <a:buNone/>
            </a:pPr>
            <a:r>
              <a:rPr lang="en-US" dirty="0" smtClean="0"/>
              <a:t>Which </a:t>
            </a:r>
            <a:r>
              <a:rPr lang="en-US" dirty="0"/>
              <a:t>of the following groups of animals consists </a:t>
            </a:r>
            <a:r>
              <a:rPr lang="en-US" b="1" dirty="0" smtClean="0"/>
              <a:t>ONLY </a:t>
            </a:r>
            <a:r>
              <a:rPr lang="en-US" dirty="0"/>
              <a:t>of invertebrates? </a:t>
            </a:r>
          </a:p>
          <a:p>
            <a:pPr marL="800100" lvl="2" indent="0">
              <a:buNone/>
            </a:pPr>
            <a:r>
              <a:rPr lang="en-US" sz="3200" dirty="0"/>
              <a:t>A. Crab, newt and snail. </a:t>
            </a:r>
          </a:p>
          <a:p>
            <a:pPr marL="800100" lvl="2" indent="0">
              <a:buNone/>
            </a:pPr>
            <a:r>
              <a:rPr lang="da-DK" sz="3200" dirty="0"/>
              <a:t>B. Centipede, snail and spider. </a:t>
            </a:r>
          </a:p>
          <a:p>
            <a:pPr marL="800100" lvl="2" indent="0">
              <a:buNone/>
            </a:pPr>
            <a:r>
              <a:rPr lang="en-US" sz="3200" dirty="0"/>
              <a:t>C. Newt, centipede and slug. </a:t>
            </a:r>
          </a:p>
          <a:p>
            <a:pPr marL="800100" lvl="2" indent="0">
              <a:buNone/>
            </a:pPr>
            <a:r>
              <a:rPr lang="en-US" sz="3200" dirty="0"/>
              <a:t>D. Slug, frog and crab. </a:t>
            </a:r>
          </a:p>
        </p:txBody>
      </p:sp>
    </p:spTree>
    <p:extLst>
      <p:ext uri="{BB962C8B-B14F-4D97-AF65-F5344CB8AC3E}">
        <p14:creationId xmlns:p14="http://schemas.microsoft.com/office/powerpoint/2010/main" val="11630762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 of </a:t>
            </a:r>
            <a:r>
              <a:rPr lang="en-US" dirty="0" smtClean="0"/>
              <a:t>flowers</a:t>
            </a:r>
            <a:endParaRPr lang="en-US" dirty="0"/>
          </a:p>
        </p:txBody>
      </p:sp>
      <p:sp>
        <p:nvSpPr>
          <p:cNvPr id="3" name="Content Placeholder 2"/>
          <p:cNvSpPr>
            <a:spLocks noGrp="1"/>
          </p:cNvSpPr>
          <p:nvPr>
            <p:ph idx="1"/>
          </p:nvPr>
        </p:nvSpPr>
        <p:spPr/>
        <p:txBody>
          <a:bodyPr/>
          <a:lstStyle/>
          <a:p>
            <a:endParaRPr lang="en-US" dirty="0"/>
          </a:p>
          <a:p>
            <a:r>
              <a:rPr lang="en-US" dirty="0" smtClean="0"/>
              <a:t>Flowers </a:t>
            </a:r>
            <a:r>
              <a:rPr lang="en-US" dirty="0"/>
              <a:t>develop into fruits and seeds.</a:t>
            </a:r>
          </a:p>
          <a:p>
            <a:endParaRPr lang="en-US" dirty="0"/>
          </a:p>
        </p:txBody>
      </p:sp>
    </p:spTree>
    <p:extLst>
      <p:ext uri="{BB962C8B-B14F-4D97-AF65-F5344CB8AC3E}">
        <p14:creationId xmlns:p14="http://schemas.microsoft.com/office/powerpoint/2010/main" val="37141103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a:prstGeom prst="rect">
            <a:avLst/>
          </a:prstGeom>
        </p:spPr>
        <p:txBody>
          <a:bodyPr>
            <a:normAutofit/>
          </a:bodyPr>
          <a:lstStyle/>
          <a:p>
            <a:pPr marL="0" indent="0">
              <a:buNone/>
            </a:pPr>
            <a:r>
              <a:rPr lang="en-US" b="1" dirty="0" smtClean="0"/>
              <a:t>2012:14</a:t>
            </a:r>
          </a:p>
          <a:p>
            <a:pPr marL="0" indent="0">
              <a:buNone/>
            </a:pPr>
            <a:r>
              <a:rPr lang="en-US" dirty="0" smtClean="0"/>
              <a:t>Which </a:t>
            </a:r>
            <a:r>
              <a:rPr lang="en-US" dirty="0"/>
              <a:t>of the following statements is </a:t>
            </a:r>
            <a:r>
              <a:rPr lang="en-US" b="1" dirty="0"/>
              <a:t>TRUE</a:t>
            </a:r>
            <a:r>
              <a:rPr lang="en-US" dirty="0"/>
              <a:t>? </a:t>
            </a:r>
          </a:p>
          <a:p>
            <a:pPr marL="800100" lvl="2" indent="0">
              <a:buNone/>
            </a:pPr>
            <a:r>
              <a:rPr lang="en-US" sz="3200" dirty="0"/>
              <a:t>A. Fish have constant body temperature. </a:t>
            </a:r>
          </a:p>
          <a:p>
            <a:pPr marL="800100" lvl="2" indent="0">
              <a:buNone/>
            </a:pPr>
            <a:r>
              <a:rPr lang="en-US" sz="3200" dirty="0"/>
              <a:t>B. Birds have varying body temperature. </a:t>
            </a:r>
          </a:p>
          <a:p>
            <a:pPr marL="800100" lvl="2" indent="0">
              <a:buNone/>
            </a:pPr>
            <a:r>
              <a:rPr lang="en-US" sz="3200" dirty="0"/>
              <a:t>C. Young ones of amphibians live on land. </a:t>
            </a:r>
          </a:p>
          <a:p>
            <a:pPr marL="800100" lvl="2" indent="0">
              <a:buNone/>
            </a:pPr>
            <a:r>
              <a:rPr lang="en-US" sz="3200" dirty="0"/>
              <a:t>D. Reptiles breathe through the lungs. </a:t>
            </a:r>
          </a:p>
        </p:txBody>
      </p:sp>
    </p:spTree>
    <p:extLst>
      <p:ext uri="{BB962C8B-B14F-4D97-AF65-F5344CB8AC3E}">
        <p14:creationId xmlns:p14="http://schemas.microsoft.com/office/powerpoint/2010/main" val="230521895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609600"/>
            <a:ext cx="9144000" cy="4525963"/>
          </a:xfrm>
          <a:prstGeom prst="rect">
            <a:avLst/>
          </a:prstGeom>
        </p:spPr>
        <p:txBody>
          <a:bodyPr>
            <a:normAutofit/>
          </a:bodyPr>
          <a:lstStyle/>
          <a:p>
            <a:pPr marL="0" indent="0">
              <a:buNone/>
            </a:pPr>
            <a:r>
              <a:rPr lang="en-US" b="1" dirty="0" smtClean="0"/>
              <a:t>2012:15</a:t>
            </a:r>
          </a:p>
          <a:p>
            <a:pPr marL="0" indent="0">
              <a:buNone/>
            </a:pPr>
            <a:r>
              <a:rPr lang="en-US" dirty="0" smtClean="0"/>
              <a:t>Which </a:t>
            </a:r>
            <a:r>
              <a:rPr lang="en-US" dirty="0"/>
              <a:t>of the following are examples of herbivores, </a:t>
            </a:r>
          </a:p>
          <a:p>
            <a:pPr marL="0" indent="0">
              <a:buNone/>
            </a:pPr>
            <a:r>
              <a:rPr lang="en-US" dirty="0"/>
              <a:t>carnivores and omnivores? </a:t>
            </a:r>
          </a:p>
          <a:p>
            <a:pPr marL="0" indent="0">
              <a:buNone/>
            </a:pPr>
            <a:r>
              <a:rPr lang="en-US" b="1" dirty="0"/>
              <a:t>Herbivores </a:t>
            </a:r>
            <a:r>
              <a:rPr lang="en-US" b="1" dirty="0" smtClean="0"/>
              <a:t>		Carnivore 		Omnivore </a:t>
            </a:r>
            <a:endParaRPr lang="en-US" dirty="0"/>
          </a:p>
          <a:p>
            <a:pPr marL="0" indent="0">
              <a:buNone/>
            </a:pPr>
            <a:r>
              <a:rPr lang="en-US" dirty="0"/>
              <a:t>A. Hippopotamus </a:t>
            </a:r>
            <a:r>
              <a:rPr lang="en-US" dirty="0" smtClean="0"/>
              <a:t>	Crocodile 		Chimpanzee</a:t>
            </a:r>
            <a:r>
              <a:rPr lang="en-US" dirty="0"/>
              <a:t>. </a:t>
            </a:r>
          </a:p>
          <a:p>
            <a:pPr marL="0" indent="0">
              <a:buNone/>
            </a:pPr>
            <a:r>
              <a:rPr lang="en-US" dirty="0"/>
              <a:t>B. Zebra </a:t>
            </a:r>
            <a:r>
              <a:rPr lang="en-US" dirty="0" smtClean="0"/>
              <a:t>			Lion 			Vulture</a:t>
            </a:r>
            <a:r>
              <a:rPr lang="en-US" dirty="0"/>
              <a:t>. </a:t>
            </a:r>
          </a:p>
          <a:p>
            <a:pPr marL="0" indent="0">
              <a:buNone/>
            </a:pPr>
            <a:r>
              <a:rPr lang="en-US" dirty="0"/>
              <a:t>C. Gorilla </a:t>
            </a:r>
            <a:r>
              <a:rPr lang="en-US" dirty="0" smtClean="0"/>
              <a:t>			Leopard 		Hyena</a:t>
            </a:r>
            <a:r>
              <a:rPr lang="en-US" dirty="0"/>
              <a:t>. </a:t>
            </a:r>
          </a:p>
          <a:p>
            <a:pPr marL="0" indent="0">
              <a:buNone/>
            </a:pPr>
            <a:r>
              <a:rPr lang="en-US" dirty="0"/>
              <a:t>D. Buffalo </a:t>
            </a:r>
            <a:r>
              <a:rPr lang="en-US" dirty="0" smtClean="0"/>
              <a:t>			Baboon 		Rhino</a:t>
            </a:r>
            <a:r>
              <a:rPr lang="en-US" dirty="0"/>
              <a:t>. </a:t>
            </a:r>
          </a:p>
          <a:p>
            <a:endParaRPr lang="en-US" dirty="0"/>
          </a:p>
        </p:txBody>
      </p:sp>
    </p:spTree>
    <p:extLst>
      <p:ext uri="{BB962C8B-B14F-4D97-AF65-F5344CB8AC3E}">
        <p14:creationId xmlns:p14="http://schemas.microsoft.com/office/powerpoint/2010/main" val="54965178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00400" y="609600"/>
            <a:ext cx="8991600" cy="4525963"/>
          </a:xfrm>
          <a:prstGeom prst="rect">
            <a:avLst/>
          </a:prstGeom>
        </p:spPr>
        <p:txBody>
          <a:bodyPr/>
          <a:lstStyle/>
          <a:p>
            <a:pPr marL="0" indent="0">
              <a:buNone/>
            </a:pPr>
            <a:r>
              <a:rPr lang="en-US" b="1" dirty="0" smtClean="0"/>
              <a:t>2012:16</a:t>
            </a:r>
          </a:p>
          <a:p>
            <a:pPr marL="0" indent="0">
              <a:buNone/>
            </a:pPr>
            <a:r>
              <a:rPr lang="en-US" dirty="0" smtClean="0"/>
              <a:t>Which </a:t>
            </a:r>
            <a:r>
              <a:rPr lang="en-US" dirty="0"/>
              <a:t>of the following pairs consists </a:t>
            </a:r>
            <a:r>
              <a:rPr lang="en-US" b="1" dirty="0"/>
              <a:t>only </a:t>
            </a:r>
            <a:r>
              <a:rPr lang="en-US" dirty="0"/>
              <a:t>of animals with scales? </a:t>
            </a:r>
          </a:p>
          <a:p>
            <a:pPr marL="800100" lvl="2" indent="0">
              <a:buNone/>
            </a:pPr>
            <a:r>
              <a:rPr lang="en-US" sz="3200" dirty="0"/>
              <a:t>A. Toad and duck. </a:t>
            </a:r>
          </a:p>
          <a:p>
            <a:pPr marL="800100" lvl="2" indent="0">
              <a:buNone/>
            </a:pPr>
            <a:r>
              <a:rPr lang="en-US" sz="3200" dirty="0"/>
              <a:t>B. Turtle and salamander. </a:t>
            </a:r>
          </a:p>
          <a:p>
            <a:pPr marL="800100" lvl="2" indent="0">
              <a:buNone/>
            </a:pPr>
            <a:r>
              <a:rPr lang="en-US" sz="3200" dirty="0"/>
              <a:t>C. Turtle and duck. </a:t>
            </a:r>
          </a:p>
          <a:p>
            <a:pPr marL="800100" lvl="2" indent="0">
              <a:buNone/>
            </a:pPr>
            <a:r>
              <a:rPr lang="en-US" sz="3200" dirty="0"/>
              <a:t>D. Salamander and toad. </a:t>
            </a:r>
          </a:p>
        </p:txBody>
      </p:sp>
    </p:spTree>
    <p:extLst>
      <p:ext uri="{BB962C8B-B14F-4D97-AF65-F5344CB8AC3E}">
        <p14:creationId xmlns:p14="http://schemas.microsoft.com/office/powerpoint/2010/main" val="9916821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81000"/>
            <a:ext cx="8229600" cy="4525963"/>
          </a:xfrm>
          <a:prstGeom prst="rect">
            <a:avLst/>
          </a:prstGeom>
        </p:spPr>
        <p:txBody>
          <a:bodyPr/>
          <a:lstStyle/>
          <a:p>
            <a:pPr marL="0" indent="0">
              <a:buNone/>
            </a:pPr>
            <a:r>
              <a:rPr lang="en-US" b="1" dirty="0" smtClean="0"/>
              <a:t>2013:6</a:t>
            </a:r>
          </a:p>
          <a:p>
            <a:pPr marL="0" indent="0">
              <a:buNone/>
            </a:pPr>
            <a:r>
              <a:rPr lang="en-US" dirty="0" smtClean="0"/>
              <a:t>Which </a:t>
            </a:r>
            <a:r>
              <a:rPr lang="en-US" dirty="0"/>
              <a:t>one of the following animals has scales on its </a:t>
            </a:r>
            <a:r>
              <a:rPr lang="en-US" dirty="0" smtClean="0"/>
              <a:t>body</a:t>
            </a:r>
            <a:r>
              <a:rPr lang="en-US" dirty="0"/>
              <a:t>? </a:t>
            </a:r>
          </a:p>
          <a:p>
            <a:pPr marL="800100" lvl="2" indent="0">
              <a:buNone/>
            </a:pPr>
            <a:r>
              <a:rPr lang="en-US" sz="3200" dirty="0"/>
              <a:t>A. Chameleon. </a:t>
            </a:r>
          </a:p>
          <a:p>
            <a:pPr marL="800100" lvl="2" indent="0">
              <a:buNone/>
            </a:pPr>
            <a:r>
              <a:rPr lang="en-US" sz="3200" dirty="0"/>
              <a:t>B. Whale. </a:t>
            </a:r>
          </a:p>
          <a:p>
            <a:pPr marL="800100" lvl="2" indent="0">
              <a:buNone/>
            </a:pPr>
            <a:r>
              <a:rPr lang="en-US" sz="3200" dirty="0"/>
              <a:t>C. Toad. </a:t>
            </a:r>
          </a:p>
          <a:p>
            <a:pPr marL="800100" lvl="2" indent="0">
              <a:buNone/>
            </a:pPr>
            <a:r>
              <a:rPr lang="en-US" sz="3200" dirty="0"/>
              <a:t>D. Newt. </a:t>
            </a:r>
          </a:p>
        </p:txBody>
      </p:sp>
    </p:spTree>
    <p:extLst>
      <p:ext uri="{BB962C8B-B14F-4D97-AF65-F5344CB8AC3E}">
        <p14:creationId xmlns:p14="http://schemas.microsoft.com/office/powerpoint/2010/main" val="241994482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79438"/>
            <a:ext cx="8991600" cy="4525962"/>
          </a:xfrm>
          <a:prstGeom prst="rect">
            <a:avLst/>
          </a:prstGeom>
        </p:spPr>
        <p:txBody>
          <a:bodyPr>
            <a:normAutofit/>
          </a:bodyPr>
          <a:lstStyle/>
          <a:p>
            <a:pPr marL="0" indent="0">
              <a:buNone/>
            </a:pPr>
            <a:r>
              <a:rPr lang="en-US" b="1" dirty="0" smtClean="0"/>
              <a:t>2014:9</a:t>
            </a:r>
          </a:p>
          <a:p>
            <a:pPr marL="0" indent="0">
              <a:buNone/>
            </a:pPr>
            <a:r>
              <a:rPr lang="en-US" dirty="0" smtClean="0"/>
              <a:t>Which </a:t>
            </a:r>
            <a:r>
              <a:rPr lang="en-US" dirty="0"/>
              <a:t>one of the following is a characteristic </a:t>
            </a:r>
            <a:r>
              <a:rPr lang="en-US" dirty="0" smtClean="0"/>
              <a:t>of amphibians</a:t>
            </a:r>
            <a:r>
              <a:rPr lang="en-US" dirty="0"/>
              <a:t>? </a:t>
            </a:r>
          </a:p>
          <a:p>
            <a:pPr marL="400050" lvl="1" indent="0">
              <a:buNone/>
            </a:pPr>
            <a:r>
              <a:rPr lang="en-US" sz="3200" dirty="0"/>
              <a:t>A. Lay their eggs on land. </a:t>
            </a:r>
          </a:p>
          <a:p>
            <a:pPr marL="400050" lvl="1" indent="0">
              <a:buNone/>
            </a:pPr>
            <a:r>
              <a:rPr lang="en-US" sz="3200" dirty="0"/>
              <a:t>B. Live partly in water. </a:t>
            </a:r>
          </a:p>
          <a:p>
            <a:pPr marL="400050" lvl="1" indent="0">
              <a:buNone/>
            </a:pPr>
            <a:r>
              <a:rPr lang="en-US" sz="3200" dirty="0"/>
              <a:t>C. Have moist skin with scales. </a:t>
            </a:r>
          </a:p>
          <a:p>
            <a:pPr marL="400050" lvl="1" indent="0">
              <a:buNone/>
            </a:pPr>
            <a:r>
              <a:rPr lang="en-US" sz="3200" dirty="0"/>
              <a:t>D. Adults breath through gills. </a:t>
            </a:r>
          </a:p>
        </p:txBody>
      </p:sp>
    </p:spTree>
    <p:extLst>
      <p:ext uri="{BB962C8B-B14F-4D97-AF65-F5344CB8AC3E}">
        <p14:creationId xmlns:p14="http://schemas.microsoft.com/office/powerpoint/2010/main" val="75413448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52400"/>
            <a:ext cx="8229600" cy="4525963"/>
          </a:xfrm>
          <a:prstGeom prst="rect">
            <a:avLst/>
          </a:prstGeom>
        </p:spPr>
        <p:txBody>
          <a:bodyPr>
            <a:normAutofit/>
          </a:bodyPr>
          <a:lstStyle/>
          <a:p>
            <a:pPr marL="0" indent="0">
              <a:buNone/>
            </a:pPr>
            <a:r>
              <a:rPr lang="en-US" sz="2800" b="1" dirty="0"/>
              <a:t>2014:32. </a:t>
            </a:r>
          </a:p>
          <a:p>
            <a:pPr marL="0" indent="0">
              <a:buNone/>
            </a:pPr>
            <a:r>
              <a:rPr lang="en-US" sz="2400" dirty="0"/>
              <a:t>The following are some characteristics of animals: </a:t>
            </a:r>
          </a:p>
          <a:p>
            <a:pPr marL="400050" lvl="1" indent="0">
              <a:buNone/>
            </a:pPr>
            <a:r>
              <a:rPr lang="en-US" sz="2400" dirty="0"/>
              <a:t>(i) Varying body temperatures. </a:t>
            </a:r>
          </a:p>
          <a:p>
            <a:pPr marL="400050" lvl="1" indent="0">
              <a:buNone/>
            </a:pPr>
            <a:r>
              <a:rPr lang="en-US" sz="2400" dirty="0"/>
              <a:t>(ii) Lay eggs. </a:t>
            </a:r>
          </a:p>
          <a:p>
            <a:pPr marL="400050" lvl="1" indent="0">
              <a:buNone/>
            </a:pPr>
            <a:r>
              <a:rPr lang="en-US" sz="2400" dirty="0"/>
              <a:t>(iii) Have scales. </a:t>
            </a:r>
          </a:p>
          <a:p>
            <a:pPr marL="400050" lvl="1" indent="0">
              <a:buNone/>
            </a:pPr>
            <a:r>
              <a:rPr lang="en-US" sz="2400" dirty="0"/>
              <a:t>(iv) Have a backbone. </a:t>
            </a:r>
          </a:p>
        </p:txBody>
      </p:sp>
      <p:sp>
        <p:nvSpPr>
          <p:cNvPr id="7" name="Rectangle 6"/>
          <p:cNvSpPr/>
          <p:nvPr/>
        </p:nvSpPr>
        <p:spPr>
          <a:xfrm>
            <a:off x="1524000" y="3200400"/>
            <a:ext cx="9144000" cy="1938992"/>
          </a:xfrm>
          <a:prstGeom prst="rect">
            <a:avLst/>
          </a:prstGeom>
        </p:spPr>
        <p:txBody>
          <a:bodyPr wrap="square">
            <a:spAutoFit/>
          </a:bodyPr>
          <a:lstStyle/>
          <a:p>
            <a:r>
              <a:rPr lang="en-US" sz="2400" dirty="0"/>
              <a:t>Which two characteristics are for both toad and duck?</a:t>
            </a:r>
          </a:p>
          <a:p>
            <a:pPr lvl="1"/>
            <a:r>
              <a:rPr lang="en-US" sz="2400" dirty="0"/>
              <a:t>A. (i) and (iii)</a:t>
            </a:r>
          </a:p>
          <a:p>
            <a:pPr lvl="1"/>
            <a:r>
              <a:rPr lang="en-US" sz="2400" dirty="0"/>
              <a:t>B. (i) and (ii)</a:t>
            </a:r>
          </a:p>
          <a:p>
            <a:pPr lvl="1"/>
            <a:r>
              <a:rPr lang="en-US" sz="2400" dirty="0"/>
              <a:t>C. (ii) and (iv)</a:t>
            </a:r>
          </a:p>
          <a:p>
            <a:pPr lvl="1"/>
            <a:r>
              <a:rPr lang="en-US" sz="2400" dirty="0"/>
              <a:t>D. (iii) and (iv)</a:t>
            </a:r>
          </a:p>
        </p:txBody>
      </p:sp>
    </p:spTree>
    <p:extLst>
      <p:ext uri="{BB962C8B-B14F-4D97-AF65-F5344CB8AC3E}">
        <p14:creationId xmlns:p14="http://schemas.microsoft.com/office/powerpoint/2010/main" val="21442135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28600"/>
            <a:ext cx="9144000" cy="6096000"/>
          </a:xfrm>
          <a:prstGeom prst="rect">
            <a:avLst/>
          </a:prstGeom>
        </p:spPr>
        <p:txBody>
          <a:bodyPr>
            <a:noAutofit/>
          </a:bodyPr>
          <a:lstStyle/>
          <a:p>
            <a:pPr marL="0" indent="0">
              <a:buNone/>
            </a:pPr>
            <a:r>
              <a:rPr lang="en-US" b="1" dirty="0" smtClean="0"/>
              <a:t>2015:11</a:t>
            </a:r>
          </a:p>
          <a:p>
            <a:pPr marL="0" indent="0">
              <a:buNone/>
            </a:pPr>
            <a:r>
              <a:rPr lang="en-US" dirty="0" smtClean="0"/>
              <a:t>The </a:t>
            </a:r>
            <a:r>
              <a:rPr lang="en-US" dirty="0"/>
              <a:t>following are characteristics of a certain animal;</a:t>
            </a:r>
          </a:p>
          <a:p>
            <a:pPr marL="0" indent="0">
              <a:buNone/>
            </a:pPr>
            <a:r>
              <a:rPr lang="en-US" dirty="0"/>
              <a:t>	(i) lay eggs</a:t>
            </a:r>
          </a:p>
          <a:p>
            <a:pPr marL="0" indent="0">
              <a:buNone/>
            </a:pPr>
            <a:r>
              <a:rPr lang="en-US" dirty="0"/>
              <a:t>	(ii) has constant temperature</a:t>
            </a:r>
          </a:p>
          <a:p>
            <a:pPr marL="0" indent="0">
              <a:buNone/>
            </a:pPr>
            <a:r>
              <a:rPr lang="en-US" dirty="0"/>
              <a:t>	(iii) has a hairy body</a:t>
            </a:r>
          </a:p>
          <a:p>
            <a:pPr marL="0" indent="0">
              <a:buNone/>
            </a:pPr>
            <a:r>
              <a:rPr lang="en-US" dirty="0" smtClean="0"/>
              <a:t>The </a:t>
            </a:r>
            <a:r>
              <a:rPr lang="en-US" dirty="0"/>
              <a:t>animal is likely to be</a:t>
            </a:r>
          </a:p>
          <a:p>
            <a:pPr marL="0" indent="0">
              <a:buNone/>
            </a:pPr>
            <a:r>
              <a:rPr lang="en-US" dirty="0"/>
              <a:t>	A. ostrich			</a:t>
            </a:r>
          </a:p>
          <a:p>
            <a:pPr marL="0" indent="0">
              <a:buNone/>
            </a:pPr>
            <a:r>
              <a:rPr lang="en-US" dirty="0"/>
              <a:t>	B. spiny anteater</a:t>
            </a:r>
          </a:p>
          <a:p>
            <a:pPr marL="0" indent="0">
              <a:buNone/>
            </a:pPr>
            <a:r>
              <a:rPr lang="en-US" dirty="0"/>
              <a:t>	C. whale			</a:t>
            </a:r>
          </a:p>
          <a:p>
            <a:pPr marL="0" indent="0">
              <a:buNone/>
            </a:pPr>
            <a:r>
              <a:rPr lang="en-US" dirty="0"/>
              <a:t>	D. bat</a:t>
            </a:r>
          </a:p>
          <a:p>
            <a:endParaRPr lang="en-US" dirty="0"/>
          </a:p>
        </p:txBody>
      </p:sp>
    </p:spTree>
    <p:extLst>
      <p:ext uri="{BB962C8B-B14F-4D97-AF65-F5344CB8AC3E}">
        <p14:creationId xmlns:p14="http://schemas.microsoft.com/office/powerpoint/2010/main" val="7877781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066800"/>
            <a:ext cx="9144000" cy="4525963"/>
          </a:xfrm>
          <a:prstGeom prst="rect">
            <a:avLst/>
          </a:prstGeom>
        </p:spPr>
        <p:txBody>
          <a:bodyPr>
            <a:normAutofit/>
          </a:bodyPr>
          <a:lstStyle/>
          <a:p>
            <a:pPr marL="0" indent="0">
              <a:buNone/>
            </a:pPr>
            <a:r>
              <a:rPr lang="en-US" b="1" dirty="0" smtClean="0"/>
              <a:t>2015:35</a:t>
            </a:r>
          </a:p>
          <a:p>
            <a:pPr marL="0" indent="0">
              <a:buNone/>
            </a:pPr>
            <a:r>
              <a:rPr lang="en-US" dirty="0" smtClean="0"/>
              <a:t>Which </a:t>
            </a:r>
            <a:r>
              <a:rPr lang="en-US" dirty="0"/>
              <a:t>one of the following is an example of a harmful animal?</a:t>
            </a:r>
          </a:p>
          <a:p>
            <a:pPr marL="800100" lvl="2" indent="0">
              <a:buNone/>
            </a:pPr>
            <a:r>
              <a:rPr lang="en-US" sz="3200" dirty="0"/>
              <a:t>A. Turkey		</a:t>
            </a:r>
          </a:p>
          <a:p>
            <a:pPr marL="800100" lvl="2" indent="0">
              <a:buNone/>
            </a:pPr>
            <a:r>
              <a:rPr lang="en-US" sz="3200" dirty="0"/>
              <a:t>B. Donkey</a:t>
            </a:r>
          </a:p>
          <a:p>
            <a:pPr marL="800100" lvl="2" indent="0">
              <a:buNone/>
            </a:pPr>
            <a:r>
              <a:rPr lang="en-US" sz="3200" dirty="0"/>
              <a:t>C. Termite		</a:t>
            </a:r>
          </a:p>
          <a:p>
            <a:pPr marL="800100" lvl="2" indent="0">
              <a:buNone/>
            </a:pPr>
            <a:r>
              <a:rPr lang="en-US" sz="3200" dirty="0"/>
              <a:t>D. Dog</a:t>
            </a:r>
          </a:p>
          <a:p>
            <a:pPr marL="0" indent="0">
              <a:buNone/>
            </a:pPr>
            <a:r>
              <a:rPr lang="en-US" dirty="0"/>
              <a:t> </a:t>
            </a:r>
          </a:p>
          <a:p>
            <a:endParaRPr lang="en-US" dirty="0"/>
          </a:p>
        </p:txBody>
      </p:sp>
    </p:spTree>
    <p:extLst>
      <p:ext uri="{BB962C8B-B14F-4D97-AF65-F5344CB8AC3E}">
        <p14:creationId xmlns:p14="http://schemas.microsoft.com/office/powerpoint/2010/main" val="18400528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48000" y="762000"/>
            <a:ext cx="9144000" cy="4525963"/>
          </a:xfrm>
          <a:prstGeom prst="rect">
            <a:avLst/>
          </a:prstGeom>
        </p:spPr>
        <p:txBody>
          <a:bodyPr/>
          <a:lstStyle/>
          <a:p>
            <a:pPr marL="0" indent="0">
              <a:buNone/>
            </a:pPr>
            <a:r>
              <a:rPr lang="en-US" b="1" dirty="0" smtClean="0"/>
              <a:t>2008:31</a:t>
            </a:r>
          </a:p>
          <a:p>
            <a:pPr marL="0" indent="0">
              <a:buNone/>
            </a:pPr>
            <a:r>
              <a:rPr lang="en-US" dirty="0" smtClean="0"/>
              <a:t>Which </a:t>
            </a:r>
            <a:r>
              <a:rPr lang="en-US" dirty="0"/>
              <a:t>one of the following is </a:t>
            </a:r>
            <a:r>
              <a:rPr lang="en-US" b="1" dirty="0"/>
              <a:t>NOT </a:t>
            </a:r>
            <a:r>
              <a:rPr lang="en-US" dirty="0"/>
              <a:t>an essential </a:t>
            </a:r>
          </a:p>
          <a:p>
            <a:pPr marL="0" indent="0">
              <a:buNone/>
            </a:pPr>
            <a:r>
              <a:rPr lang="en-US" dirty="0"/>
              <a:t>constituent of commercial animal feeds? </a:t>
            </a:r>
          </a:p>
          <a:p>
            <a:pPr marL="800100" lvl="2" indent="0">
              <a:buNone/>
            </a:pPr>
            <a:r>
              <a:rPr lang="en-US" sz="3200" dirty="0"/>
              <a:t>A. Water. </a:t>
            </a:r>
          </a:p>
          <a:p>
            <a:pPr marL="800100" lvl="2" indent="0">
              <a:buNone/>
            </a:pPr>
            <a:r>
              <a:rPr lang="en-US" sz="3200" dirty="0"/>
              <a:t>B. Vitamins. </a:t>
            </a:r>
          </a:p>
          <a:p>
            <a:pPr marL="800100" lvl="2" indent="0">
              <a:buNone/>
            </a:pPr>
            <a:r>
              <a:rPr lang="en-US" sz="3200" dirty="0"/>
              <a:t>C. Proteins. </a:t>
            </a:r>
          </a:p>
          <a:p>
            <a:pPr marL="800100" lvl="2" indent="0">
              <a:buNone/>
            </a:pPr>
            <a:r>
              <a:rPr lang="en-US" sz="3200" dirty="0"/>
              <a:t>D. Carbohydrates. </a:t>
            </a:r>
          </a:p>
        </p:txBody>
      </p:sp>
    </p:spTree>
    <p:extLst>
      <p:ext uri="{BB962C8B-B14F-4D97-AF65-F5344CB8AC3E}">
        <p14:creationId xmlns:p14="http://schemas.microsoft.com/office/powerpoint/2010/main" val="354034319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81338" y="609600"/>
            <a:ext cx="9110662" cy="4525963"/>
          </a:xfrm>
          <a:prstGeom prst="rect">
            <a:avLst/>
          </a:prstGeom>
        </p:spPr>
        <p:txBody>
          <a:bodyPr/>
          <a:lstStyle/>
          <a:p>
            <a:pPr marL="0" indent="0">
              <a:buNone/>
            </a:pPr>
            <a:r>
              <a:rPr lang="en-US" b="1" dirty="0" smtClean="0"/>
              <a:t>2009:13</a:t>
            </a:r>
          </a:p>
          <a:p>
            <a:pPr marL="0" indent="0">
              <a:buNone/>
            </a:pPr>
            <a:r>
              <a:rPr lang="en-US" dirty="0" smtClean="0"/>
              <a:t>Which </a:t>
            </a:r>
            <a:r>
              <a:rPr lang="en-US" dirty="0"/>
              <a:t>one of the following is the main constituent of a balanced diet obtained by animals when they feed on Lucerne? </a:t>
            </a:r>
          </a:p>
          <a:p>
            <a:pPr marL="800100" lvl="2" indent="0">
              <a:buNone/>
            </a:pPr>
            <a:r>
              <a:rPr lang="en-US" sz="3200" dirty="0"/>
              <a:t>A. Carbohydrates. </a:t>
            </a:r>
          </a:p>
          <a:p>
            <a:pPr marL="800100" lvl="2" indent="0">
              <a:buNone/>
            </a:pPr>
            <a:r>
              <a:rPr lang="en-US" sz="3200" dirty="0"/>
              <a:t>B. Protein. </a:t>
            </a:r>
          </a:p>
          <a:p>
            <a:pPr marL="800100" lvl="2" indent="0">
              <a:buNone/>
            </a:pPr>
            <a:r>
              <a:rPr lang="en-US" sz="3200" dirty="0"/>
              <a:t>C. Vitamins. </a:t>
            </a:r>
          </a:p>
          <a:p>
            <a:pPr marL="800100" lvl="2" indent="0">
              <a:buNone/>
            </a:pPr>
            <a:r>
              <a:rPr lang="en-US" sz="3200" dirty="0"/>
              <a:t>D. Minerals. </a:t>
            </a:r>
          </a:p>
        </p:txBody>
      </p:sp>
    </p:spTree>
    <p:extLst>
      <p:ext uri="{BB962C8B-B14F-4D97-AF65-F5344CB8AC3E}">
        <p14:creationId xmlns:p14="http://schemas.microsoft.com/office/powerpoint/2010/main" val="153894934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Functions of </a:t>
            </a:r>
            <a:r>
              <a:rPr lang="en-US" dirty="0" smtClean="0"/>
              <a:t>fruits</a:t>
            </a:r>
            <a:endParaRPr lang="en-US" dirty="0"/>
          </a:p>
        </p:txBody>
      </p:sp>
      <p:sp>
        <p:nvSpPr>
          <p:cNvPr id="3" name="Content Placeholder 2"/>
          <p:cNvSpPr>
            <a:spLocks noGrp="1"/>
          </p:cNvSpPr>
          <p:nvPr>
            <p:ph idx="1"/>
          </p:nvPr>
        </p:nvSpPr>
        <p:spPr/>
        <p:txBody>
          <a:bodyPr/>
          <a:lstStyle/>
          <a:p>
            <a:r>
              <a:rPr lang="en-US" dirty="0" smtClean="0"/>
              <a:t>Fruits </a:t>
            </a:r>
            <a:r>
              <a:rPr lang="en-US" dirty="0"/>
              <a:t>protect  the seeds as they develop</a:t>
            </a:r>
          </a:p>
          <a:p>
            <a:r>
              <a:rPr lang="en-US" dirty="0"/>
              <a:t>Fruits help in dispersal of seeds.</a:t>
            </a:r>
          </a:p>
          <a:p>
            <a:endParaRPr lang="en-US" dirty="0"/>
          </a:p>
        </p:txBody>
      </p:sp>
    </p:spTree>
    <p:extLst>
      <p:ext uri="{BB962C8B-B14F-4D97-AF65-F5344CB8AC3E}">
        <p14:creationId xmlns:p14="http://schemas.microsoft.com/office/powerpoint/2010/main" val="36739613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124200" y="609600"/>
            <a:ext cx="9067800" cy="4525963"/>
          </a:xfrm>
          <a:prstGeom prst="rect">
            <a:avLst/>
          </a:prstGeom>
        </p:spPr>
        <p:txBody>
          <a:bodyPr/>
          <a:lstStyle/>
          <a:p>
            <a:pPr marL="0" indent="0">
              <a:buNone/>
            </a:pPr>
            <a:r>
              <a:rPr lang="en-US" b="1" dirty="0" smtClean="0"/>
              <a:t>2009:14</a:t>
            </a:r>
          </a:p>
          <a:p>
            <a:pPr marL="0" indent="0">
              <a:buNone/>
            </a:pPr>
            <a:r>
              <a:rPr lang="en-US" dirty="0" smtClean="0"/>
              <a:t>Which </a:t>
            </a:r>
            <a:r>
              <a:rPr lang="en-US" dirty="0"/>
              <a:t>one of the following is </a:t>
            </a:r>
            <a:r>
              <a:rPr lang="en-US" b="1" dirty="0"/>
              <a:t>NOT </a:t>
            </a:r>
            <a:r>
              <a:rPr lang="en-US" dirty="0"/>
              <a:t>an example of rotational grazing? </a:t>
            </a:r>
          </a:p>
          <a:p>
            <a:pPr marL="800100" lvl="2" indent="0">
              <a:buNone/>
            </a:pPr>
            <a:r>
              <a:rPr lang="en-US" sz="3200" dirty="0"/>
              <a:t>A. Strip </a:t>
            </a:r>
          </a:p>
          <a:p>
            <a:pPr marL="800100" lvl="2" indent="0">
              <a:buNone/>
            </a:pPr>
            <a:r>
              <a:rPr lang="en-US" sz="3200" dirty="0"/>
              <a:t>B. Paddocking </a:t>
            </a:r>
          </a:p>
          <a:p>
            <a:pPr marL="800100" lvl="2" indent="0">
              <a:buNone/>
            </a:pPr>
            <a:r>
              <a:rPr lang="en-US" sz="3200" dirty="0"/>
              <a:t>C. Tethering </a:t>
            </a:r>
          </a:p>
          <a:p>
            <a:pPr marL="800100" lvl="2" indent="0">
              <a:buNone/>
            </a:pPr>
            <a:r>
              <a:rPr lang="en-US" sz="3200" dirty="0"/>
              <a:t>D. Herding </a:t>
            </a:r>
          </a:p>
        </p:txBody>
      </p:sp>
    </p:spTree>
    <p:extLst>
      <p:ext uri="{BB962C8B-B14F-4D97-AF65-F5344CB8AC3E}">
        <p14:creationId xmlns:p14="http://schemas.microsoft.com/office/powerpoint/2010/main" val="5049739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00400" y="381000"/>
            <a:ext cx="8991600" cy="4525963"/>
          </a:xfrm>
          <a:prstGeom prst="rect">
            <a:avLst/>
          </a:prstGeom>
        </p:spPr>
        <p:txBody>
          <a:bodyPr>
            <a:normAutofit/>
          </a:bodyPr>
          <a:lstStyle/>
          <a:p>
            <a:pPr marL="0" indent="0">
              <a:buNone/>
            </a:pPr>
            <a:r>
              <a:rPr lang="en-US" b="1" dirty="0" smtClean="0"/>
              <a:t>2010:34</a:t>
            </a:r>
          </a:p>
          <a:p>
            <a:pPr marL="0" indent="0">
              <a:buNone/>
            </a:pPr>
            <a:r>
              <a:rPr lang="en-US" dirty="0" smtClean="0"/>
              <a:t>Which </a:t>
            </a:r>
            <a:r>
              <a:rPr lang="en-US" dirty="0"/>
              <a:t>one of the following statements is </a:t>
            </a:r>
            <a:r>
              <a:rPr lang="en-US" b="1" dirty="0"/>
              <a:t>NOT TRUE </a:t>
            </a:r>
            <a:r>
              <a:rPr lang="en-US" dirty="0"/>
              <a:t>about commercial feeds for animals? </a:t>
            </a:r>
          </a:p>
          <a:p>
            <a:pPr marL="0" indent="0">
              <a:buNone/>
            </a:pPr>
            <a:r>
              <a:rPr lang="en-US" dirty="0" smtClean="0"/>
              <a:t> A</a:t>
            </a:r>
            <a:r>
              <a:rPr lang="en-US" dirty="0"/>
              <a:t>. They are given mainly for protection against diseases. </a:t>
            </a:r>
          </a:p>
          <a:p>
            <a:pPr marL="0" indent="0">
              <a:buNone/>
            </a:pPr>
            <a:r>
              <a:rPr lang="en-US" dirty="0" smtClean="0"/>
              <a:t> B</a:t>
            </a:r>
            <a:r>
              <a:rPr lang="en-US" dirty="0"/>
              <a:t>. Some are given as the only feed. </a:t>
            </a:r>
          </a:p>
          <a:p>
            <a:pPr marL="0" indent="0">
              <a:buNone/>
            </a:pPr>
            <a:r>
              <a:rPr lang="en-US" dirty="0" smtClean="0"/>
              <a:t> C</a:t>
            </a:r>
            <a:r>
              <a:rPr lang="en-US" dirty="0"/>
              <a:t>. They are given mainly to increase </a:t>
            </a:r>
            <a:r>
              <a:rPr lang="en-US" dirty="0" smtClean="0"/>
              <a:t>production</a:t>
            </a:r>
            <a:r>
              <a:rPr lang="en-US" dirty="0"/>
              <a:t>. </a:t>
            </a:r>
          </a:p>
          <a:p>
            <a:pPr marL="0" indent="0">
              <a:buNone/>
            </a:pPr>
            <a:r>
              <a:rPr lang="en-US" dirty="0" smtClean="0"/>
              <a:t> D</a:t>
            </a:r>
            <a:r>
              <a:rPr lang="en-US" dirty="0"/>
              <a:t>. Some are given together with other feed. </a:t>
            </a:r>
          </a:p>
        </p:txBody>
      </p:sp>
    </p:spTree>
    <p:extLst>
      <p:ext uri="{BB962C8B-B14F-4D97-AF65-F5344CB8AC3E}">
        <p14:creationId xmlns:p14="http://schemas.microsoft.com/office/powerpoint/2010/main" val="372949211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762000"/>
            <a:ext cx="9144000" cy="4525963"/>
          </a:xfrm>
          <a:prstGeom prst="rect">
            <a:avLst/>
          </a:prstGeom>
        </p:spPr>
        <p:txBody>
          <a:bodyPr/>
          <a:lstStyle/>
          <a:p>
            <a:pPr marL="0" indent="0">
              <a:buNone/>
            </a:pPr>
            <a:r>
              <a:rPr lang="en-US" b="1" dirty="0" smtClean="0"/>
              <a:t>2010:37</a:t>
            </a:r>
          </a:p>
          <a:p>
            <a:pPr marL="0" indent="0">
              <a:buNone/>
            </a:pPr>
            <a:r>
              <a:rPr lang="en-US" dirty="0" smtClean="0"/>
              <a:t>Which </a:t>
            </a:r>
            <a:r>
              <a:rPr lang="en-US" dirty="0"/>
              <a:t>one of the following animal feeds </a:t>
            </a:r>
            <a:r>
              <a:rPr lang="en-US" dirty="0" smtClean="0"/>
              <a:t>provide </a:t>
            </a:r>
            <a:r>
              <a:rPr lang="en-US" dirty="0"/>
              <a:t>a diet of proteins and carbohydrates? </a:t>
            </a:r>
            <a:endParaRPr lang="en-US" dirty="0" smtClean="0"/>
          </a:p>
          <a:p>
            <a:pPr marL="0" indent="0">
              <a:buNone/>
            </a:pPr>
            <a:r>
              <a:rPr lang="en-US" dirty="0" smtClean="0"/>
              <a:t>	A. Clover and </a:t>
            </a:r>
            <a:r>
              <a:rPr lang="en-US" dirty="0" err="1" smtClean="0"/>
              <a:t>lucerne</a:t>
            </a:r>
            <a:r>
              <a:rPr lang="en-US" dirty="0" smtClean="0"/>
              <a:t>. </a:t>
            </a:r>
          </a:p>
          <a:p>
            <a:pPr marL="0" indent="0">
              <a:buNone/>
            </a:pPr>
            <a:r>
              <a:rPr lang="en-US" dirty="0" smtClean="0"/>
              <a:t>	B</a:t>
            </a:r>
            <a:r>
              <a:rPr lang="en-US" dirty="0"/>
              <a:t>. Sunflower seeds and barley grains </a:t>
            </a:r>
          </a:p>
          <a:p>
            <a:pPr marL="0" indent="0">
              <a:buNone/>
            </a:pPr>
            <a:r>
              <a:rPr lang="en-US" dirty="0" smtClean="0"/>
              <a:t>	C</a:t>
            </a:r>
            <a:r>
              <a:rPr lang="en-US" dirty="0"/>
              <a:t>. Sunflower seeds and maize grains. </a:t>
            </a:r>
          </a:p>
          <a:p>
            <a:pPr marL="0" indent="0">
              <a:buNone/>
            </a:pPr>
            <a:r>
              <a:rPr lang="en-US" dirty="0" smtClean="0"/>
              <a:t>	D</a:t>
            </a:r>
            <a:r>
              <a:rPr lang="en-US" dirty="0"/>
              <a:t>. Lucerne and maize grain. </a:t>
            </a:r>
          </a:p>
        </p:txBody>
      </p:sp>
    </p:spTree>
    <p:extLst>
      <p:ext uri="{BB962C8B-B14F-4D97-AF65-F5344CB8AC3E}">
        <p14:creationId xmlns:p14="http://schemas.microsoft.com/office/powerpoint/2010/main" val="181455154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990600"/>
            <a:ext cx="9144000" cy="4525963"/>
          </a:xfrm>
          <a:prstGeom prst="rect">
            <a:avLst/>
          </a:prstGeom>
        </p:spPr>
        <p:txBody>
          <a:bodyPr/>
          <a:lstStyle/>
          <a:p>
            <a:pPr marL="0" indent="0">
              <a:buNone/>
            </a:pPr>
            <a:r>
              <a:rPr lang="en-US" b="1" dirty="0" smtClean="0"/>
              <a:t>2013:12</a:t>
            </a:r>
          </a:p>
          <a:p>
            <a:pPr marL="0" indent="0">
              <a:buNone/>
            </a:pPr>
            <a:r>
              <a:rPr lang="en-US" dirty="0" smtClean="0"/>
              <a:t>A </a:t>
            </a:r>
            <a:r>
              <a:rPr lang="en-US" dirty="0"/>
              <a:t>farmer practicing stall feeding is </a:t>
            </a:r>
            <a:r>
              <a:rPr lang="en-US" b="1" dirty="0"/>
              <a:t>likely </a:t>
            </a:r>
            <a:r>
              <a:rPr lang="en-US" dirty="0"/>
              <a:t>to </a:t>
            </a:r>
            <a:r>
              <a:rPr lang="en-US" dirty="0" smtClean="0"/>
              <a:t>feed </a:t>
            </a:r>
            <a:r>
              <a:rPr lang="en-US" dirty="0"/>
              <a:t>animals on </a:t>
            </a:r>
          </a:p>
          <a:p>
            <a:pPr marL="0" indent="0">
              <a:buNone/>
            </a:pPr>
            <a:r>
              <a:rPr lang="en-US" dirty="0" smtClean="0"/>
              <a:t>	A. pasture </a:t>
            </a:r>
            <a:r>
              <a:rPr lang="en-US" dirty="0"/>
              <a:t>and fodder </a:t>
            </a:r>
            <a:endParaRPr lang="en-US" dirty="0" smtClean="0"/>
          </a:p>
          <a:p>
            <a:pPr marL="0" indent="0">
              <a:buNone/>
            </a:pPr>
            <a:r>
              <a:rPr lang="en-US" dirty="0" smtClean="0"/>
              <a:t>	B</a:t>
            </a:r>
            <a:r>
              <a:rPr lang="en-US" dirty="0"/>
              <a:t>. pasture and concentrates </a:t>
            </a:r>
          </a:p>
          <a:p>
            <a:pPr marL="0" indent="0">
              <a:buNone/>
            </a:pPr>
            <a:r>
              <a:rPr lang="en-US" dirty="0" smtClean="0"/>
              <a:t>	C</a:t>
            </a:r>
            <a:r>
              <a:rPr lang="en-US" dirty="0"/>
              <a:t>. fodder and concentrates </a:t>
            </a:r>
            <a:endParaRPr lang="en-US" dirty="0" smtClean="0"/>
          </a:p>
          <a:p>
            <a:pPr marL="0" indent="0">
              <a:buNone/>
            </a:pPr>
            <a:r>
              <a:rPr lang="en-US" dirty="0"/>
              <a:t>	</a:t>
            </a:r>
            <a:r>
              <a:rPr lang="en-US" dirty="0" smtClean="0"/>
              <a:t>D</a:t>
            </a:r>
            <a:r>
              <a:rPr lang="en-US" dirty="0"/>
              <a:t>. concentrates only. </a:t>
            </a:r>
          </a:p>
        </p:txBody>
      </p:sp>
    </p:spTree>
    <p:extLst>
      <p:ext uri="{BB962C8B-B14F-4D97-AF65-F5344CB8AC3E}">
        <p14:creationId xmlns:p14="http://schemas.microsoft.com/office/powerpoint/2010/main" val="423094039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00400" y="533400"/>
            <a:ext cx="8991600" cy="4525963"/>
          </a:xfrm>
          <a:prstGeom prst="rect">
            <a:avLst/>
          </a:prstGeom>
        </p:spPr>
        <p:txBody>
          <a:bodyPr>
            <a:normAutofit/>
          </a:bodyPr>
          <a:lstStyle/>
          <a:p>
            <a:pPr marL="0" indent="0">
              <a:buNone/>
            </a:pPr>
            <a:r>
              <a:rPr lang="en-US" b="1" dirty="0" smtClean="0"/>
              <a:t>2013:30</a:t>
            </a:r>
          </a:p>
          <a:p>
            <a:pPr marL="0" indent="0">
              <a:buNone/>
            </a:pPr>
            <a:r>
              <a:rPr lang="en-US" dirty="0" smtClean="0"/>
              <a:t>Which </a:t>
            </a:r>
            <a:r>
              <a:rPr lang="en-US" dirty="0"/>
              <a:t>of the following groups of animal </a:t>
            </a:r>
            <a:r>
              <a:rPr lang="en-US" dirty="0" smtClean="0"/>
              <a:t>feeds </a:t>
            </a:r>
            <a:r>
              <a:rPr lang="en-US" b="1" dirty="0" smtClean="0"/>
              <a:t>mainly </a:t>
            </a:r>
            <a:r>
              <a:rPr lang="en-US" dirty="0"/>
              <a:t>provides a diet of proteins, </a:t>
            </a:r>
            <a:r>
              <a:rPr lang="en-US" dirty="0" smtClean="0"/>
              <a:t>Carbohydrates </a:t>
            </a:r>
            <a:r>
              <a:rPr lang="en-US" dirty="0"/>
              <a:t>and fats respectively? </a:t>
            </a:r>
          </a:p>
          <a:p>
            <a:pPr marL="0" indent="0">
              <a:buNone/>
            </a:pPr>
            <a:r>
              <a:rPr lang="en-US" dirty="0" smtClean="0"/>
              <a:t>	A</a:t>
            </a:r>
            <a:r>
              <a:rPr lang="en-US" dirty="0"/>
              <a:t>. </a:t>
            </a:r>
            <a:r>
              <a:rPr lang="en-US" dirty="0" err="1"/>
              <a:t>Desmodium</a:t>
            </a:r>
            <a:r>
              <a:rPr lang="en-US" dirty="0"/>
              <a:t>, clover, sweet potato vines. </a:t>
            </a:r>
          </a:p>
          <a:p>
            <a:pPr marL="0" indent="0">
              <a:buNone/>
            </a:pPr>
            <a:r>
              <a:rPr lang="en-US" dirty="0" smtClean="0"/>
              <a:t>	B</a:t>
            </a:r>
            <a:r>
              <a:rPr lang="en-US" dirty="0"/>
              <a:t>. </a:t>
            </a:r>
            <a:r>
              <a:rPr lang="en-US" dirty="0" err="1"/>
              <a:t>Lucern</a:t>
            </a:r>
            <a:r>
              <a:rPr lang="en-US" dirty="0"/>
              <a:t>, maize stalks, oats. </a:t>
            </a:r>
          </a:p>
          <a:p>
            <a:pPr marL="0" indent="0">
              <a:buNone/>
            </a:pPr>
            <a:r>
              <a:rPr lang="en-US" dirty="0" smtClean="0"/>
              <a:t>	C</a:t>
            </a:r>
            <a:r>
              <a:rPr lang="en-US" dirty="0"/>
              <a:t>. Napier grass, sweet potato vines, maize stalks. </a:t>
            </a:r>
          </a:p>
          <a:p>
            <a:pPr marL="0" indent="0">
              <a:buNone/>
            </a:pPr>
            <a:r>
              <a:rPr lang="de-DE" dirty="0" smtClean="0"/>
              <a:t>	D</a:t>
            </a:r>
            <a:r>
              <a:rPr lang="de-DE" dirty="0"/>
              <a:t>. Lucern, desmodium, napier grass. </a:t>
            </a:r>
          </a:p>
          <a:p>
            <a:endParaRPr lang="en-US" dirty="0"/>
          </a:p>
        </p:txBody>
      </p:sp>
    </p:spTree>
    <p:extLst>
      <p:ext uri="{BB962C8B-B14F-4D97-AF65-F5344CB8AC3E}">
        <p14:creationId xmlns:p14="http://schemas.microsoft.com/office/powerpoint/2010/main" val="313785222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838200"/>
            <a:ext cx="8958263" cy="4525963"/>
          </a:xfrm>
          <a:prstGeom prst="rect">
            <a:avLst/>
          </a:prstGeom>
        </p:spPr>
        <p:txBody>
          <a:bodyPr>
            <a:normAutofit/>
          </a:bodyPr>
          <a:lstStyle/>
          <a:p>
            <a:pPr marL="0" indent="0">
              <a:buNone/>
            </a:pPr>
            <a:r>
              <a:rPr lang="en-US" b="1" dirty="0" smtClean="0"/>
              <a:t>2014:33</a:t>
            </a:r>
          </a:p>
          <a:p>
            <a:pPr marL="0" indent="0">
              <a:buNone/>
            </a:pPr>
            <a:r>
              <a:rPr lang="en-US" dirty="0" smtClean="0"/>
              <a:t>The </a:t>
            </a:r>
            <a:r>
              <a:rPr lang="en-US" dirty="0"/>
              <a:t>method of grazing that would require the largest </a:t>
            </a:r>
            <a:r>
              <a:rPr lang="en-US" dirty="0" smtClean="0"/>
              <a:t>piece </a:t>
            </a:r>
            <a:r>
              <a:rPr lang="en-US" dirty="0"/>
              <a:t>of land to practice is </a:t>
            </a:r>
          </a:p>
          <a:p>
            <a:pPr marL="0" indent="0">
              <a:buNone/>
            </a:pPr>
            <a:r>
              <a:rPr lang="en-US" dirty="0" smtClean="0"/>
              <a:t>	A</a:t>
            </a:r>
            <a:r>
              <a:rPr lang="en-US" dirty="0"/>
              <a:t>. herding </a:t>
            </a:r>
          </a:p>
          <a:p>
            <a:pPr marL="0" indent="0">
              <a:buNone/>
            </a:pPr>
            <a:r>
              <a:rPr lang="en-US" dirty="0" smtClean="0"/>
              <a:t>	B</a:t>
            </a:r>
            <a:r>
              <a:rPr lang="en-US" dirty="0"/>
              <a:t>. stall feeding </a:t>
            </a:r>
          </a:p>
          <a:p>
            <a:pPr marL="0" indent="0">
              <a:buNone/>
            </a:pPr>
            <a:r>
              <a:rPr lang="en-US" dirty="0" smtClean="0"/>
              <a:t>	C</a:t>
            </a:r>
            <a:r>
              <a:rPr lang="en-US" dirty="0"/>
              <a:t>. tethering </a:t>
            </a:r>
          </a:p>
          <a:p>
            <a:pPr marL="0" indent="0">
              <a:buNone/>
            </a:pPr>
            <a:r>
              <a:rPr lang="en-US" dirty="0" smtClean="0"/>
              <a:t>	D</a:t>
            </a:r>
            <a:r>
              <a:rPr lang="en-US" dirty="0"/>
              <a:t>. paddocking. </a:t>
            </a:r>
          </a:p>
        </p:txBody>
      </p:sp>
    </p:spTree>
    <p:extLst>
      <p:ext uri="{BB962C8B-B14F-4D97-AF65-F5344CB8AC3E}">
        <p14:creationId xmlns:p14="http://schemas.microsoft.com/office/powerpoint/2010/main" val="11395763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143000"/>
            <a:ext cx="8229600" cy="4525963"/>
          </a:xfrm>
          <a:prstGeom prst="rect">
            <a:avLst/>
          </a:prstGeom>
        </p:spPr>
        <p:txBody>
          <a:bodyPr/>
          <a:lstStyle/>
          <a:p>
            <a:pPr marL="0" indent="0">
              <a:buNone/>
            </a:pPr>
            <a:r>
              <a:rPr lang="en-US" b="1" dirty="0" smtClean="0"/>
              <a:t>2006:15</a:t>
            </a:r>
          </a:p>
          <a:p>
            <a:pPr marL="0" indent="0">
              <a:buNone/>
            </a:pPr>
            <a:r>
              <a:rPr lang="en-US" dirty="0" smtClean="0"/>
              <a:t>Which </a:t>
            </a:r>
            <a:r>
              <a:rPr lang="en-US" dirty="0"/>
              <a:t>one of the following parasites destroys wool in sheep? </a:t>
            </a:r>
          </a:p>
          <a:p>
            <a:pPr marL="0" indent="0">
              <a:buNone/>
            </a:pPr>
            <a:r>
              <a:rPr lang="en-US" dirty="0" smtClean="0"/>
              <a:t>	A</a:t>
            </a:r>
            <a:r>
              <a:rPr lang="en-US" dirty="0"/>
              <a:t>. Mites. </a:t>
            </a:r>
            <a:endParaRPr lang="en-US" dirty="0" smtClean="0"/>
          </a:p>
          <a:p>
            <a:pPr marL="0" indent="0">
              <a:buNone/>
            </a:pPr>
            <a:r>
              <a:rPr lang="en-US" dirty="0" smtClean="0"/>
              <a:t>	B</a:t>
            </a:r>
            <a:r>
              <a:rPr lang="en-US" dirty="0"/>
              <a:t>. Lice. </a:t>
            </a:r>
            <a:endParaRPr lang="en-US" dirty="0" smtClean="0"/>
          </a:p>
          <a:p>
            <a:pPr marL="0" indent="0">
              <a:buNone/>
            </a:pPr>
            <a:r>
              <a:rPr lang="en-US" dirty="0" smtClean="0"/>
              <a:t>	C</a:t>
            </a:r>
            <a:r>
              <a:rPr lang="en-US" dirty="0"/>
              <a:t>. Fleas. </a:t>
            </a:r>
            <a:endParaRPr lang="en-US" dirty="0" smtClean="0"/>
          </a:p>
          <a:p>
            <a:pPr marL="0" indent="0">
              <a:buNone/>
            </a:pPr>
            <a:r>
              <a:rPr lang="en-US" dirty="0" smtClean="0"/>
              <a:t>	D</a:t>
            </a:r>
            <a:r>
              <a:rPr lang="en-US" dirty="0"/>
              <a:t>. Ticks. </a:t>
            </a:r>
          </a:p>
        </p:txBody>
      </p:sp>
    </p:spTree>
    <p:extLst>
      <p:ext uri="{BB962C8B-B14F-4D97-AF65-F5344CB8AC3E}">
        <p14:creationId xmlns:p14="http://schemas.microsoft.com/office/powerpoint/2010/main" val="310783834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685800"/>
            <a:ext cx="8991600" cy="4525963"/>
          </a:xfrm>
          <a:prstGeom prst="rect">
            <a:avLst/>
          </a:prstGeom>
        </p:spPr>
        <p:txBody>
          <a:bodyPr/>
          <a:lstStyle/>
          <a:p>
            <a:pPr marL="0" indent="0">
              <a:buNone/>
            </a:pPr>
            <a:r>
              <a:rPr lang="en-US" b="1" dirty="0" smtClean="0"/>
              <a:t>2007:40</a:t>
            </a:r>
          </a:p>
          <a:p>
            <a:pPr marL="0" indent="0">
              <a:buNone/>
            </a:pPr>
            <a:r>
              <a:rPr lang="en-US" dirty="0" smtClean="0"/>
              <a:t>Which </a:t>
            </a:r>
            <a:r>
              <a:rPr lang="en-US" dirty="0"/>
              <a:t>one of the following pairs of parasites can be </a:t>
            </a:r>
          </a:p>
          <a:p>
            <a:pPr marL="0" indent="0">
              <a:buNone/>
            </a:pPr>
            <a:r>
              <a:rPr lang="en-US" dirty="0" smtClean="0"/>
              <a:t>controlled by </a:t>
            </a:r>
            <a:r>
              <a:rPr lang="en-US" dirty="0"/>
              <a:t>spraying? </a:t>
            </a:r>
          </a:p>
          <a:p>
            <a:pPr marL="0" indent="0">
              <a:buNone/>
            </a:pPr>
            <a:r>
              <a:rPr lang="en-US" dirty="0" smtClean="0"/>
              <a:t>	A</a:t>
            </a:r>
            <a:r>
              <a:rPr lang="en-US" dirty="0"/>
              <a:t>. Ticks and fleas. </a:t>
            </a:r>
            <a:endParaRPr lang="en-US" dirty="0" smtClean="0"/>
          </a:p>
          <a:p>
            <a:pPr marL="0" indent="0">
              <a:buNone/>
            </a:pPr>
            <a:r>
              <a:rPr lang="en-US" dirty="0" smtClean="0"/>
              <a:t>	B</a:t>
            </a:r>
            <a:r>
              <a:rPr lang="en-US" dirty="0"/>
              <a:t>. Liver flukes and tsetse flies. </a:t>
            </a:r>
          </a:p>
          <a:p>
            <a:pPr marL="0" indent="0">
              <a:buNone/>
            </a:pPr>
            <a:r>
              <a:rPr lang="en-US" dirty="0" smtClean="0"/>
              <a:t>	C</a:t>
            </a:r>
            <a:r>
              <a:rPr lang="en-US" dirty="0"/>
              <a:t>. Fleas and liver flukes. </a:t>
            </a:r>
            <a:endParaRPr lang="en-US" dirty="0" smtClean="0"/>
          </a:p>
          <a:p>
            <a:pPr marL="0" indent="0">
              <a:buNone/>
            </a:pPr>
            <a:r>
              <a:rPr lang="en-US" dirty="0" smtClean="0"/>
              <a:t>	D</a:t>
            </a:r>
            <a:r>
              <a:rPr lang="en-US" dirty="0"/>
              <a:t>. Ticks and tapeworms </a:t>
            </a:r>
          </a:p>
        </p:txBody>
      </p:sp>
    </p:spTree>
    <p:extLst>
      <p:ext uri="{BB962C8B-B14F-4D97-AF65-F5344CB8AC3E}">
        <p14:creationId xmlns:p14="http://schemas.microsoft.com/office/powerpoint/2010/main" val="177146891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990600"/>
            <a:ext cx="9144000" cy="4525963"/>
          </a:xfrm>
          <a:prstGeom prst="rect">
            <a:avLst/>
          </a:prstGeom>
        </p:spPr>
        <p:txBody>
          <a:bodyPr/>
          <a:lstStyle/>
          <a:p>
            <a:pPr marL="0" indent="0">
              <a:buNone/>
            </a:pPr>
            <a:r>
              <a:rPr lang="en-US" b="1" dirty="0" smtClean="0"/>
              <a:t>2010:3</a:t>
            </a:r>
          </a:p>
          <a:p>
            <a:pPr marL="0" indent="0">
              <a:buNone/>
            </a:pPr>
            <a:r>
              <a:rPr lang="en-US" dirty="0" smtClean="0"/>
              <a:t>Which </a:t>
            </a:r>
            <a:r>
              <a:rPr lang="en-US" dirty="0"/>
              <a:t>one of the following pairs of parasites </a:t>
            </a:r>
            <a:r>
              <a:rPr lang="en-US" dirty="0" smtClean="0"/>
              <a:t>attacks </a:t>
            </a:r>
            <a:r>
              <a:rPr lang="en-US" dirty="0"/>
              <a:t>both poultry and rabbits? </a:t>
            </a:r>
          </a:p>
          <a:p>
            <a:pPr marL="0" indent="0">
              <a:buNone/>
            </a:pPr>
            <a:r>
              <a:rPr lang="en-US" dirty="0" smtClean="0"/>
              <a:t>	A</a:t>
            </a:r>
            <a:r>
              <a:rPr lang="en-US" dirty="0"/>
              <a:t>. Mites and lice. </a:t>
            </a:r>
            <a:endParaRPr lang="en-US" dirty="0" smtClean="0"/>
          </a:p>
          <a:p>
            <a:pPr marL="0" indent="0">
              <a:buNone/>
            </a:pPr>
            <a:r>
              <a:rPr lang="en-US" dirty="0" smtClean="0"/>
              <a:t>	B</a:t>
            </a:r>
            <a:r>
              <a:rPr lang="en-US" dirty="0"/>
              <a:t>. Lice and ticks. </a:t>
            </a:r>
          </a:p>
          <a:p>
            <a:pPr marL="0" indent="0">
              <a:buNone/>
            </a:pPr>
            <a:r>
              <a:rPr lang="en-US" dirty="0" smtClean="0"/>
              <a:t>	C</a:t>
            </a:r>
            <a:r>
              <a:rPr lang="en-US" dirty="0"/>
              <a:t>. Mites and fleas. </a:t>
            </a:r>
            <a:endParaRPr lang="en-US" dirty="0" smtClean="0"/>
          </a:p>
          <a:p>
            <a:pPr marL="0" indent="0">
              <a:buNone/>
            </a:pPr>
            <a:r>
              <a:rPr lang="en-US" dirty="0" smtClean="0"/>
              <a:t>	D</a:t>
            </a:r>
            <a:r>
              <a:rPr lang="en-US" dirty="0"/>
              <a:t>. Ticks and mites. </a:t>
            </a:r>
          </a:p>
        </p:txBody>
      </p:sp>
    </p:spTree>
    <p:extLst>
      <p:ext uri="{BB962C8B-B14F-4D97-AF65-F5344CB8AC3E}">
        <p14:creationId xmlns:p14="http://schemas.microsoft.com/office/powerpoint/2010/main" val="32366770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19200"/>
            <a:ext cx="8229600" cy="4525963"/>
          </a:xfrm>
          <a:prstGeom prst="rect">
            <a:avLst/>
          </a:prstGeom>
        </p:spPr>
        <p:txBody>
          <a:bodyPr/>
          <a:lstStyle/>
          <a:p>
            <a:pPr marL="0" indent="0">
              <a:buNone/>
            </a:pPr>
            <a:r>
              <a:rPr lang="en-US" b="1" dirty="0" smtClean="0"/>
              <a:t>2010:23</a:t>
            </a:r>
          </a:p>
          <a:p>
            <a:pPr marL="0" indent="0">
              <a:buNone/>
            </a:pPr>
            <a:r>
              <a:rPr lang="en-US" dirty="0" smtClean="0"/>
              <a:t>Tapeworms </a:t>
            </a:r>
            <a:r>
              <a:rPr lang="en-US" dirty="0"/>
              <a:t>in livestock are found in the </a:t>
            </a:r>
          </a:p>
          <a:p>
            <a:pPr marL="0" indent="0">
              <a:buNone/>
            </a:pPr>
            <a:r>
              <a:rPr lang="en-US" dirty="0" smtClean="0"/>
              <a:t>	A</a:t>
            </a:r>
            <a:r>
              <a:rPr lang="en-US" dirty="0"/>
              <a:t>. large intestines </a:t>
            </a:r>
            <a:endParaRPr lang="en-US" dirty="0" smtClean="0"/>
          </a:p>
          <a:p>
            <a:pPr marL="0" indent="0">
              <a:buNone/>
            </a:pPr>
            <a:r>
              <a:rPr lang="en-US" dirty="0" smtClean="0"/>
              <a:t>	B</a:t>
            </a:r>
            <a:r>
              <a:rPr lang="en-US" dirty="0"/>
              <a:t>. stomach </a:t>
            </a:r>
          </a:p>
          <a:p>
            <a:pPr marL="0" indent="0">
              <a:buNone/>
            </a:pPr>
            <a:r>
              <a:rPr lang="en-US" dirty="0" smtClean="0"/>
              <a:t>	C</a:t>
            </a:r>
            <a:r>
              <a:rPr lang="en-US" dirty="0"/>
              <a:t>. lungs </a:t>
            </a:r>
            <a:endParaRPr lang="en-US" dirty="0" smtClean="0"/>
          </a:p>
          <a:p>
            <a:pPr marL="0" indent="0">
              <a:buNone/>
            </a:pPr>
            <a:r>
              <a:rPr lang="en-US" dirty="0" smtClean="0"/>
              <a:t>	D</a:t>
            </a:r>
            <a:r>
              <a:rPr lang="en-US" dirty="0"/>
              <a:t>. small intestines. </a:t>
            </a:r>
          </a:p>
        </p:txBody>
      </p:sp>
    </p:spTree>
    <p:extLst>
      <p:ext uri="{BB962C8B-B14F-4D97-AF65-F5344CB8AC3E}">
        <p14:creationId xmlns:p14="http://schemas.microsoft.com/office/powerpoint/2010/main" val="31588170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roots</a:t>
            </a:r>
          </a:p>
        </p:txBody>
      </p:sp>
      <p:sp>
        <p:nvSpPr>
          <p:cNvPr id="3" name="Content Placeholder 2"/>
          <p:cNvSpPr>
            <a:spLocks noGrp="1"/>
          </p:cNvSpPr>
          <p:nvPr>
            <p:ph idx="1"/>
          </p:nvPr>
        </p:nvSpPr>
        <p:spPr/>
        <p:txBody>
          <a:bodyPr/>
          <a:lstStyle/>
          <a:p>
            <a:r>
              <a:rPr lang="en-US" dirty="0"/>
              <a:t>Fibrous roots</a:t>
            </a:r>
          </a:p>
          <a:p>
            <a:r>
              <a:rPr lang="en-US" dirty="0"/>
              <a:t>Tap roots.</a:t>
            </a:r>
          </a:p>
        </p:txBody>
      </p:sp>
    </p:spTree>
    <p:extLst>
      <p:ext uri="{BB962C8B-B14F-4D97-AF65-F5344CB8AC3E}">
        <p14:creationId xmlns:p14="http://schemas.microsoft.com/office/powerpoint/2010/main" val="40108547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86100" y="990600"/>
            <a:ext cx="9105900" cy="4525963"/>
          </a:xfrm>
          <a:prstGeom prst="rect">
            <a:avLst/>
          </a:prstGeom>
        </p:spPr>
        <p:txBody>
          <a:bodyPr>
            <a:normAutofit/>
          </a:bodyPr>
          <a:lstStyle/>
          <a:p>
            <a:pPr marL="0" indent="0">
              <a:buNone/>
            </a:pPr>
            <a:r>
              <a:rPr lang="en-US" b="1" dirty="0" smtClean="0"/>
              <a:t>2011:46</a:t>
            </a:r>
          </a:p>
          <a:p>
            <a:pPr marL="0" indent="0">
              <a:buNone/>
            </a:pPr>
            <a:r>
              <a:rPr lang="en-US" dirty="0" smtClean="0"/>
              <a:t>Which </a:t>
            </a:r>
            <a:r>
              <a:rPr lang="en-US" dirty="0"/>
              <a:t>one of the following groups consist only </a:t>
            </a:r>
            <a:r>
              <a:rPr lang="en-US" dirty="0" smtClean="0"/>
              <a:t>of external </a:t>
            </a:r>
            <a:r>
              <a:rPr lang="en-US" dirty="0"/>
              <a:t>livestock parasites? </a:t>
            </a:r>
          </a:p>
          <a:p>
            <a:pPr marL="0" indent="0">
              <a:buNone/>
            </a:pPr>
            <a:r>
              <a:rPr lang="en-US" dirty="0" smtClean="0"/>
              <a:t>	A</a:t>
            </a:r>
            <a:r>
              <a:rPr lang="en-US" dirty="0"/>
              <a:t>. Fleas, mites, ticks. </a:t>
            </a:r>
          </a:p>
          <a:p>
            <a:pPr marL="0" indent="0">
              <a:buNone/>
            </a:pPr>
            <a:r>
              <a:rPr lang="en-US" dirty="0" smtClean="0"/>
              <a:t>	B</a:t>
            </a:r>
            <a:r>
              <a:rPr lang="en-US" dirty="0"/>
              <a:t>. Roundworms, lice, mites. </a:t>
            </a:r>
          </a:p>
          <a:p>
            <a:pPr marL="0" indent="0">
              <a:buNone/>
            </a:pPr>
            <a:r>
              <a:rPr lang="en-US" dirty="0" smtClean="0"/>
              <a:t>	C</a:t>
            </a:r>
            <a:r>
              <a:rPr lang="en-US" dirty="0"/>
              <a:t>. Fleas, tapeworms, lice. </a:t>
            </a:r>
          </a:p>
          <a:p>
            <a:pPr marL="0" indent="0">
              <a:buNone/>
            </a:pPr>
            <a:r>
              <a:rPr lang="en-US" dirty="0" smtClean="0"/>
              <a:t>	D</a:t>
            </a:r>
            <a:r>
              <a:rPr lang="en-US" dirty="0"/>
              <a:t>. Mites, roundworms, ticks. </a:t>
            </a:r>
          </a:p>
        </p:txBody>
      </p:sp>
    </p:spTree>
    <p:extLst>
      <p:ext uri="{BB962C8B-B14F-4D97-AF65-F5344CB8AC3E}">
        <p14:creationId xmlns:p14="http://schemas.microsoft.com/office/powerpoint/2010/main" val="325525993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19200"/>
            <a:ext cx="8991600" cy="4525963"/>
          </a:xfrm>
          <a:prstGeom prst="rect">
            <a:avLst/>
          </a:prstGeom>
        </p:spPr>
        <p:txBody>
          <a:bodyPr>
            <a:normAutofit/>
          </a:bodyPr>
          <a:lstStyle/>
          <a:p>
            <a:pPr marL="0" indent="0">
              <a:buNone/>
            </a:pPr>
            <a:r>
              <a:rPr lang="en-US" b="1" dirty="0" smtClean="0"/>
              <a:t>2012:48</a:t>
            </a:r>
          </a:p>
          <a:p>
            <a:pPr marL="0" indent="0">
              <a:buNone/>
            </a:pPr>
            <a:r>
              <a:rPr lang="en-US" dirty="0" smtClean="0"/>
              <a:t>Which </a:t>
            </a:r>
            <a:r>
              <a:rPr lang="en-US" dirty="0"/>
              <a:t>of the following pairs of practices will control </a:t>
            </a:r>
            <a:r>
              <a:rPr lang="en-US" dirty="0" smtClean="0"/>
              <a:t>ticks</a:t>
            </a:r>
            <a:r>
              <a:rPr lang="en-US" dirty="0"/>
              <a:t>, fleas and lice in livestock? </a:t>
            </a:r>
          </a:p>
          <a:p>
            <a:pPr marL="0" indent="0">
              <a:buNone/>
            </a:pPr>
            <a:r>
              <a:rPr lang="en-US" dirty="0" smtClean="0"/>
              <a:t>	A</a:t>
            </a:r>
            <a:r>
              <a:rPr lang="en-US" dirty="0"/>
              <a:t>. Spraying and de-worming. </a:t>
            </a:r>
          </a:p>
          <a:p>
            <a:pPr marL="0" indent="0">
              <a:buNone/>
            </a:pPr>
            <a:r>
              <a:rPr lang="en-US" dirty="0" smtClean="0"/>
              <a:t>	B</a:t>
            </a:r>
            <a:r>
              <a:rPr lang="en-US" dirty="0"/>
              <a:t>. Herding and dipping. </a:t>
            </a:r>
          </a:p>
          <a:p>
            <a:pPr marL="0" indent="0">
              <a:buNone/>
            </a:pPr>
            <a:r>
              <a:rPr lang="en-US" dirty="0" smtClean="0"/>
              <a:t>	C</a:t>
            </a:r>
            <a:r>
              <a:rPr lang="en-US" dirty="0"/>
              <a:t>. De-worming and rotational grazing. </a:t>
            </a:r>
          </a:p>
          <a:p>
            <a:pPr marL="0" indent="0">
              <a:buNone/>
            </a:pPr>
            <a:r>
              <a:rPr lang="en-US" dirty="0" smtClean="0"/>
              <a:t>	D</a:t>
            </a:r>
            <a:r>
              <a:rPr lang="en-US" dirty="0"/>
              <a:t>. Dipping and spraying. </a:t>
            </a:r>
          </a:p>
        </p:txBody>
      </p:sp>
    </p:spTree>
    <p:extLst>
      <p:ext uri="{BB962C8B-B14F-4D97-AF65-F5344CB8AC3E}">
        <p14:creationId xmlns:p14="http://schemas.microsoft.com/office/powerpoint/2010/main" val="347186340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86100" y="990600"/>
            <a:ext cx="9105900" cy="4525963"/>
          </a:xfrm>
          <a:prstGeom prst="rect">
            <a:avLst/>
          </a:prstGeom>
        </p:spPr>
        <p:txBody>
          <a:bodyPr/>
          <a:lstStyle/>
          <a:p>
            <a:pPr marL="0" indent="0">
              <a:buNone/>
            </a:pPr>
            <a:r>
              <a:rPr lang="en-US" b="1" dirty="0" smtClean="0"/>
              <a:t>2013:37</a:t>
            </a:r>
          </a:p>
          <a:p>
            <a:pPr marL="0" indent="0">
              <a:buNone/>
            </a:pPr>
            <a:r>
              <a:rPr lang="en-US" dirty="0" smtClean="0"/>
              <a:t>Which </a:t>
            </a:r>
            <a:r>
              <a:rPr lang="en-US" dirty="0"/>
              <a:t>of the following pairs of livestock parasite </a:t>
            </a:r>
          </a:p>
          <a:p>
            <a:pPr marL="0" indent="0">
              <a:buNone/>
            </a:pPr>
            <a:r>
              <a:rPr lang="en-US" dirty="0"/>
              <a:t>control methods can control liver flukes? </a:t>
            </a:r>
          </a:p>
          <a:p>
            <a:pPr marL="0" indent="0">
              <a:buNone/>
            </a:pPr>
            <a:r>
              <a:rPr lang="en-US" dirty="0" smtClean="0"/>
              <a:t>	A</a:t>
            </a:r>
            <a:r>
              <a:rPr lang="en-US" dirty="0"/>
              <a:t>. Rotational grazing and deworming. </a:t>
            </a:r>
          </a:p>
          <a:p>
            <a:pPr marL="0" indent="0">
              <a:buNone/>
            </a:pPr>
            <a:r>
              <a:rPr lang="en-US" dirty="0" smtClean="0"/>
              <a:t>	B</a:t>
            </a:r>
            <a:r>
              <a:rPr lang="en-US" dirty="0"/>
              <a:t>. Dipping and spraying of animals. </a:t>
            </a:r>
          </a:p>
          <a:p>
            <a:pPr marL="0" indent="0">
              <a:buNone/>
            </a:pPr>
            <a:r>
              <a:rPr lang="en-US" dirty="0" smtClean="0"/>
              <a:t>	C</a:t>
            </a:r>
            <a:r>
              <a:rPr lang="en-US" dirty="0"/>
              <a:t>. Rotational grazing and spraying of animals. </a:t>
            </a:r>
          </a:p>
          <a:p>
            <a:pPr marL="0" indent="0">
              <a:buNone/>
            </a:pPr>
            <a:r>
              <a:rPr lang="en-US" dirty="0" smtClean="0"/>
              <a:t>	D</a:t>
            </a:r>
            <a:r>
              <a:rPr lang="en-US" dirty="0"/>
              <a:t>. Deworming and dipping. </a:t>
            </a:r>
          </a:p>
        </p:txBody>
      </p:sp>
    </p:spTree>
    <p:extLst>
      <p:ext uri="{BB962C8B-B14F-4D97-AF65-F5344CB8AC3E}">
        <p14:creationId xmlns:p14="http://schemas.microsoft.com/office/powerpoint/2010/main" val="3607327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a:prstGeom prst="rect">
            <a:avLst/>
          </a:prstGeom>
        </p:spPr>
        <p:txBody>
          <a:bodyPr/>
          <a:lstStyle/>
          <a:p>
            <a:pPr marL="0" indent="0">
              <a:buNone/>
            </a:pPr>
            <a:r>
              <a:rPr lang="en-US" b="1" dirty="0" smtClean="0"/>
              <a:t>2015:19</a:t>
            </a:r>
          </a:p>
          <a:p>
            <a:pPr marL="0" indent="0">
              <a:buNone/>
            </a:pPr>
            <a:r>
              <a:rPr lang="en-US" dirty="0" err="1" smtClean="0"/>
              <a:t>Anaemia</a:t>
            </a:r>
            <a:r>
              <a:rPr lang="en-US" dirty="0" smtClean="0"/>
              <a:t> </a:t>
            </a:r>
            <a:r>
              <a:rPr lang="en-US" dirty="0"/>
              <a:t>and irritation in livestock can be a sign of attack by</a:t>
            </a:r>
          </a:p>
          <a:p>
            <a:pPr marL="0" indent="0">
              <a:buNone/>
            </a:pPr>
            <a:r>
              <a:rPr lang="en-US" dirty="0"/>
              <a:t>	A. </a:t>
            </a:r>
            <a:r>
              <a:rPr lang="en-US" dirty="0" err="1"/>
              <a:t>liverflukes</a:t>
            </a:r>
            <a:r>
              <a:rPr lang="en-US" dirty="0"/>
              <a:t>		</a:t>
            </a:r>
            <a:endParaRPr lang="en-US" dirty="0" smtClean="0"/>
          </a:p>
          <a:p>
            <a:pPr marL="0" indent="0">
              <a:buNone/>
            </a:pPr>
            <a:r>
              <a:rPr lang="en-US" dirty="0"/>
              <a:t>	</a:t>
            </a:r>
            <a:r>
              <a:rPr lang="en-US" dirty="0" smtClean="0"/>
              <a:t>B</a:t>
            </a:r>
            <a:r>
              <a:rPr lang="en-US" dirty="0"/>
              <a:t>. tapeworms</a:t>
            </a:r>
          </a:p>
          <a:p>
            <a:pPr marL="0" indent="0">
              <a:buNone/>
            </a:pPr>
            <a:r>
              <a:rPr lang="en-US" dirty="0"/>
              <a:t>	C. tsetse flies		</a:t>
            </a:r>
            <a:endParaRPr lang="en-US" dirty="0" smtClean="0"/>
          </a:p>
          <a:p>
            <a:pPr marL="0" indent="0">
              <a:buNone/>
            </a:pPr>
            <a:r>
              <a:rPr lang="en-US" dirty="0"/>
              <a:t>	</a:t>
            </a:r>
            <a:r>
              <a:rPr lang="en-US" dirty="0" smtClean="0"/>
              <a:t>D</a:t>
            </a:r>
            <a:r>
              <a:rPr lang="en-US" dirty="0"/>
              <a:t>. round worms</a:t>
            </a:r>
          </a:p>
          <a:p>
            <a:endParaRPr lang="en-US" dirty="0"/>
          </a:p>
        </p:txBody>
      </p:sp>
    </p:spTree>
    <p:extLst>
      <p:ext uri="{BB962C8B-B14F-4D97-AF65-F5344CB8AC3E}">
        <p14:creationId xmlns:p14="http://schemas.microsoft.com/office/powerpoint/2010/main" val="420221210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838200"/>
            <a:ext cx="9144000" cy="4525963"/>
          </a:xfrm>
          <a:prstGeom prst="rect">
            <a:avLst/>
          </a:prstGeom>
        </p:spPr>
        <p:txBody>
          <a:bodyPr/>
          <a:lstStyle/>
          <a:p>
            <a:pPr marL="0" indent="0">
              <a:buNone/>
            </a:pPr>
            <a:r>
              <a:rPr lang="en-US" b="1" dirty="0" smtClean="0"/>
              <a:t>2015:23</a:t>
            </a:r>
          </a:p>
          <a:p>
            <a:pPr marL="0" indent="0">
              <a:buNone/>
            </a:pPr>
            <a:r>
              <a:rPr lang="en-US" dirty="0" smtClean="0"/>
              <a:t>Which </a:t>
            </a:r>
            <a:r>
              <a:rPr lang="en-US" dirty="0"/>
              <a:t>one of the following livestock parasite control measures can be applied for both ticks and tapeworms?</a:t>
            </a:r>
          </a:p>
          <a:p>
            <a:pPr marL="0" indent="0">
              <a:buNone/>
            </a:pPr>
            <a:r>
              <a:rPr lang="en-US" dirty="0"/>
              <a:t>	A. Rotational grazing</a:t>
            </a:r>
          </a:p>
          <a:p>
            <a:pPr marL="0" indent="0">
              <a:buNone/>
            </a:pPr>
            <a:r>
              <a:rPr lang="en-US" dirty="0"/>
              <a:t>	B. Dipping</a:t>
            </a:r>
          </a:p>
          <a:p>
            <a:pPr marL="0" indent="0">
              <a:buNone/>
            </a:pPr>
            <a:r>
              <a:rPr lang="en-US" dirty="0"/>
              <a:t>	C. Deworming</a:t>
            </a:r>
          </a:p>
          <a:p>
            <a:pPr marL="0" indent="0">
              <a:buNone/>
            </a:pPr>
            <a:r>
              <a:rPr lang="en-US" dirty="0"/>
              <a:t>	D. Spraying</a:t>
            </a:r>
          </a:p>
          <a:p>
            <a:endParaRPr lang="en-US" dirty="0"/>
          </a:p>
        </p:txBody>
      </p:sp>
    </p:spTree>
    <p:extLst>
      <p:ext uri="{BB962C8B-B14F-4D97-AF65-F5344CB8AC3E}">
        <p14:creationId xmlns:p14="http://schemas.microsoft.com/office/powerpoint/2010/main" val="85787930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457200"/>
            <a:ext cx="9144000" cy="4525963"/>
          </a:xfrm>
          <a:prstGeom prst="rect">
            <a:avLst/>
          </a:prstGeom>
        </p:spPr>
        <p:txBody>
          <a:bodyPr>
            <a:normAutofit/>
          </a:bodyPr>
          <a:lstStyle/>
          <a:p>
            <a:pPr marL="0" indent="0">
              <a:buNone/>
            </a:pPr>
            <a:r>
              <a:rPr lang="en-US" b="1" dirty="0" smtClean="0"/>
              <a:t>2006: 16</a:t>
            </a:r>
          </a:p>
          <a:p>
            <a:pPr marL="0" indent="0">
              <a:buNone/>
            </a:pPr>
            <a:r>
              <a:rPr lang="en-US" dirty="0" smtClean="0"/>
              <a:t>The </a:t>
            </a:r>
            <a:r>
              <a:rPr lang="en-US" dirty="0"/>
              <a:t>toothless gap in the lower jaw of herbivores is for </a:t>
            </a:r>
          </a:p>
          <a:p>
            <a:pPr marL="0" indent="0">
              <a:buNone/>
            </a:pPr>
            <a:r>
              <a:rPr lang="en-US" dirty="0" smtClean="0"/>
              <a:t>	A</a:t>
            </a:r>
            <a:r>
              <a:rPr lang="en-US" dirty="0"/>
              <a:t>. turning plant material in the mouth for </a:t>
            </a:r>
            <a:r>
              <a:rPr lang="en-US" dirty="0" smtClean="0"/>
              <a:t>		proper chewing </a:t>
            </a:r>
            <a:endParaRPr lang="en-US" dirty="0"/>
          </a:p>
          <a:p>
            <a:pPr marL="0" indent="0">
              <a:buNone/>
            </a:pPr>
            <a:r>
              <a:rPr lang="en-US" dirty="0" smtClean="0"/>
              <a:t>	B</a:t>
            </a:r>
            <a:r>
              <a:rPr lang="en-US" dirty="0"/>
              <a:t>. holding food material </a:t>
            </a:r>
          </a:p>
          <a:p>
            <a:pPr marL="0" indent="0">
              <a:buNone/>
            </a:pPr>
            <a:r>
              <a:rPr lang="en-US" dirty="0" smtClean="0"/>
              <a:t>	C</a:t>
            </a:r>
            <a:r>
              <a:rPr lang="en-US" dirty="0"/>
              <a:t>. allowing space for more food </a:t>
            </a:r>
          </a:p>
          <a:p>
            <a:pPr marL="0" indent="0">
              <a:buNone/>
            </a:pPr>
            <a:r>
              <a:rPr lang="en-US" dirty="0" smtClean="0"/>
              <a:t>	D</a:t>
            </a:r>
            <a:r>
              <a:rPr lang="en-US" dirty="0"/>
              <a:t>. preventing the animals from biting their </a:t>
            </a:r>
            <a:r>
              <a:rPr lang="en-US" dirty="0" smtClean="0"/>
              <a:t>	tongues</a:t>
            </a:r>
            <a:r>
              <a:rPr lang="en-US" dirty="0"/>
              <a:t>. </a:t>
            </a:r>
          </a:p>
        </p:txBody>
      </p:sp>
    </p:spTree>
    <p:extLst>
      <p:ext uri="{BB962C8B-B14F-4D97-AF65-F5344CB8AC3E}">
        <p14:creationId xmlns:p14="http://schemas.microsoft.com/office/powerpoint/2010/main" val="42221092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248400"/>
          </a:xfrm>
          <a:prstGeom prst="rect">
            <a:avLst/>
          </a:prstGeom>
        </p:spPr>
        <p:txBody>
          <a:bodyPr>
            <a:normAutofit/>
          </a:bodyPr>
          <a:lstStyle/>
          <a:p>
            <a:pPr marL="0" indent="0">
              <a:buNone/>
            </a:pPr>
            <a:r>
              <a:rPr lang="en-US" sz="2800" b="1" dirty="0"/>
              <a:t>2006:18</a:t>
            </a:r>
          </a:p>
          <a:p>
            <a:pPr marL="0" indent="0">
              <a:buNone/>
            </a:pPr>
            <a:r>
              <a:rPr lang="en-US" sz="2800" dirty="0"/>
              <a:t>Which one of the following is a filter feeder? </a:t>
            </a:r>
          </a:p>
          <a:p>
            <a:pPr marL="0" indent="0">
              <a:buNone/>
            </a:pPr>
            <a:r>
              <a:rPr lang="en-US" sz="2800" dirty="0"/>
              <a:t>	A. Kingfisher. </a:t>
            </a:r>
          </a:p>
          <a:p>
            <a:pPr marL="0" indent="0">
              <a:buNone/>
            </a:pPr>
            <a:r>
              <a:rPr lang="en-US" sz="2800" dirty="0"/>
              <a:t>	B. Hawk. </a:t>
            </a:r>
          </a:p>
          <a:p>
            <a:pPr marL="0" indent="0">
              <a:buNone/>
            </a:pPr>
            <a:r>
              <a:rPr lang="en-US" sz="2800" dirty="0"/>
              <a:t>	C. Duck. </a:t>
            </a:r>
          </a:p>
          <a:p>
            <a:pPr marL="0" indent="0">
              <a:buNone/>
            </a:pPr>
            <a:r>
              <a:rPr lang="en-US" sz="2800" dirty="0"/>
              <a:t>	D. Sunbird. </a:t>
            </a:r>
          </a:p>
        </p:txBody>
      </p:sp>
    </p:spTree>
    <p:extLst>
      <p:ext uri="{BB962C8B-B14F-4D97-AF65-F5344CB8AC3E}">
        <p14:creationId xmlns:p14="http://schemas.microsoft.com/office/powerpoint/2010/main" val="29776610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19200"/>
            <a:ext cx="8991600" cy="4906963"/>
          </a:xfrm>
          <a:prstGeom prst="rect">
            <a:avLst/>
          </a:prstGeom>
        </p:spPr>
        <p:txBody>
          <a:bodyPr/>
          <a:lstStyle/>
          <a:p>
            <a:pPr marL="0" indent="0">
              <a:buNone/>
            </a:pPr>
            <a:r>
              <a:rPr lang="en-US" b="1" dirty="0" smtClean="0"/>
              <a:t>2006:19</a:t>
            </a:r>
          </a:p>
          <a:p>
            <a:pPr marL="0" indent="0">
              <a:buNone/>
            </a:pPr>
            <a:r>
              <a:rPr lang="en-US" dirty="0" smtClean="0"/>
              <a:t>Which </a:t>
            </a:r>
            <a:r>
              <a:rPr lang="en-US" dirty="0"/>
              <a:t>one of the following is </a:t>
            </a:r>
            <a:r>
              <a:rPr lang="en-US" b="1" dirty="0"/>
              <a:t>NOT </a:t>
            </a:r>
            <a:r>
              <a:rPr lang="en-US" dirty="0"/>
              <a:t>an </a:t>
            </a:r>
            <a:r>
              <a:rPr lang="en-US" dirty="0" smtClean="0"/>
              <a:t>immediate sign </a:t>
            </a:r>
            <a:r>
              <a:rPr lang="en-US" dirty="0"/>
              <a:t>of ill health in livestock? </a:t>
            </a:r>
          </a:p>
          <a:p>
            <a:pPr marL="0" indent="0">
              <a:buNone/>
            </a:pPr>
            <a:r>
              <a:rPr lang="en-US" dirty="0" smtClean="0"/>
              <a:t>	A</a:t>
            </a:r>
            <a:r>
              <a:rPr lang="en-US" dirty="0"/>
              <a:t>. Coughing. </a:t>
            </a:r>
            <a:endParaRPr lang="en-US" dirty="0" smtClean="0"/>
          </a:p>
          <a:p>
            <a:pPr marL="0" indent="0">
              <a:buNone/>
            </a:pPr>
            <a:r>
              <a:rPr lang="en-US" dirty="0" smtClean="0"/>
              <a:t>	B</a:t>
            </a:r>
            <a:r>
              <a:rPr lang="en-US" dirty="0"/>
              <a:t>. Blood in stool. </a:t>
            </a:r>
          </a:p>
          <a:p>
            <a:pPr marL="0" indent="0">
              <a:buNone/>
            </a:pPr>
            <a:r>
              <a:rPr lang="en-US" dirty="0" smtClean="0"/>
              <a:t>	C</a:t>
            </a:r>
            <a:r>
              <a:rPr lang="en-US" dirty="0"/>
              <a:t>. Rough coat. </a:t>
            </a:r>
            <a:endParaRPr lang="en-US" dirty="0" smtClean="0"/>
          </a:p>
          <a:p>
            <a:pPr marL="0" indent="0">
              <a:buNone/>
            </a:pPr>
            <a:r>
              <a:rPr lang="en-US" dirty="0" smtClean="0"/>
              <a:t>	D</a:t>
            </a:r>
            <a:r>
              <a:rPr lang="en-US" dirty="0"/>
              <a:t>. Loss of weight. </a:t>
            </a:r>
          </a:p>
          <a:p>
            <a:endParaRPr lang="en-US" dirty="0"/>
          </a:p>
        </p:txBody>
      </p:sp>
    </p:spTree>
    <p:extLst>
      <p:ext uri="{BB962C8B-B14F-4D97-AF65-F5344CB8AC3E}">
        <p14:creationId xmlns:p14="http://schemas.microsoft.com/office/powerpoint/2010/main" val="100995941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143000"/>
            <a:ext cx="9144000" cy="4525963"/>
          </a:xfrm>
          <a:prstGeom prst="rect">
            <a:avLst/>
          </a:prstGeom>
        </p:spPr>
        <p:txBody>
          <a:bodyPr/>
          <a:lstStyle/>
          <a:p>
            <a:pPr marL="0" indent="0">
              <a:buNone/>
            </a:pPr>
            <a:r>
              <a:rPr lang="en-US" b="1" dirty="0" smtClean="0"/>
              <a:t>2009:42</a:t>
            </a:r>
          </a:p>
          <a:p>
            <a:pPr marL="0" indent="0">
              <a:buNone/>
            </a:pPr>
            <a:r>
              <a:rPr lang="en-US" dirty="0" smtClean="0"/>
              <a:t>Which </a:t>
            </a:r>
            <a:r>
              <a:rPr lang="en-US" dirty="0"/>
              <a:t>one of the following pairs consists of only animals that have webbed feet? </a:t>
            </a:r>
          </a:p>
          <a:p>
            <a:pPr marL="0" indent="0">
              <a:buNone/>
            </a:pPr>
            <a:r>
              <a:rPr lang="en-US" dirty="0" smtClean="0"/>
              <a:t>	A</a:t>
            </a:r>
            <a:r>
              <a:rPr lang="en-US" dirty="0"/>
              <a:t>. Turkey and crocodile. </a:t>
            </a:r>
          </a:p>
          <a:p>
            <a:pPr marL="0" indent="0">
              <a:buNone/>
            </a:pPr>
            <a:r>
              <a:rPr lang="en-US" dirty="0" smtClean="0"/>
              <a:t>	B</a:t>
            </a:r>
            <a:r>
              <a:rPr lang="en-US" dirty="0"/>
              <a:t>. Kingfisher and flamingo. </a:t>
            </a:r>
          </a:p>
          <a:p>
            <a:pPr marL="0" indent="0">
              <a:buNone/>
            </a:pPr>
            <a:r>
              <a:rPr lang="en-US" dirty="0" smtClean="0"/>
              <a:t>	C</a:t>
            </a:r>
            <a:r>
              <a:rPr lang="en-US" dirty="0"/>
              <a:t>. Hippopotamus and toad. </a:t>
            </a:r>
          </a:p>
          <a:p>
            <a:pPr marL="0" indent="0">
              <a:buNone/>
            </a:pPr>
            <a:r>
              <a:rPr lang="en-US" dirty="0" smtClean="0"/>
              <a:t>	D</a:t>
            </a:r>
            <a:r>
              <a:rPr lang="en-US" dirty="0"/>
              <a:t>. Frog and duck. </a:t>
            </a:r>
          </a:p>
          <a:p>
            <a:endParaRPr lang="en-US" dirty="0"/>
          </a:p>
        </p:txBody>
      </p:sp>
    </p:spTree>
    <p:extLst>
      <p:ext uri="{BB962C8B-B14F-4D97-AF65-F5344CB8AC3E}">
        <p14:creationId xmlns:p14="http://schemas.microsoft.com/office/powerpoint/2010/main" val="280255989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579438"/>
            <a:ext cx="9144000" cy="4525962"/>
          </a:xfrm>
          <a:prstGeom prst="rect">
            <a:avLst/>
          </a:prstGeom>
        </p:spPr>
        <p:txBody>
          <a:bodyPr/>
          <a:lstStyle/>
          <a:p>
            <a:pPr marL="0" indent="0">
              <a:buNone/>
            </a:pPr>
            <a:r>
              <a:rPr lang="en-US" b="1" dirty="0" smtClean="0"/>
              <a:t>2010:31</a:t>
            </a:r>
          </a:p>
          <a:p>
            <a:pPr marL="0" indent="0">
              <a:buNone/>
            </a:pPr>
            <a:r>
              <a:rPr lang="en-US" dirty="0" smtClean="0"/>
              <a:t>Which </a:t>
            </a:r>
            <a:r>
              <a:rPr lang="en-US" dirty="0"/>
              <a:t>one of the following pairs of birds have their beaks adapted to the same type of feeding? </a:t>
            </a:r>
          </a:p>
          <a:p>
            <a:pPr marL="0" indent="0">
              <a:buNone/>
            </a:pPr>
            <a:r>
              <a:rPr lang="en-US" dirty="0" smtClean="0"/>
              <a:t>	A. Chicken </a:t>
            </a:r>
            <a:r>
              <a:rPr lang="en-US" dirty="0"/>
              <a:t>and duck. </a:t>
            </a:r>
            <a:endParaRPr lang="en-US" dirty="0" smtClean="0"/>
          </a:p>
          <a:p>
            <a:pPr marL="0" indent="0">
              <a:buNone/>
            </a:pPr>
            <a:r>
              <a:rPr lang="en-US" dirty="0" smtClean="0"/>
              <a:t>	B</a:t>
            </a:r>
            <a:r>
              <a:rPr lang="en-US" dirty="0"/>
              <a:t>. Sunbird and chicken. </a:t>
            </a:r>
            <a:endParaRPr lang="en-US" dirty="0" smtClean="0"/>
          </a:p>
          <a:p>
            <a:pPr marL="0" indent="0">
              <a:buNone/>
            </a:pPr>
            <a:r>
              <a:rPr lang="en-US" dirty="0" smtClean="0"/>
              <a:t>	C</a:t>
            </a:r>
            <a:r>
              <a:rPr lang="en-US" dirty="0"/>
              <a:t>. Eagle and hawk. </a:t>
            </a:r>
            <a:endParaRPr lang="en-US" dirty="0" smtClean="0"/>
          </a:p>
          <a:p>
            <a:pPr marL="0" indent="0">
              <a:buNone/>
            </a:pPr>
            <a:r>
              <a:rPr lang="en-US" dirty="0" smtClean="0"/>
              <a:t>	D</a:t>
            </a:r>
            <a:r>
              <a:rPr lang="en-US" dirty="0"/>
              <a:t>. Hawk and duck. </a:t>
            </a:r>
          </a:p>
        </p:txBody>
      </p:sp>
    </p:spTree>
    <p:extLst>
      <p:ext uri="{BB962C8B-B14F-4D97-AF65-F5344CB8AC3E}">
        <p14:creationId xmlns:p14="http://schemas.microsoft.com/office/powerpoint/2010/main" val="403484114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Tap </a:t>
            </a:r>
            <a:r>
              <a:rPr lang="en-US" dirty="0" smtClean="0"/>
              <a:t>root</a:t>
            </a:r>
            <a:endParaRPr lang="en-US" dirty="0"/>
          </a:p>
        </p:txBody>
      </p:sp>
      <p:sp>
        <p:nvSpPr>
          <p:cNvPr id="3" name="Content Placeholder 2"/>
          <p:cNvSpPr>
            <a:spLocks noGrp="1"/>
          </p:cNvSpPr>
          <p:nvPr>
            <p:ph idx="1"/>
          </p:nvPr>
        </p:nvSpPr>
        <p:spPr/>
        <p:txBody>
          <a:bodyPr/>
          <a:lstStyle/>
          <a:p>
            <a:r>
              <a:rPr lang="en-US" dirty="0" smtClean="0"/>
              <a:t>A </a:t>
            </a:r>
            <a:r>
              <a:rPr lang="en-US" dirty="0"/>
              <a:t>tap root is one main root from </a:t>
            </a:r>
          </a:p>
          <a:p>
            <a:r>
              <a:rPr lang="en-US" dirty="0"/>
              <a:t>which side roots and root hairs grow.</a:t>
            </a:r>
          </a:p>
          <a:p>
            <a:r>
              <a:rPr lang="en-US" dirty="0"/>
              <a:t>Examples of plants with tap roots</a:t>
            </a:r>
          </a:p>
          <a:p>
            <a:r>
              <a:rPr lang="en-US" dirty="0"/>
              <a:t>Bean</a:t>
            </a:r>
          </a:p>
          <a:p>
            <a:r>
              <a:rPr lang="en-US" dirty="0"/>
              <a:t>Mango</a:t>
            </a:r>
          </a:p>
          <a:p>
            <a:r>
              <a:rPr lang="en-US" dirty="0"/>
              <a:t>Acacia</a:t>
            </a:r>
          </a:p>
          <a:p>
            <a:endParaRPr lang="en-US" dirty="0"/>
          </a:p>
        </p:txBody>
      </p:sp>
    </p:spTree>
    <p:extLst>
      <p:ext uri="{BB962C8B-B14F-4D97-AF65-F5344CB8AC3E}">
        <p14:creationId xmlns:p14="http://schemas.microsoft.com/office/powerpoint/2010/main" val="34468011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200400" y="579438"/>
            <a:ext cx="8991600" cy="4525962"/>
          </a:xfrm>
          <a:prstGeom prst="rect">
            <a:avLst/>
          </a:prstGeom>
        </p:spPr>
        <p:txBody>
          <a:bodyPr/>
          <a:lstStyle/>
          <a:p>
            <a:pPr marL="0" indent="0">
              <a:buNone/>
            </a:pPr>
            <a:r>
              <a:rPr lang="en-US" b="1" dirty="0" smtClean="0"/>
              <a:t>2011:34</a:t>
            </a:r>
          </a:p>
          <a:p>
            <a:pPr marL="0" indent="0">
              <a:buNone/>
            </a:pPr>
            <a:r>
              <a:rPr lang="en-US" dirty="0" smtClean="0"/>
              <a:t>Birds </a:t>
            </a:r>
            <a:r>
              <a:rPr lang="en-US" dirty="0"/>
              <a:t>that have short, straight and thick beaks are </a:t>
            </a:r>
          </a:p>
          <a:p>
            <a:pPr marL="0" indent="0">
              <a:buNone/>
            </a:pPr>
            <a:r>
              <a:rPr lang="en-US" dirty="0" smtClean="0"/>
              <a:t>	A</a:t>
            </a:r>
            <a:r>
              <a:rPr lang="en-US" dirty="0"/>
              <a:t>. filter feeders </a:t>
            </a:r>
          </a:p>
          <a:p>
            <a:pPr marL="0" indent="0">
              <a:buNone/>
            </a:pPr>
            <a:r>
              <a:rPr lang="en-US" dirty="0" smtClean="0"/>
              <a:t>	B</a:t>
            </a:r>
            <a:r>
              <a:rPr lang="en-US" dirty="0"/>
              <a:t>. flesh eaters </a:t>
            </a:r>
          </a:p>
          <a:p>
            <a:pPr marL="0" indent="0">
              <a:buNone/>
            </a:pPr>
            <a:r>
              <a:rPr lang="en-US" dirty="0" smtClean="0"/>
              <a:t>	C</a:t>
            </a:r>
            <a:r>
              <a:rPr lang="en-US" dirty="0"/>
              <a:t>. nectar feeders </a:t>
            </a:r>
          </a:p>
          <a:p>
            <a:pPr marL="0" indent="0">
              <a:buNone/>
            </a:pPr>
            <a:r>
              <a:rPr lang="en-US" dirty="0" smtClean="0"/>
              <a:t>	D</a:t>
            </a:r>
            <a:r>
              <a:rPr lang="en-US" dirty="0"/>
              <a:t>. grain eaters. </a:t>
            </a:r>
          </a:p>
        </p:txBody>
      </p:sp>
    </p:spTree>
    <p:extLst>
      <p:ext uri="{BB962C8B-B14F-4D97-AF65-F5344CB8AC3E}">
        <p14:creationId xmlns:p14="http://schemas.microsoft.com/office/powerpoint/2010/main" val="266588131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04800"/>
            <a:ext cx="8229600" cy="5821363"/>
          </a:xfrm>
          <a:prstGeom prst="rect">
            <a:avLst/>
          </a:prstGeom>
        </p:spPr>
        <p:txBody>
          <a:bodyPr>
            <a:normAutofit fontScale="92500" lnSpcReduction="10000"/>
          </a:bodyPr>
          <a:lstStyle/>
          <a:p>
            <a:pPr marL="0" indent="0">
              <a:buNone/>
            </a:pPr>
            <a:r>
              <a:rPr lang="en-US" b="1" dirty="0" smtClean="0"/>
              <a:t>2014:10</a:t>
            </a:r>
          </a:p>
          <a:p>
            <a:pPr marL="0" indent="0">
              <a:buNone/>
            </a:pPr>
            <a:r>
              <a:rPr lang="en-US" dirty="0" smtClean="0"/>
              <a:t>The </a:t>
            </a:r>
            <a:r>
              <a:rPr lang="en-US" dirty="0"/>
              <a:t>diagram below represents a beak of a certain </a:t>
            </a:r>
            <a:r>
              <a:rPr lang="en-US" dirty="0" smtClean="0"/>
              <a:t>bird</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 </a:t>
            </a:r>
            <a:endParaRPr lang="en-US" dirty="0"/>
          </a:p>
          <a:p>
            <a:pPr marL="0" indent="0">
              <a:buNone/>
            </a:pPr>
            <a:r>
              <a:rPr lang="en-US" dirty="0"/>
              <a:t>The bird represented is a </a:t>
            </a:r>
          </a:p>
          <a:p>
            <a:pPr marL="0" indent="0">
              <a:buNone/>
            </a:pPr>
            <a:r>
              <a:rPr lang="en-US" dirty="0" smtClean="0"/>
              <a:t>	A</a:t>
            </a:r>
            <a:r>
              <a:rPr lang="en-US" dirty="0"/>
              <a:t>. filter feeder </a:t>
            </a:r>
          </a:p>
          <a:p>
            <a:pPr marL="0" indent="0">
              <a:buNone/>
            </a:pPr>
            <a:r>
              <a:rPr lang="en-US" dirty="0" smtClean="0"/>
              <a:t>	B</a:t>
            </a:r>
            <a:r>
              <a:rPr lang="en-US" dirty="0"/>
              <a:t>. grain eater </a:t>
            </a:r>
          </a:p>
          <a:p>
            <a:pPr marL="0" indent="0">
              <a:buNone/>
            </a:pPr>
            <a:r>
              <a:rPr lang="en-US" dirty="0" smtClean="0"/>
              <a:t>	C</a:t>
            </a:r>
            <a:r>
              <a:rPr lang="en-US" dirty="0"/>
              <a:t>. nectar feeder </a:t>
            </a:r>
          </a:p>
          <a:p>
            <a:pPr marL="0" indent="0">
              <a:buNone/>
            </a:pPr>
            <a:r>
              <a:rPr lang="en-US" dirty="0" smtClean="0"/>
              <a:t>	D</a:t>
            </a:r>
            <a:r>
              <a:rPr lang="en-US" dirty="0"/>
              <a:t>. fish eater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143000"/>
            <a:ext cx="369689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53645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381000"/>
            <a:ext cx="8534400" cy="7478970"/>
          </a:xfrm>
          <a:prstGeom prst="rect">
            <a:avLst/>
          </a:prstGeom>
          <a:noFill/>
        </p:spPr>
        <p:txBody>
          <a:bodyPr wrap="square" rtlCol="0">
            <a:spAutoFit/>
          </a:bodyPr>
          <a:lstStyle/>
          <a:p>
            <a:pPr algn="ctr"/>
            <a:r>
              <a:rPr lang="en-US" sz="8000" b="1" dirty="0">
                <a:solidFill>
                  <a:srgbClr val="CC0066"/>
                </a:solidFill>
                <a:latin typeface="Arial Black" panose="020B0A04020102020204" pitchFamily="34" charset="0"/>
              </a:rPr>
              <a:t>WE ARE NOW GOING TO TAKE A BREAK</a:t>
            </a:r>
          </a:p>
          <a:p>
            <a:pPr algn="ctr"/>
            <a:r>
              <a:rPr lang="en-US" sz="8000" b="1" dirty="0">
                <a:solidFill>
                  <a:srgbClr val="CC0066"/>
                </a:solidFill>
                <a:latin typeface="Arial Black" panose="020B0A04020102020204" pitchFamily="34" charset="0"/>
              </a:rPr>
              <a:t>…………………….</a:t>
            </a:r>
          </a:p>
        </p:txBody>
      </p:sp>
    </p:spTree>
    <p:extLst>
      <p:ext uri="{BB962C8B-B14F-4D97-AF65-F5344CB8AC3E}">
        <p14:creationId xmlns:p14="http://schemas.microsoft.com/office/powerpoint/2010/main" val="231609357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33983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447800"/>
            <a:ext cx="8991600" cy="4339650"/>
          </a:xfrm>
          <a:prstGeom prst="rect">
            <a:avLst/>
          </a:prstGeom>
          <a:noFill/>
        </p:spPr>
        <p:txBody>
          <a:bodyPr wrap="square" rtlCol="0">
            <a:spAutoFit/>
          </a:bodyPr>
          <a:lstStyle/>
          <a:p>
            <a:pPr algn="ctr"/>
            <a:r>
              <a:rPr lang="en-US" sz="13800" b="1" dirty="0">
                <a:solidFill>
                  <a:srgbClr val="CC0066"/>
                </a:solidFill>
              </a:rPr>
              <a:t>WELCOME BACK…</a:t>
            </a:r>
          </a:p>
        </p:txBody>
      </p:sp>
    </p:spTree>
    <p:extLst>
      <p:ext uri="{BB962C8B-B14F-4D97-AF65-F5344CB8AC3E}">
        <p14:creationId xmlns:p14="http://schemas.microsoft.com/office/powerpoint/2010/main" val="32285679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br>
              <a:rPr lang="en-US" dirty="0"/>
            </a:br>
            <a:r>
              <a:rPr lang="en-US" b="1" u="sng" dirty="0">
                <a:solidFill>
                  <a:srgbClr val="FF0000"/>
                </a:solidFill>
                <a:latin typeface="Cambria" panose="02040503050406030204" pitchFamily="18" charset="0"/>
              </a:rPr>
              <a:t>6. </a:t>
            </a:r>
            <a:r>
              <a:rPr lang="en-US" b="1" u="sng" dirty="0" smtClean="0">
                <a:solidFill>
                  <a:srgbClr val="FF0000"/>
                </a:solidFill>
                <a:latin typeface="Cambria" panose="02040503050406030204" pitchFamily="18" charset="0"/>
              </a:rPr>
              <a:t> WATER</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b="1" u="sng" dirty="0">
                <a:latin typeface="Cambria" panose="02040503050406030204" pitchFamily="18" charset="0"/>
              </a:rPr>
              <a:t>Sources of water</a:t>
            </a:r>
          </a:p>
          <a:p>
            <a:pPr marL="0" indent="0">
              <a:buNone/>
            </a:pPr>
            <a:r>
              <a:rPr lang="en-US" dirty="0" smtClean="0">
                <a:latin typeface="Cambria" panose="02040503050406030204" pitchFamily="18" charset="0"/>
              </a:rPr>
              <a:t>	Rivers	Ponds</a:t>
            </a:r>
            <a:endParaRPr lang="en-US" dirty="0">
              <a:latin typeface="Cambria" panose="02040503050406030204" pitchFamily="18" charset="0"/>
            </a:endParaRPr>
          </a:p>
          <a:p>
            <a:pPr marL="0" indent="0">
              <a:buNone/>
            </a:pPr>
            <a:r>
              <a:rPr lang="en-US" dirty="0" smtClean="0">
                <a:latin typeface="Cambria" panose="02040503050406030204" pitchFamily="18" charset="0"/>
              </a:rPr>
              <a:t>	Rain		 </a:t>
            </a:r>
            <a:r>
              <a:rPr lang="en-US" dirty="0">
                <a:latin typeface="Cambria" panose="02040503050406030204" pitchFamily="18" charset="0"/>
              </a:rPr>
              <a:t>Wells</a:t>
            </a:r>
          </a:p>
          <a:p>
            <a:pPr marL="0" indent="0">
              <a:buNone/>
            </a:pPr>
            <a:r>
              <a:rPr lang="en-US" dirty="0" smtClean="0">
                <a:latin typeface="Cambria" panose="02040503050406030204" pitchFamily="18" charset="0"/>
              </a:rPr>
              <a:t>	Lakes</a:t>
            </a:r>
            <a:r>
              <a:rPr lang="en-US" dirty="0">
                <a:latin typeface="Cambria" panose="02040503050406030204" pitchFamily="18" charset="0"/>
              </a:rPr>
              <a:t>	Boreholes</a:t>
            </a:r>
          </a:p>
          <a:p>
            <a:pPr marL="0" indent="0">
              <a:buNone/>
            </a:pPr>
            <a:r>
              <a:rPr lang="en-US" dirty="0" smtClean="0">
                <a:latin typeface="Cambria" panose="02040503050406030204" pitchFamily="18" charset="0"/>
              </a:rPr>
              <a:t>	Oceans</a:t>
            </a:r>
            <a:r>
              <a:rPr lang="en-US" dirty="0">
                <a:latin typeface="Cambria" panose="02040503050406030204" pitchFamily="18" charset="0"/>
              </a:rPr>
              <a:t>	Springs</a:t>
            </a:r>
          </a:p>
          <a:p>
            <a:pPr marL="0" indent="0">
              <a:buNone/>
            </a:pPr>
            <a:r>
              <a:rPr lang="en-US" dirty="0" smtClean="0">
                <a:latin typeface="Cambria" panose="02040503050406030204" pitchFamily="18" charset="0"/>
              </a:rPr>
              <a:t>	Seas</a:t>
            </a:r>
          </a:p>
          <a:p>
            <a:pPr marL="0" indent="0">
              <a:buNone/>
            </a:pPr>
            <a:endParaRPr lang="en-US" dirty="0">
              <a:latin typeface="Cambria" panose="02040503050406030204" pitchFamily="18" charset="0"/>
            </a:endParaRPr>
          </a:p>
          <a:p>
            <a:pPr marL="0" indent="0">
              <a:buNone/>
            </a:pPr>
            <a:r>
              <a:rPr lang="en-US" b="1" dirty="0">
                <a:latin typeface="Cambria" panose="02040503050406030204" pitchFamily="18" charset="0"/>
              </a:rPr>
              <a:t>NOTE: </a:t>
            </a:r>
            <a:r>
              <a:rPr lang="en-US" dirty="0">
                <a:latin typeface="Cambria" panose="02040503050406030204" pitchFamily="18" charset="0"/>
              </a:rPr>
              <a:t>A tap is not a source of water</a:t>
            </a:r>
          </a:p>
          <a:p>
            <a:endParaRPr lang="en-US" dirty="0">
              <a:latin typeface="Cambria" panose="02040503050406030204" pitchFamily="18" charset="0"/>
            </a:endParaRPr>
          </a:p>
        </p:txBody>
      </p:sp>
    </p:spTree>
    <p:extLst>
      <p:ext uri="{BB962C8B-B14F-4D97-AF65-F5344CB8AC3E}">
        <p14:creationId xmlns:p14="http://schemas.microsoft.com/office/powerpoint/2010/main" val="176371879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Uses of water</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Autofit/>
          </a:bodyPr>
          <a:lstStyle/>
          <a:p>
            <a:pPr marL="0" indent="0">
              <a:lnSpc>
                <a:spcPct val="150000"/>
              </a:lnSpc>
              <a:buNone/>
            </a:pPr>
            <a:r>
              <a:rPr lang="en-US" sz="2400" b="1" dirty="0">
                <a:latin typeface="Cambria" panose="02040503050406030204" pitchFamily="18" charset="0"/>
              </a:rPr>
              <a:t>Domestic uses - </a:t>
            </a:r>
            <a:r>
              <a:rPr lang="en-US" sz="2400" dirty="0">
                <a:latin typeface="Cambria" panose="02040503050406030204" pitchFamily="18" charset="0"/>
              </a:rPr>
              <a:t>cooking, washing, drinking</a:t>
            </a:r>
          </a:p>
          <a:p>
            <a:pPr marL="0" indent="0">
              <a:lnSpc>
                <a:spcPct val="150000"/>
              </a:lnSpc>
              <a:buNone/>
            </a:pPr>
            <a:r>
              <a:rPr lang="en-US" sz="2400" b="1" dirty="0">
                <a:latin typeface="Cambria" panose="02040503050406030204" pitchFamily="18" charset="0"/>
              </a:rPr>
              <a:t>Farm uses -</a:t>
            </a:r>
            <a:r>
              <a:rPr lang="en-US" sz="2400" dirty="0">
                <a:latin typeface="Cambria" panose="02040503050406030204" pitchFamily="18" charset="0"/>
              </a:rPr>
              <a:t> watering livestock, irrigation, mixing chemicals, cleaning tools, spraying, rearing fish</a:t>
            </a:r>
          </a:p>
          <a:p>
            <a:pPr marL="0" indent="0">
              <a:lnSpc>
                <a:spcPct val="150000"/>
              </a:lnSpc>
              <a:buNone/>
            </a:pPr>
            <a:r>
              <a:rPr lang="en-US" sz="2400" b="1" dirty="0">
                <a:latin typeface="Cambria" panose="02040503050406030204" pitchFamily="18" charset="0"/>
              </a:rPr>
              <a:t>Recreational use - </a:t>
            </a:r>
            <a:r>
              <a:rPr lang="en-US" sz="2400" dirty="0">
                <a:latin typeface="Cambria" panose="02040503050406030204" pitchFamily="18" charset="0"/>
              </a:rPr>
              <a:t>swimming, surfing, boat rowing, fishing, ice skating, sport-fishing, water slides</a:t>
            </a:r>
          </a:p>
          <a:p>
            <a:pPr marL="0" indent="0">
              <a:lnSpc>
                <a:spcPct val="150000"/>
              </a:lnSpc>
              <a:buNone/>
            </a:pPr>
            <a:r>
              <a:rPr lang="en-US" sz="2400" b="1" dirty="0">
                <a:latin typeface="Cambria" panose="02040503050406030204" pitchFamily="18" charset="0"/>
              </a:rPr>
              <a:t>Industrial use - </a:t>
            </a:r>
            <a:r>
              <a:rPr lang="en-US" sz="2400" dirty="0">
                <a:latin typeface="Cambria" panose="02040503050406030204" pitchFamily="18" charset="0"/>
              </a:rPr>
              <a:t>cooling machines, preparing soft drinks, cleaning tools	and equipment, making fountains,  making pulp</a:t>
            </a:r>
          </a:p>
          <a:p>
            <a:pPr marL="0" indent="0">
              <a:lnSpc>
                <a:spcPct val="150000"/>
              </a:lnSpc>
              <a:buNone/>
            </a:pPr>
            <a:r>
              <a:rPr lang="en-US" sz="2400" b="1" dirty="0">
                <a:latin typeface="Cambria" panose="02040503050406030204" pitchFamily="18" charset="0"/>
              </a:rPr>
              <a:t>Transport us -</a:t>
            </a:r>
            <a:r>
              <a:rPr lang="en-US" sz="2400" dirty="0">
                <a:latin typeface="Cambria" panose="02040503050406030204" pitchFamily="18" charset="0"/>
              </a:rPr>
              <a:t> ferries, canoes, boats, ships, Storing water</a:t>
            </a:r>
          </a:p>
          <a:p>
            <a:pPr>
              <a:lnSpc>
                <a:spcPct val="15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84425921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Water can be stored in: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sz="4000" dirty="0">
                <a:latin typeface="Cambria" panose="02040503050406030204" pitchFamily="18" charset="0"/>
              </a:rPr>
              <a:t>• Tanks</a:t>
            </a:r>
          </a:p>
          <a:p>
            <a:pPr marL="0" indent="0">
              <a:buNone/>
            </a:pPr>
            <a:r>
              <a:rPr lang="en-US" sz="4000" dirty="0">
                <a:latin typeface="Cambria" panose="02040503050406030204" pitchFamily="18" charset="0"/>
              </a:rPr>
              <a:t>• Pots</a:t>
            </a:r>
          </a:p>
          <a:p>
            <a:pPr marL="0" indent="0">
              <a:buNone/>
            </a:pPr>
            <a:r>
              <a:rPr lang="en-US" sz="4000" dirty="0">
                <a:latin typeface="Cambria" panose="02040503050406030204" pitchFamily="18" charset="0"/>
              </a:rPr>
              <a:t>• Buckets</a:t>
            </a:r>
          </a:p>
          <a:p>
            <a:pPr marL="0" indent="0">
              <a:buNone/>
            </a:pPr>
            <a:r>
              <a:rPr lang="en-US" sz="4000" dirty="0">
                <a:latin typeface="Cambria" panose="02040503050406030204" pitchFamily="18" charset="0"/>
              </a:rPr>
              <a:t>• Jerry cans</a:t>
            </a:r>
          </a:p>
          <a:p>
            <a:pPr marL="0" indent="0">
              <a:buNone/>
            </a:pPr>
            <a:r>
              <a:rPr lang="en-US" sz="4000" dirty="0">
                <a:latin typeface="Cambria" panose="02040503050406030204" pitchFamily="18" charset="0"/>
              </a:rPr>
              <a:t>• Dams</a:t>
            </a:r>
          </a:p>
          <a:p>
            <a:pPr marL="0" indent="0">
              <a:buNone/>
            </a:pPr>
            <a:r>
              <a:rPr lang="en-US" sz="4000" dirty="0">
                <a:latin typeface="Cambria" panose="02040503050406030204" pitchFamily="18" charset="0"/>
              </a:rPr>
              <a:t>• Drums</a:t>
            </a:r>
          </a:p>
          <a:p>
            <a:endParaRPr lang="en-US" sz="4000" dirty="0">
              <a:latin typeface="Cambria" panose="02040503050406030204" pitchFamily="18" charset="0"/>
            </a:endParaRPr>
          </a:p>
        </p:txBody>
      </p:sp>
    </p:spTree>
    <p:extLst>
      <p:ext uri="{BB962C8B-B14F-4D97-AF65-F5344CB8AC3E}">
        <p14:creationId xmlns:p14="http://schemas.microsoft.com/office/powerpoint/2010/main" val="98747894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Ways in which water is conserved</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lnSpc>
                <a:spcPct val="150000"/>
              </a:lnSpc>
              <a:buNone/>
            </a:pPr>
            <a:r>
              <a:rPr lang="en-US" dirty="0" smtClean="0">
                <a:latin typeface="Cambria" panose="02040503050406030204" pitchFamily="18" charset="0"/>
              </a:rPr>
              <a:t>Water </a:t>
            </a:r>
            <a:r>
              <a:rPr lang="en-US" dirty="0">
                <a:latin typeface="Cambria" panose="02040503050406030204" pitchFamily="18" charset="0"/>
              </a:rPr>
              <a:t>can be conserved by</a:t>
            </a:r>
          </a:p>
          <a:p>
            <a:pPr marL="0" indent="0">
              <a:lnSpc>
                <a:spcPct val="150000"/>
              </a:lnSpc>
              <a:buNone/>
            </a:pPr>
            <a:r>
              <a:rPr lang="en-US" dirty="0" smtClean="0">
                <a:latin typeface="Cambria" panose="02040503050406030204" pitchFamily="18" charset="0"/>
              </a:rPr>
              <a:t>• Mulching</a:t>
            </a:r>
            <a:endParaRPr lang="en-US" dirty="0">
              <a:latin typeface="Cambria" panose="02040503050406030204" pitchFamily="18" charset="0"/>
            </a:endParaRPr>
          </a:p>
          <a:p>
            <a:pPr marL="0" indent="0">
              <a:lnSpc>
                <a:spcPct val="150000"/>
              </a:lnSpc>
              <a:buNone/>
            </a:pPr>
            <a:r>
              <a:rPr lang="en-US" dirty="0" smtClean="0">
                <a:latin typeface="Cambria" panose="02040503050406030204" pitchFamily="18" charset="0"/>
              </a:rPr>
              <a:t>• Drip </a:t>
            </a:r>
            <a:r>
              <a:rPr lang="en-US" dirty="0">
                <a:latin typeface="Cambria" panose="02040503050406030204" pitchFamily="18" charset="0"/>
              </a:rPr>
              <a:t>irrigation</a:t>
            </a:r>
          </a:p>
          <a:p>
            <a:pPr marL="0" indent="0">
              <a:lnSpc>
                <a:spcPct val="150000"/>
              </a:lnSpc>
              <a:buNone/>
            </a:pPr>
            <a:r>
              <a:rPr lang="en-US" dirty="0" smtClean="0">
                <a:latin typeface="Cambria" panose="02040503050406030204" pitchFamily="18" charset="0"/>
              </a:rPr>
              <a:t>• Closing </a:t>
            </a:r>
            <a:r>
              <a:rPr lang="en-US" dirty="0">
                <a:latin typeface="Cambria" panose="02040503050406030204" pitchFamily="18" charset="0"/>
              </a:rPr>
              <a:t>taps when not in use</a:t>
            </a:r>
          </a:p>
          <a:p>
            <a:pPr marL="0" indent="0">
              <a:lnSpc>
                <a:spcPct val="150000"/>
              </a:lnSpc>
              <a:buNone/>
            </a:pPr>
            <a:r>
              <a:rPr lang="en-US" dirty="0" smtClean="0">
                <a:latin typeface="Cambria" panose="02040503050406030204" pitchFamily="18" charset="0"/>
              </a:rPr>
              <a:t>• Using </a:t>
            </a:r>
            <a:r>
              <a:rPr lang="en-US" dirty="0">
                <a:latin typeface="Cambria" panose="02040503050406030204" pitchFamily="18" charset="0"/>
              </a:rPr>
              <a:t>just enough water for cleaning, </a:t>
            </a:r>
            <a:r>
              <a:rPr lang="en-US" dirty="0" err="1">
                <a:latin typeface="Cambria" panose="02040503050406030204" pitchFamily="18" charset="0"/>
              </a:rPr>
              <a:t>etc</a:t>
            </a:r>
            <a:endParaRPr lang="en-US" dirty="0">
              <a:latin typeface="Cambria" panose="02040503050406030204" pitchFamily="18" charset="0"/>
            </a:endParaRPr>
          </a:p>
          <a:p>
            <a:pPr marL="0" indent="0">
              <a:lnSpc>
                <a:spcPct val="150000"/>
              </a:lnSpc>
              <a:buNone/>
            </a:pPr>
            <a:r>
              <a:rPr lang="en-US" dirty="0" smtClean="0">
                <a:latin typeface="Cambria" panose="02040503050406030204" pitchFamily="18" charset="0"/>
              </a:rPr>
              <a:t>• Repairing </a:t>
            </a:r>
            <a:r>
              <a:rPr lang="en-US" dirty="0">
                <a:latin typeface="Cambria" panose="02040503050406030204" pitchFamily="18" charset="0"/>
              </a:rPr>
              <a:t>broken water pipes</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285381460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Ways in which water is re-used</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sz="3600" dirty="0">
                <a:latin typeface="Cambria" panose="02040503050406030204" pitchFamily="18" charset="0"/>
              </a:rPr>
              <a:t>Using water from the kitchen for watering plants</a:t>
            </a:r>
          </a:p>
          <a:p>
            <a:pPr>
              <a:lnSpc>
                <a:spcPct val="150000"/>
              </a:lnSpc>
              <a:buFont typeface="Wingdings" panose="05000000000000000000" pitchFamily="2" charset="2"/>
              <a:buChar char="§"/>
            </a:pPr>
            <a:r>
              <a:rPr lang="en-US" sz="3600" dirty="0">
                <a:latin typeface="Cambria" panose="02040503050406030204" pitchFamily="18" charset="0"/>
              </a:rPr>
              <a:t>Water used for rinsing clothes can be used to wash toilets or houses</a:t>
            </a:r>
          </a:p>
          <a:p>
            <a:pPr>
              <a:lnSpc>
                <a:spcPct val="150000"/>
              </a:lnSpc>
              <a:buFont typeface="Wingdings" panose="05000000000000000000" pitchFamily="2" charset="2"/>
              <a:buChar char="§"/>
            </a:pPr>
            <a:r>
              <a:rPr lang="en-US" sz="3600" dirty="0">
                <a:latin typeface="Cambria" panose="02040503050406030204" pitchFamily="18" charset="0"/>
              </a:rPr>
              <a:t>Dirty water should be sprinkled on dusty surfaces to prevent dust</a:t>
            </a:r>
          </a:p>
          <a:p>
            <a:pPr>
              <a:lnSpc>
                <a:spcPct val="15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191883742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Fibrous roots</a:t>
            </a:r>
          </a:p>
        </p:txBody>
      </p:sp>
      <p:sp>
        <p:nvSpPr>
          <p:cNvPr id="3" name="Content Placeholder 2"/>
          <p:cNvSpPr>
            <a:spLocks noGrp="1"/>
          </p:cNvSpPr>
          <p:nvPr>
            <p:ph idx="1"/>
          </p:nvPr>
        </p:nvSpPr>
        <p:spPr/>
        <p:txBody>
          <a:bodyPr/>
          <a:lstStyle/>
          <a:p>
            <a:r>
              <a:rPr lang="en-US" dirty="0"/>
              <a:t>Fibrous roots have no main root. Roots are many, small and similar</a:t>
            </a:r>
            <a:r>
              <a:rPr lang="en-US" dirty="0" smtClean="0"/>
              <a:t>.</a:t>
            </a:r>
            <a:endParaRPr lang="en-US" dirty="0"/>
          </a:p>
          <a:p>
            <a:r>
              <a:rPr lang="en-US" dirty="0"/>
              <a:t>Examples of plants with fibrous roots</a:t>
            </a:r>
          </a:p>
          <a:p>
            <a:pPr lvl="1"/>
            <a:r>
              <a:rPr lang="en-US" dirty="0"/>
              <a:t>maize</a:t>
            </a:r>
          </a:p>
          <a:p>
            <a:pPr lvl="1"/>
            <a:r>
              <a:rPr lang="en-US" dirty="0"/>
              <a:t>onion			</a:t>
            </a:r>
          </a:p>
          <a:p>
            <a:pPr lvl="1"/>
            <a:r>
              <a:rPr lang="en-US" dirty="0"/>
              <a:t>coconut plant</a:t>
            </a:r>
          </a:p>
          <a:p>
            <a:pPr lvl="1"/>
            <a:r>
              <a:rPr lang="en-US" dirty="0"/>
              <a:t>grasses</a:t>
            </a:r>
          </a:p>
          <a:p>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323" y="3144253"/>
            <a:ext cx="3570908" cy="357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3672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Ways in which water is recycled</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lstStyle/>
          <a:p>
            <a:pPr marL="514350" indent="-514350">
              <a:lnSpc>
                <a:spcPct val="150000"/>
              </a:lnSpc>
              <a:buFont typeface="+mj-lt"/>
              <a:buAutoNum type="arabicPeriod"/>
            </a:pPr>
            <a:r>
              <a:rPr lang="en-US" dirty="0" smtClean="0">
                <a:latin typeface="Cambria" panose="02040503050406030204" pitchFamily="18" charset="0"/>
              </a:rPr>
              <a:t>Making </a:t>
            </a:r>
            <a:r>
              <a:rPr lang="en-US" dirty="0">
                <a:latin typeface="Cambria" panose="02040503050406030204" pitchFamily="18" charset="0"/>
              </a:rPr>
              <a:t>sewage water safe for drinking by chlorination</a:t>
            </a:r>
          </a:p>
          <a:p>
            <a:pPr marL="514350" indent="-514350">
              <a:lnSpc>
                <a:spcPct val="150000"/>
              </a:lnSpc>
              <a:buFont typeface="+mj-lt"/>
              <a:buAutoNum type="arabicPeriod"/>
            </a:pPr>
            <a:r>
              <a:rPr lang="en-US" dirty="0" smtClean="0">
                <a:latin typeface="Cambria" panose="02040503050406030204" pitchFamily="18" charset="0"/>
              </a:rPr>
              <a:t>Getting </a:t>
            </a:r>
            <a:r>
              <a:rPr lang="en-US" dirty="0">
                <a:latin typeface="Cambria" panose="02040503050406030204" pitchFamily="18" charset="0"/>
              </a:rPr>
              <a:t>clean water from dirty water by boiling and cooling the steam</a:t>
            </a:r>
          </a:p>
          <a:p>
            <a:pPr marL="0" indent="0">
              <a:lnSpc>
                <a:spcPct val="150000"/>
              </a:lnSpc>
              <a:buNone/>
            </a:pPr>
            <a:r>
              <a:rPr lang="en-US" dirty="0">
                <a:latin typeface="Cambria" panose="02040503050406030204" pitchFamily="18" charset="0"/>
              </a:rPr>
              <a:t> </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301150718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WATERBORNE DISEASES</a:t>
            </a:r>
            <a:br>
              <a:rPr lang="en-US" b="1" u="sng" dirty="0" smtClean="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sz="4000" dirty="0">
                <a:latin typeface="Cambria" panose="02040503050406030204" pitchFamily="18" charset="0"/>
              </a:rPr>
              <a:t>Are diseases that are transmitted through water.</a:t>
            </a:r>
          </a:p>
          <a:p>
            <a:pPr marL="0" indent="0">
              <a:buNone/>
            </a:pPr>
            <a:r>
              <a:rPr lang="en-US" sz="4000" b="1" u="sng" dirty="0">
                <a:latin typeface="Cambria" panose="02040503050406030204" pitchFamily="18" charset="0"/>
              </a:rPr>
              <a:t>Examples</a:t>
            </a:r>
          </a:p>
          <a:p>
            <a:pPr>
              <a:buFont typeface="Wingdings" panose="05000000000000000000" pitchFamily="2" charset="2"/>
              <a:buChar char="§"/>
            </a:pPr>
            <a:r>
              <a:rPr lang="en-US" sz="4000" dirty="0">
                <a:latin typeface="Cambria" panose="02040503050406030204" pitchFamily="18" charset="0"/>
              </a:rPr>
              <a:t>Cholera</a:t>
            </a:r>
          </a:p>
          <a:p>
            <a:pPr>
              <a:buFont typeface="Wingdings" panose="05000000000000000000" pitchFamily="2" charset="2"/>
              <a:buChar char="§"/>
            </a:pPr>
            <a:r>
              <a:rPr lang="en-US" sz="4000" dirty="0">
                <a:latin typeface="Cambria" panose="02040503050406030204" pitchFamily="18" charset="0"/>
              </a:rPr>
              <a:t>Typhoid</a:t>
            </a:r>
          </a:p>
          <a:p>
            <a:pPr>
              <a:buFont typeface="Wingdings" panose="05000000000000000000" pitchFamily="2" charset="2"/>
              <a:buChar char="§"/>
            </a:pPr>
            <a:r>
              <a:rPr lang="en-US" sz="4000" dirty="0">
                <a:latin typeface="Cambria" panose="02040503050406030204" pitchFamily="18" charset="0"/>
              </a:rPr>
              <a:t>Bilharzia</a:t>
            </a:r>
          </a:p>
          <a:p>
            <a:endParaRPr lang="en-US" sz="4000" dirty="0">
              <a:latin typeface="Cambria" panose="02040503050406030204" pitchFamily="18" charset="0"/>
            </a:endParaRPr>
          </a:p>
        </p:txBody>
      </p:sp>
    </p:spTree>
    <p:extLst>
      <p:ext uri="{BB962C8B-B14F-4D97-AF65-F5344CB8AC3E}">
        <p14:creationId xmlns:p14="http://schemas.microsoft.com/office/powerpoint/2010/main" val="155314877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FF0000"/>
                </a:solidFill>
                <a:latin typeface="Cambria" panose="02040503050406030204" pitchFamily="18" charset="0"/>
              </a:rPr>
              <a:t>Waterborne diseases… </a:t>
            </a:r>
          </a:p>
        </p:txBody>
      </p:sp>
      <p:sp>
        <p:nvSpPr>
          <p:cNvPr id="3" name="Content Placeholder 2"/>
          <p:cNvSpPr>
            <a:spLocks noGrp="1"/>
          </p:cNvSpPr>
          <p:nvPr>
            <p:ph idx="1"/>
          </p:nvPr>
        </p:nvSpPr>
        <p:spPr/>
        <p:txBody>
          <a:bodyPr>
            <a:normAutofit/>
          </a:bodyPr>
          <a:lstStyle/>
          <a:p>
            <a:pPr marL="0" indent="0" algn="ctr">
              <a:buNone/>
            </a:pPr>
            <a:r>
              <a:rPr lang="en-US" b="1" u="sng" dirty="0" smtClean="0">
                <a:latin typeface="Cambria" panose="02040503050406030204" pitchFamily="18" charset="0"/>
              </a:rPr>
              <a:t>1. Cholera</a:t>
            </a:r>
            <a:endParaRPr lang="en-US" b="1" u="sng" dirty="0">
              <a:latin typeface="Cambria" panose="02040503050406030204" pitchFamily="18" charset="0"/>
            </a:endParaRPr>
          </a:p>
          <a:p>
            <a:pPr marL="0" indent="0">
              <a:buNone/>
            </a:pPr>
            <a:r>
              <a:rPr lang="en-US" dirty="0" smtClean="0">
                <a:latin typeface="Cambria" panose="02040503050406030204" pitchFamily="18" charset="0"/>
              </a:rPr>
              <a:t>Caused </a:t>
            </a:r>
            <a:r>
              <a:rPr lang="en-US" dirty="0">
                <a:latin typeface="Cambria" panose="02040503050406030204" pitchFamily="18" charset="0"/>
              </a:rPr>
              <a:t>by a bacteria found in </a:t>
            </a:r>
            <a:r>
              <a:rPr lang="en-US" dirty="0" smtClean="0">
                <a:latin typeface="Cambria" panose="02040503050406030204" pitchFamily="18" charset="0"/>
              </a:rPr>
              <a:t>contaminated water</a:t>
            </a:r>
            <a:endParaRPr lang="en-US" dirty="0">
              <a:latin typeface="Cambria" panose="02040503050406030204" pitchFamily="18" charset="0"/>
            </a:endParaRPr>
          </a:p>
          <a:p>
            <a:pPr marL="0" indent="0">
              <a:buNone/>
            </a:pPr>
            <a:r>
              <a:rPr lang="en-US" dirty="0">
                <a:latin typeface="Cambria" panose="02040503050406030204" pitchFamily="18" charset="0"/>
              </a:rPr>
              <a:t> </a:t>
            </a:r>
          </a:p>
          <a:p>
            <a:pPr marL="0" indent="0">
              <a:buNone/>
            </a:pPr>
            <a:r>
              <a:rPr lang="en-US" b="1" dirty="0">
                <a:latin typeface="Cambria" panose="02040503050406030204" pitchFamily="18" charset="0"/>
              </a:rPr>
              <a:t>Signs and </a:t>
            </a:r>
            <a:r>
              <a:rPr lang="en-US" b="1" dirty="0" smtClean="0">
                <a:latin typeface="Cambria" panose="02040503050406030204" pitchFamily="18" charset="0"/>
              </a:rPr>
              <a:t>symptoms</a:t>
            </a:r>
          </a:p>
          <a:p>
            <a:pPr>
              <a:buFont typeface="Wingdings" panose="05000000000000000000" pitchFamily="2" charset="2"/>
              <a:buChar char="§"/>
            </a:pPr>
            <a:r>
              <a:rPr lang="en-US" dirty="0" smtClean="0">
                <a:latin typeface="Cambria" panose="02040503050406030204" pitchFamily="18" charset="0"/>
              </a:rPr>
              <a:t>Severe abdominal pain</a:t>
            </a:r>
          </a:p>
          <a:p>
            <a:pPr>
              <a:buFont typeface="Wingdings" panose="05000000000000000000" pitchFamily="2" charset="2"/>
              <a:buChar char="§"/>
            </a:pPr>
            <a:r>
              <a:rPr lang="en-US" dirty="0" err="1" smtClean="0">
                <a:latin typeface="Cambria" panose="02040503050406030204" pitchFamily="18" charset="0"/>
              </a:rPr>
              <a:t>Diarrhoea</a:t>
            </a:r>
            <a:r>
              <a:rPr lang="en-US" dirty="0" smtClean="0">
                <a:latin typeface="Cambria" panose="02040503050406030204" pitchFamily="18" charset="0"/>
              </a:rPr>
              <a:t> </a:t>
            </a:r>
            <a:r>
              <a:rPr lang="en-US" dirty="0">
                <a:latin typeface="Cambria" panose="02040503050406030204" pitchFamily="18" charset="0"/>
              </a:rPr>
              <a:t>that appear like mucus</a:t>
            </a:r>
          </a:p>
          <a:p>
            <a:pPr>
              <a:buFont typeface="Wingdings" panose="05000000000000000000" pitchFamily="2" charset="2"/>
              <a:buChar char="§"/>
            </a:pPr>
            <a:r>
              <a:rPr lang="en-US" dirty="0" smtClean="0">
                <a:latin typeface="Cambria" panose="02040503050406030204" pitchFamily="18" charset="0"/>
              </a:rPr>
              <a:t>Dehydration</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189325522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solidFill>
                  <a:srgbClr val="FF0000"/>
                </a:solidFill>
                <a:latin typeface="Cambria" panose="02040503050406030204" pitchFamily="18" charset="0"/>
              </a:rPr>
              <a:t>Prevention of cholera</a:t>
            </a: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371601"/>
            <a:ext cx="8229600" cy="4754563"/>
          </a:xfrm>
        </p:spPr>
        <p:txBody>
          <a:bodyPr>
            <a:normAutofit/>
          </a:bodyPr>
          <a:lstStyle/>
          <a:p>
            <a:pPr marL="514350" indent="-514350">
              <a:lnSpc>
                <a:spcPct val="150000"/>
              </a:lnSpc>
              <a:buFont typeface="+mj-lt"/>
              <a:buAutoNum type="arabicPeriod"/>
            </a:pPr>
            <a:r>
              <a:rPr lang="en-US" dirty="0" smtClean="0">
                <a:latin typeface="Cambria" panose="02040503050406030204" pitchFamily="18" charset="0"/>
              </a:rPr>
              <a:t>Dispose </a:t>
            </a:r>
            <a:r>
              <a:rPr lang="en-US" dirty="0">
                <a:latin typeface="Cambria" panose="02040503050406030204" pitchFamily="18" charset="0"/>
              </a:rPr>
              <a:t>urine and </a:t>
            </a:r>
            <a:r>
              <a:rPr lang="en-US" dirty="0" err="1">
                <a:latin typeface="Cambria" panose="02040503050406030204" pitchFamily="18" charset="0"/>
              </a:rPr>
              <a:t>faeces</a:t>
            </a:r>
            <a:r>
              <a:rPr lang="en-US" dirty="0">
                <a:latin typeface="Cambria" panose="02040503050406030204" pitchFamily="18" charset="0"/>
              </a:rPr>
              <a:t> in latrines and toilets</a:t>
            </a:r>
          </a:p>
          <a:p>
            <a:pPr marL="514350" indent="-514350">
              <a:lnSpc>
                <a:spcPct val="150000"/>
              </a:lnSpc>
              <a:buFont typeface="+mj-lt"/>
              <a:buAutoNum type="arabicPeriod"/>
            </a:pPr>
            <a:r>
              <a:rPr lang="en-US" dirty="0" smtClean="0">
                <a:latin typeface="Cambria" panose="02040503050406030204" pitchFamily="18" charset="0"/>
              </a:rPr>
              <a:t>Keep </a:t>
            </a:r>
            <a:r>
              <a:rPr lang="en-US" dirty="0">
                <a:latin typeface="Cambria" panose="02040503050406030204" pitchFamily="18" charset="0"/>
              </a:rPr>
              <a:t>latrines and toilets clean</a:t>
            </a:r>
          </a:p>
          <a:p>
            <a:pPr marL="514350" indent="-514350">
              <a:lnSpc>
                <a:spcPct val="150000"/>
              </a:lnSpc>
              <a:buFont typeface="+mj-lt"/>
              <a:buAutoNum type="arabicPeriod"/>
            </a:pPr>
            <a:r>
              <a:rPr lang="en-US" dirty="0" smtClean="0">
                <a:latin typeface="Cambria" panose="02040503050406030204" pitchFamily="18" charset="0"/>
              </a:rPr>
              <a:t>Wash </a:t>
            </a:r>
            <a:r>
              <a:rPr lang="en-US" dirty="0">
                <a:latin typeface="Cambria" panose="02040503050406030204" pitchFamily="18" charset="0"/>
              </a:rPr>
              <a:t>fruits and vegetables before eating or preparation</a:t>
            </a:r>
          </a:p>
          <a:p>
            <a:pPr marL="514350" indent="-514350">
              <a:lnSpc>
                <a:spcPct val="150000"/>
              </a:lnSpc>
              <a:buFont typeface="+mj-lt"/>
              <a:buAutoNum type="arabicPeriod"/>
            </a:pPr>
            <a:r>
              <a:rPr lang="en-US" dirty="0" smtClean="0">
                <a:latin typeface="Cambria" panose="02040503050406030204" pitchFamily="18" charset="0"/>
              </a:rPr>
              <a:t>Keep </a:t>
            </a:r>
            <a:r>
              <a:rPr lang="en-US" dirty="0">
                <a:latin typeface="Cambria" panose="02040503050406030204" pitchFamily="18" charset="0"/>
              </a:rPr>
              <a:t>water sources free from contamination</a:t>
            </a:r>
          </a:p>
          <a:p>
            <a:pPr marL="514350" indent="-514350">
              <a:lnSpc>
                <a:spcPct val="150000"/>
              </a:lnSpc>
              <a:buFont typeface="+mj-lt"/>
              <a:buAutoNum type="arabicPeriod"/>
            </a:pPr>
            <a:r>
              <a:rPr lang="en-US" dirty="0" smtClean="0">
                <a:latin typeface="Cambria" panose="02040503050406030204" pitchFamily="18" charset="0"/>
              </a:rPr>
              <a:t>Wash </a:t>
            </a:r>
            <a:r>
              <a:rPr lang="en-US" dirty="0">
                <a:latin typeface="Cambria" panose="02040503050406030204" pitchFamily="18" charset="0"/>
              </a:rPr>
              <a:t>hands before handling food and after visiting the toilet</a:t>
            </a:r>
          </a:p>
          <a:p>
            <a:pPr marL="514350" indent="-514350">
              <a:lnSpc>
                <a:spcPct val="150000"/>
              </a:lnSpc>
              <a:buFont typeface="+mj-lt"/>
              <a:buAutoNum type="arabicPeriod"/>
            </a:pPr>
            <a:r>
              <a:rPr lang="en-US" dirty="0" smtClean="0">
                <a:latin typeface="Cambria" panose="02040503050406030204" pitchFamily="18" charset="0"/>
              </a:rPr>
              <a:t>Take </a:t>
            </a:r>
            <a:r>
              <a:rPr lang="en-US" dirty="0">
                <a:latin typeface="Cambria" panose="02040503050406030204" pitchFamily="18" charset="0"/>
              </a:rPr>
              <a:t>infected persons for medical attention</a:t>
            </a:r>
          </a:p>
        </p:txBody>
      </p:sp>
    </p:spTree>
    <p:extLst>
      <p:ext uri="{BB962C8B-B14F-4D97-AF65-F5344CB8AC3E}">
        <p14:creationId xmlns:p14="http://schemas.microsoft.com/office/powerpoint/2010/main" val="37421024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2. Typhoid</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dirty="0" smtClean="0">
                <a:latin typeface="Cambria" panose="02040503050406030204" pitchFamily="18" charset="0"/>
              </a:rPr>
              <a:t>Is </a:t>
            </a:r>
            <a:r>
              <a:rPr lang="en-US" dirty="0">
                <a:latin typeface="Cambria" panose="02040503050406030204" pitchFamily="18" charset="0"/>
              </a:rPr>
              <a:t>a bacterium that affects the </a:t>
            </a:r>
            <a:r>
              <a:rPr lang="en-US" dirty="0" smtClean="0">
                <a:latin typeface="Cambria" panose="02040503050406030204" pitchFamily="18" charset="0"/>
              </a:rPr>
              <a:t>intestines.</a:t>
            </a:r>
            <a:endParaRPr lang="en-US" dirty="0">
              <a:latin typeface="Cambria" panose="02040503050406030204" pitchFamily="18" charset="0"/>
            </a:endParaRPr>
          </a:p>
          <a:p>
            <a:pPr marL="0" indent="0">
              <a:buNone/>
            </a:pPr>
            <a:r>
              <a:rPr lang="en-US" dirty="0">
                <a:latin typeface="Cambria" panose="02040503050406030204" pitchFamily="18" charset="0"/>
              </a:rPr>
              <a:t> </a:t>
            </a:r>
          </a:p>
          <a:p>
            <a:pPr marL="0" indent="0">
              <a:buNone/>
            </a:pPr>
            <a:r>
              <a:rPr lang="en-US" b="1" dirty="0">
                <a:latin typeface="Cambria" panose="02040503050406030204" pitchFamily="18" charset="0"/>
              </a:rPr>
              <a:t>Signs and symptoms</a:t>
            </a:r>
          </a:p>
          <a:p>
            <a:pPr>
              <a:buFont typeface="Wingdings" panose="05000000000000000000" pitchFamily="2" charset="2"/>
              <a:buChar char="§"/>
            </a:pPr>
            <a:r>
              <a:rPr lang="en-US" dirty="0" smtClean="0">
                <a:latin typeface="Cambria" panose="02040503050406030204" pitchFamily="18" charset="0"/>
              </a:rPr>
              <a:t>Fever</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Abdominal </a:t>
            </a:r>
            <a:r>
              <a:rPr lang="en-US" dirty="0">
                <a:latin typeface="Cambria" panose="02040503050406030204" pitchFamily="18" charset="0"/>
              </a:rPr>
              <a:t>pains</a:t>
            </a:r>
          </a:p>
          <a:p>
            <a:pPr>
              <a:buFont typeface="Wingdings" panose="05000000000000000000" pitchFamily="2" charset="2"/>
              <a:buChar char="§"/>
            </a:pPr>
            <a:r>
              <a:rPr lang="en-US" dirty="0" smtClean="0">
                <a:latin typeface="Cambria" panose="02040503050406030204" pitchFamily="18" charset="0"/>
              </a:rPr>
              <a:t>Skin </a:t>
            </a:r>
            <a:r>
              <a:rPr lang="en-US" dirty="0">
                <a:latin typeface="Cambria" panose="02040503050406030204" pitchFamily="18" charset="0"/>
              </a:rPr>
              <a:t>rashes</a:t>
            </a:r>
          </a:p>
          <a:p>
            <a:pPr>
              <a:buFont typeface="Wingdings" panose="05000000000000000000" pitchFamily="2" charset="2"/>
              <a:buChar char="§"/>
            </a:pPr>
            <a:r>
              <a:rPr lang="en-US" dirty="0" smtClean="0">
                <a:latin typeface="Cambria" panose="02040503050406030204" pitchFamily="18" charset="0"/>
              </a:rPr>
              <a:t>Aches </a:t>
            </a:r>
            <a:r>
              <a:rPr lang="en-US" dirty="0">
                <a:latin typeface="Cambria" panose="02040503050406030204" pitchFamily="18" charset="0"/>
              </a:rPr>
              <a:t>in muscles and joints</a:t>
            </a:r>
          </a:p>
          <a:p>
            <a:pPr>
              <a:buFont typeface="Wingdings" panose="05000000000000000000" pitchFamily="2" charset="2"/>
              <a:buChar char="§"/>
            </a:pPr>
            <a:r>
              <a:rPr lang="en-US" dirty="0" smtClean="0">
                <a:latin typeface="Cambria" panose="02040503050406030204" pitchFamily="18" charset="0"/>
              </a:rPr>
              <a:t>Severe </a:t>
            </a:r>
            <a:r>
              <a:rPr lang="en-US" dirty="0">
                <a:latin typeface="Cambria" panose="02040503050406030204" pitchFamily="18" charset="0"/>
              </a:rPr>
              <a:t>headache</a:t>
            </a:r>
          </a:p>
          <a:p>
            <a:endParaRPr lang="en-US" dirty="0">
              <a:latin typeface="Cambria" panose="02040503050406030204" pitchFamily="18" charset="0"/>
            </a:endParaRPr>
          </a:p>
        </p:txBody>
      </p:sp>
    </p:spTree>
    <p:extLst>
      <p:ext uri="{BB962C8B-B14F-4D97-AF65-F5344CB8AC3E}">
        <p14:creationId xmlns:p14="http://schemas.microsoft.com/office/powerpoint/2010/main" val="336397433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solidFill>
                  <a:srgbClr val="FF0000"/>
                </a:solidFill>
                <a:latin typeface="Cambria" panose="02040503050406030204" pitchFamily="18" charset="0"/>
              </a:rPr>
              <a:t>Prevention of typhoid</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066801"/>
            <a:ext cx="8229600" cy="5059363"/>
          </a:xfrm>
        </p:spPr>
        <p:txBody>
          <a:bodyPr>
            <a:normAutofit/>
          </a:bodyPr>
          <a:lstStyle/>
          <a:p>
            <a:pPr marL="514350" indent="-514350">
              <a:lnSpc>
                <a:spcPct val="150000"/>
              </a:lnSpc>
              <a:buFont typeface="+mj-lt"/>
              <a:buAutoNum type="arabicPeriod"/>
            </a:pPr>
            <a:r>
              <a:rPr lang="en-US" sz="2800" dirty="0">
                <a:latin typeface="Cambria" panose="02040503050406030204" pitchFamily="18" charset="0"/>
              </a:rPr>
              <a:t>Drinking boiled or treated water</a:t>
            </a:r>
          </a:p>
          <a:p>
            <a:pPr marL="514350" indent="-514350">
              <a:lnSpc>
                <a:spcPct val="150000"/>
              </a:lnSpc>
              <a:buFont typeface="+mj-lt"/>
              <a:buAutoNum type="arabicPeriod"/>
            </a:pPr>
            <a:r>
              <a:rPr lang="en-US" sz="2800" dirty="0">
                <a:latin typeface="Cambria" panose="02040503050406030204" pitchFamily="18" charset="0"/>
              </a:rPr>
              <a:t>Ensure fruits and vegetables are thoroughly washed before eating or cooking</a:t>
            </a:r>
          </a:p>
          <a:p>
            <a:pPr marL="514350" indent="-514350">
              <a:lnSpc>
                <a:spcPct val="150000"/>
              </a:lnSpc>
              <a:buFont typeface="+mj-lt"/>
              <a:buAutoNum type="arabicPeriod"/>
            </a:pPr>
            <a:r>
              <a:rPr lang="en-US" sz="2800" dirty="0">
                <a:latin typeface="Cambria" panose="02040503050406030204" pitchFamily="18" charset="0"/>
              </a:rPr>
              <a:t>Keep toilets and latrines clean</a:t>
            </a:r>
          </a:p>
          <a:p>
            <a:pPr marL="514350" indent="-514350">
              <a:lnSpc>
                <a:spcPct val="150000"/>
              </a:lnSpc>
              <a:buFont typeface="+mj-lt"/>
              <a:buAutoNum type="arabicPeriod"/>
            </a:pPr>
            <a:r>
              <a:rPr lang="en-US" sz="2800" dirty="0">
                <a:latin typeface="Cambria" panose="02040503050406030204" pitchFamily="18" charset="0"/>
              </a:rPr>
              <a:t>Cleaning and rinsing utensils with boiled water</a:t>
            </a:r>
          </a:p>
          <a:p>
            <a:pPr marL="514350" indent="-514350">
              <a:lnSpc>
                <a:spcPct val="150000"/>
              </a:lnSpc>
              <a:buFont typeface="+mj-lt"/>
              <a:buAutoNum type="arabicPeriod"/>
            </a:pPr>
            <a:r>
              <a:rPr lang="en-US" sz="2800" dirty="0">
                <a:latin typeface="Cambria" panose="02040503050406030204" pitchFamily="18" charset="0"/>
              </a:rPr>
              <a:t>Infected persons should be treated and isolated</a:t>
            </a:r>
          </a:p>
          <a:p>
            <a:pPr>
              <a:lnSpc>
                <a:spcPct val="150000"/>
              </a:lnSpc>
            </a:pPr>
            <a:endParaRPr lang="en-US" sz="2800" dirty="0">
              <a:latin typeface="Cambria" panose="02040503050406030204" pitchFamily="18" charset="0"/>
            </a:endParaRPr>
          </a:p>
        </p:txBody>
      </p:sp>
    </p:spTree>
    <p:extLst>
      <p:ext uri="{BB962C8B-B14F-4D97-AF65-F5344CB8AC3E}">
        <p14:creationId xmlns:p14="http://schemas.microsoft.com/office/powerpoint/2010/main" val="45283805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3. Bilharzia</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rmAutofit lnSpcReduction="10000"/>
          </a:bodyPr>
          <a:lstStyle/>
          <a:p>
            <a:pPr marL="0" indent="0">
              <a:lnSpc>
                <a:spcPct val="170000"/>
              </a:lnSpc>
              <a:buNone/>
            </a:pPr>
            <a:r>
              <a:rPr lang="en-US" dirty="0" smtClean="0">
                <a:latin typeface="Cambria" panose="02040503050406030204" pitchFamily="18" charset="0"/>
              </a:rPr>
              <a:t>Caused </a:t>
            </a:r>
            <a:r>
              <a:rPr lang="en-US" dirty="0">
                <a:latin typeface="Cambria" panose="02040503050406030204" pitchFamily="18" charset="0"/>
              </a:rPr>
              <a:t>by bilharzia flukes carried by fresh water snails found in swampy areas of stagnant water</a:t>
            </a:r>
          </a:p>
          <a:p>
            <a:pPr marL="0" indent="0">
              <a:buNone/>
            </a:pPr>
            <a:r>
              <a:rPr lang="en-US" dirty="0">
                <a:latin typeface="Cambria" panose="02040503050406030204" pitchFamily="18" charset="0"/>
              </a:rPr>
              <a:t> </a:t>
            </a:r>
          </a:p>
          <a:p>
            <a:pPr marL="0" indent="0">
              <a:buNone/>
            </a:pPr>
            <a:r>
              <a:rPr lang="en-US" b="1" u="sng" dirty="0" smtClean="0">
                <a:latin typeface="Cambria" panose="02040503050406030204" pitchFamily="18" charset="0"/>
              </a:rPr>
              <a:t>Signs </a:t>
            </a:r>
            <a:r>
              <a:rPr lang="en-US" b="1" u="sng" dirty="0">
                <a:latin typeface="Cambria" panose="02040503050406030204" pitchFamily="18" charset="0"/>
              </a:rPr>
              <a:t>and symptoms</a:t>
            </a:r>
          </a:p>
          <a:p>
            <a:pPr>
              <a:buFont typeface="Wingdings" panose="05000000000000000000" pitchFamily="2" charset="2"/>
              <a:buChar char="§"/>
            </a:pPr>
            <a:r>
              <a:rPr lang="en-US" dirty="0" smtClean="0">
                <a:latin typeface="Cambria" panose="02040503050406030204" pitchFamily="18" charset="0"/>
              </a:rPr>
              <a:t>Blood </a:t>
            </a:r>
            <a:r>
              <a:rPr lang="en-US" dirty="0">
                <a:latin typeface="Cambria" panose="02040503050406030204" pitchFamily="18" charset="0"/>
              </a:rPr>
              <a:t>in urine and </a:t>
            </a:r>
            <a:r>
              <a:rPr lang="en-US" dirty="0" err="1">
                <a:latin typeface="Cambria" panose="02040503050406030204" pitchFamily="18" charset="0"/>
              </a:rPr>
              <a:t>faeces</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Fever </a:t>
            </a:r>
            <a:r>
              <a:rPr lang="en-US" dirty="0">
                <a:latin typeface="Cambria" panose="02040503050406030204" pitchFamily="18" charset="0"/>
              </a:rPr>
              <a:t>develops after infection</a:t>
            </a:r>
          </a:p>
          <a:p>
            <a:pPr>
              <a:buFont typeface="Wingdings" panose="05000000000000000000" pitchFamily="2" charset="2"/>
              <a:buChar char="§"/>
            </a:pPr>
            <a:r>
              <a:rPr lang="en-US" dirty="0" smtClean="0">
                <a:latin typeface="Cambria" panose="02040503050406030204" pitchFamily="18" charset="0"/>
              </a:rPr>
              <a:t>Severe </a:t>
            </a:r>
            <a:r>
              <a:rPr lang="en-US" dirty="0">
                <a:latin typeface="Cambria" panose="02040503050406030204" pitchFamily="18" charset="0"/>
              </a:rPr>
              <a:t>itching of the bowel and the bladder</a:t>
            </a:r>
          </a:p>
          <a:p>
            <a:pPr>
              <a:buFont typeface="Wingdings" panose="05000000000000000000" pitchFamily="2" charset="2"/>
              <a:buChar char="§"/>
            </a:pPr>
            <a:r>
              <a:rPr lang="en-US" dirty="0" smtClean="0">
                <a:latin typeface="Cambria" panose="02040503050406030204" pitchFamily="18" charset="0"/>
              </a:rPr>
              <a:t>Coughing</a:t>
            </a:r>
            <a:endParaRPr lang="en-US" dirty="0">
              <a:latin typeface="Cambria" panose="02040503050406030204" pitchFamily="18" charset="0"/>
            </a:endParaRPr>
          </a:p>
          <a:p>
            <a:pPr>
              <a:buFont typeface="Wingdings" panose="05000000000000000000" pitchFamily="2" charset="2"/>
              <a:buChar char="§"/>
            </a:pPr>
            <a:r>
              <a:rPr lang="en-US" dirty="0" err="1" smtClean="0">
                <a:latin typeface="Cambria" panose="02040503050406030204" pitchFamily="18" charset="0"/>
              </a:rPr>
              <a:t>Diarrhoea</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Skin </a:t>
            </a:r>
            <a:r>
              <a:rPr lang="en-US" dirty="0">
                <a:latin typeface="Cambria" panose="02040503050406030204" pitchFamily="18" charset="0"/>
              </a:rPr>
              <a:t>rashes</a:t>
            </a:r>
          </a:p>
          <a:p>
            <a:endParaRPr lang="en-US" dirty="0">
              <a:latin typeface="Cambria" panose="02040503050406030204" pitchFamily="18" charset="0"/>
            </a:endParaRPr>
          </a:p>
        </p:txBody>
      </p:sp>
    </p:spTree>
    <p:extLst>
      <p:ext uri="{BB962C8B-B14F-4D97-AF65-F5344CB8AC3E}">
        <p14:creationId xmlns:p14="http://schemas.microsoft.com/office/powerpoint/2010/main" val="9219197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latin typeface="Cambria" panose="02040503050406030204" pitchFamily="18" charset="0"/>
              </a:rPr>
              <a:t>Prevention of bilharzia</a:t>
            </a:r>
            <a:r>
              <a:rPr lang="en-US" b="1" dirty="0">
                <a:solidFill>
                  <a:srgbClr val="FF0000"/>
                </a:solidFill>
                <a:latin typeface="Cambria" panose="02040503050406030204" pitchFamily="18" charset="0"/>
              </a:rPr>
              <a:t/>
            </a:r>
            <a:br>
              <a:rPr lang="en-US" b="1" dirty="0">
                <a:solidFill>
                  <a:srgbClr val="FF0000"/>
                </a:solidFill>
                <a:latin typeface="Cambria" panose="02040503050406030204" pitchFamily="18" charset="0"/>
              </a:rPr>
            </a:br>
            <a:endParaRPr lang="en-US" b="1"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dirty="0" smtClean="0">
                <a:latin typeface="Cambria" panose="02040503050406030204" pitchFamily="18" charset="0"/>
              </a:rPr>
              <a:t>Wearing </a:t>
            </a:r>
            <a:r>
              <a:rPr lang="en-US" dirty="0">
                <a:latin typeface="Cambria" panose="02040503050406030204" pitchFamily="18" charset="0"/>
              </a:rPr>
              <a:t>protective clothing like gumboots while walking in water</a:t>
            </a:r>
          </a:p>
          <a:p>
            <a:pPr>
              <a:lnSpc>
                <a:spcPct val="150000"/>
              </a:lnSpc>
              <a:buFont typeface="Wingdings" panose="05000000000000000000" pitchFamily="2" charset="2"/>
              <a:buChar char="§"/>
            </a:pPr>
            <a:r>
              <a:rPr lang="en-US" dirty="0" smtClean="0">
                <a:latin typeface="Cambria" panose="02040503050406030204" pitchFamily="18" charset="0"/>
              </a:rPr>
              <a:t>Drinking </a:t>
            </a:r>
            <a:r>
              <a:rPr lang="en-US" dirty="0">
                <a:latin typeface="Cambria" panose="02040503050406030204" pitchFamily="18" charset="0"/>
              </a:rPr>
              <a:t>boiled water</a:t>
            </a:r>
          </a:p>
          <a:p>
            <a:pPr>
              <a:lnSpc>
                <a:spcPct val="150000"/>
              </a:lnSpc>
              <a:buFont typeface="Wingdings" panose="05000000000000000000" pitchFamily="2" charset="2"/>
              <a:buChar char="§"/>
            </a:pPr>
            <a:r>
              <a:rPr lang="en-US" dirty="0" smtClean="0">
                <a:latin typeface="Cambria" panose="02040503050406030204" pitchFamily="18" charset="0"/>
              </a:rPr>
              <a:t>Draining </a:t>
            </a:r>
            <a:r>
              <a:rPr lang="en-US" dirty="0">
                <a:latin typeface="Cambria" panose="02040503050406030204" pitchFamily="18" charset="0"/>
              </a:rPr>
              <a:t>stagnant water</a:t>
            </a:r>
          </a:p>
          <a:p>
            <a:pPr>
              <a:lnSpc>
                <a:spcPct val="150000"/>
              </a:lnSpc>
              <a:buFont typeface="Wingdings" panose="05000000000000000000" pitchFamily="2" charset="2"/>
              <a:buChar char="§"/>
            </a:pPr>
            <a:r>
              <a:rPr lang="en-US" dirty="0" smtClean="0">
                <a:latin typeface="Cambria" panose="02040503050406030204" pitchFamily="18" charset="0"/>
              </a:rPr>
              <a:t>Using </a:t>
            </a:r>
            <a:r>
              <a:rPr lang="en-US" dirty="0">
                <a:latin typeface="Cambria" panose="02040503050406030204" pitchFamily="18" charset="0"/>
              </a:rPr>
              <a:t>chemicals to kill water snails</a:t>
            </a:r>
          </a:p>
          <a:p>
            <a:pPr>
              <a:lnSpc>
                <a:spcPct val="150000"/>
              </a:lnSpc>
              <a:buFont typeface="Wingdings" panose="05000000000000000000" pitchFamily="2" charset="2"/>
              <a:buChar char="§"/>
            </a:pPr>
            <a:r>
              <a:rPr lang="en-US" dirty="0" smtClean="0">
                <a:latin typeface="Cambria" panose="02040503050406030204" pitchFamily="18" charset="0"/>
              </a:rPr>
              <a:t>Using </a:t>
            </a:r>
            <a:r>
              <a:rPr lang="en-US" dirty="0">
                <a:latin typeface="Cambria" panose="02040503050406030204" pitchFamily="18" charset="0"/>
              </a:rPr>
              <a:t>latrines to pass urine or </a:t>
            </a:r>
            <a:r>
              <a:rPr lang="en-US" dirty="0" err="1">
                <a:latin typeface="Cambria" panose="02040503050406030204" pitchFamily="18" charset="0"/>
              </a:rPr>
              <a:t>faeces</a:t>
            </a:r>
            <a:endParaRPr lang="en-US" dirty="0">
              <a:latin typeface="Cambria" panose="02040503050406030204" pitchFamily="18" charset="0"/>
            </a:endParaRP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312090543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Common preventive measures for waterborne diseases</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fontScale="85000" lnSpcReduction="10000"/>
          </a:bodyPr>
          <a:lstStyle/>
          <a:p>
            <a:pPr marL="742950" indent="-742950">
              <a:lnSpc>
                <a:spcPct val="160000"/>
              </a:lnSpc>
              <a:buFont typeface="+mj-lt"/>
              <a:buAutoNum type="arabicPeriod"/>
            </a:pPr>
            <a:r>
              <a:rPr lang="en-US" sz="3600" dirty="0">
                <a:latin typeface="Cambria" panose="02040503050406030204" pitchFamily="18" charset="0"/>
              </a:rPr>
              <a:t>Proper sanitation and hygiene (main preventive measure)</a:t>
            </a:r>
          </a:p>
          <a:p>
            <a:pPr marL="742950" indent="-742950">
              <a:lnSpc>
                <a:spcPct val="160000"/>
              </a:lnSpc>
              <a:buFont typeface="+mj-lt"/>
              <a:buAutoNum type="arabicPeriod"/>
            </a:pPr>
            <a:r>
              <a:rPr lang="en-US" sz="3600" dirty="0">
                <a:latin typeface="Cambria" panose="02040503050406030204" pitchFamily="18" charset="0"/>
              </a:rPr>
              <a:t>Boiling drinking water</a:t>
            </a:r>
          </a:p>
          <a:p>
            <a:pPr marL="742950" indent="-742950">
              <a:lnSpc>
                <a:spcPct val="160000"/>
              </a:lnSpc>
              <a:buFont typeface="+mj-lt"/>
              <a:buAutoNum type="arabicPeriod"/>
            </a:pPr>
            <a:r>
              <a:rPr lang="en-US" sz="3600" dirty="0">
                <a:latin typeface="Cambria" panose="02040503050406030204" pitchFamily="18" charset="0"/>
              </a:rPr>
              <a:t>Treating water at the source</a:t>
            </a:r>
          </a:p>
          <a:p>
            <a:pPr marL="742950" indent="-742950">
              <a:lnSpc>
                <a:spcPct val="160000"/>
              </a:lnSpc>
              <a:buFont typeface="+mj-lt"/>
              <a:buAutoNum type="arabicPeriod"/>
            </a:pPr>
            <a:r>
              <a:rPr lang="en-US" sz="3600" dirty="0">
                <a:latin typeface="Cambria" panose="02040503050406030204" pitchFamily="18" charset="0"/>
              </a:rPr>
              <a:t>Using protective clothing while walking in water</a:t>
            </a:r>
          </a:p>
          <a:p>
            <a:pPr marL="742950" indent="-742950">
              <a:lnSpc>
                <a:spcPct val="160000"/>
              </a:lnSpc>
              <a:buFont typeface="+mj-lt"/>
              <a:buAutoNum type="arabicPeriod"/>
            </a:pPr>
            <a:r>
              <a:rPr lang="en-US" sz="3600" dirty="0">
                <a:latin typeface="Cambria" panose="02040503050406030204" pitchFamily="18" charset="0"/>
              </a:rPr>
              <a:t>Maintaining high standards of hygiene</a:t>
            </a:r>
          </a:p>
          <a:p>
            <a:pPr>
              <a:lnSpc>
                <a:spcPct val="16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26844673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u="sng" dirty="0">
                <a:solidFill>
                  <a:srgbClr val="FF0000"/>
                </a:solidFill>
                <a:latin typeface="Cambria" panose="02040503050406030204" pitchFamily="18" charset="0"/>
              </a:rPr>
              <a:t>Water pollution</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19201"/>
            <a:ext cx="8229600" cy="4906963"/>
          </a:xfrm>
        </p:spPr>
        <p:txBody>
          <a:bodyPr>
            <a:normAutofit fontScale="25000" lnSpcReduction="20000"/>
          </a:bodyPr>
          <a:lstStyle/>
          <a:p>
            <a:pPr marL="0" indent="0">
              <a:buNone/>
            </a:pPr>
            <a:r>
              <a:rPr lang="en-US" sz="9600" dirty="0">
                <a:latin typeface="Cambria" panose="02040503050406030204" pitchFamily="18" charset="0"/>
              </a:rPr>
              <a:t>Us the release of harmful substances into water bodies and sources</a:t>
            </a:r>
          </a:p>
          <a:p>
            <a:pPr marL="0" indent="0">
              <a:buNone/>
            </a:pPr>
            <a:r>
              <a:rPr lang="en-US" sz="9600" dirty="0">
                <a:latin typeface="Cambria" panose="02040503050406030204" pitchFamily="18" charset="0"/>
              </a:rPr>
              <a:t> </a:t>
            </a:r>
            <a:endParaRPr lang="en-US" sz="9600" b="1" dirty="0">
              <a:latin typeface="Cambria" panose="02040503050406030204" pitchFamily="18" charset="0"/>
            </a:endParaRPr>
          </a:p>
          <a:p>
            <a:pPr marL="0" indent="0">
              <a:buNone/>
            </a:pPr>
            <a:r>
              <a:rPr lang="en-US" sz="9600" b="1" dirty="0">
                <a:latin typeface="Cambria" panose="02040503050406030204" pitchFamily="18" charset="0"/>
              </a:rPr>
              <a:t>Ways in which water is polluted</a:t>
            </a:r>
          </a:p>
          <a:p>
            <a:pPr>
              <a:lnSpc>
                <a:spcPct val="170000"/>
              </a:lnSpc>
              <a:buFont typeface="Wingdings" panose="05000000000000000000" pitchFamily="2" charset="2"/>
              <a:buChar char="§"/>
            </a:pPr>
            <a:r>
              <a:rPr lang="en-US" sz="9600" dirty="0">
                <a:latin typeface="Cambria" panose="02040503050406030204" pitchFamily="18" charset="0"/>
              </a:rPr>
              <a:t>Release of human or animal waste into water</a:t>
            </a:r>
          </a:p>
          <a:p>
            <a:pPr>
              <a:lnSpc>
                <a:spcPct val="170000"/>
              </a:lnSpc>
              <a:buFont typeface="Wingdings" panose="05000000000000000000" pitchFamily="2" charset="2"/>
              <a:buChar char="§"/>
            </a:pPr>
            <a:r>
              <a:rPr lang="en-US" sz="9600" dirty="0">
                <a:latin typeface="Cambria" panose="02040503050406030204" pitchFamily="18" charset="0"/>
              </a:rPr>
              <a:t>Use of farm chemicals near water sources</a:t>
            </a:r>
          </a:p>
          <a:p>
            <a:pPr>
              <a:lnSpc>
                <a:spcPct val="170000"/>
              </a:lnSpc>
              <a:buFont typeface="Wingdings" panose="05000000000000000000" pitchFamily="2" charset="2"/>
              <a:buChar char="§"/>
            </a:pPr>
            <a:r>
              <a:rPr lang="en-US" sz="9600" dirty="0">
                <a:latin typeface="Cambria" panose="02040503050406030204" pitchFamily="18" charset="0"/>
              </a:rPr>
              <a:t>Release of industrial waste into water sources</a:t>
            </a:r>
          </a:p>
          <a:p>
            <a:pPr>
              <a:lnSpc>
                <a:spcPct val="170000"/>
              </a:lnSpc>
              <a:buFont typeface="Wingdings" panose="05000000000000000000" pitchFamily="2" charset="2"/>
              <a:buChar char="§"/>
            </a:pPr>
            <a:r>
              <a:rPr lang="en-US" sz="9600" dirty="0">
                <a:latin typeface="Cambria" panose="02040503050406030204" pitchFamily="18" charset="0"/>
              </a:rPr>
              <a:t>Oil spillage</a:t>
            </a:r>
          </a:p>
          <a:p>
            <a:pPr>
              <a:lnSpc>
                <a:spcPct val="170000"/>
              </a:lnSpc>
              <a:buFont typeface="Wingdings" panose="05000000000000000000" pitchFamily="2" charset="2"/>
              <a:buChar char="§"/>
            </a:pPr>
            <a:r>
              <a:rPr lang="en-US" sz="9600" dirty="0">
                <a:latin typeface="Cambria" panose="02040503050406030204" pitchFamily="18" charset="0"/>
              </a:rPr>
              <a:t>Acid rain</a:t>
            </a:r>
          </a:p>
          <a:p>
            <a:pPr>
              <a:lnSpc>
                <a:spcPct val="170000"/>
              </a:lnSpc>
              <a:buFont typeface="Wingdings" panose="05000000000000000000" pitchFamily="2" charset="2"/>
              <a:buChar char="§"/>
            </a:pPr>
            <a:r>
              <a:rPr lang="en-US" sz="9600" dirty="0">
                <a:latin typeface="Cambria" panose="02040503050406030204" pitchFamily="18" charset="0"/>
              </a:rPr>
              <a:t>Flooding</a:t>
            </a:r>
          </a:p>
          <a:p>
            <a:endParaRPr lang="en-US" dirty="0">
              <a:latin typeface="Cambria" panose="02040503050406030204" pitchFamily="18" charset="0"/>
            </a:endParaRPr>
          </a:p>
        </p:txBody>
      </p:sp>
    </p:spTree>
    <p:extLst>
      <p:ext uri="{BB962C8B-B14F-4D97-AF65-F5344CB8AC3E}">
        <p14:creationId xmlns:p14="http://schemas.microsoft.com/office/powerpoint/2010/main" val="93483960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PARTS OF A </a:t>
            </a:r>
            <a:r>
              <a:rPr lang="en-US" dirty="0" smtClean="0"/>
              <a:t>PLANT</a:t>
            </a: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2189" y="2000249"/>
            <a:ext cx="3254417" cy="4480761"/>
          </a:xfrm>
          <a:prstGeom prst="rect">
            <a:avLst/>
          </a:prstGeom>
          <a:solidFill>
            <a:srgbClr val="92D050"/>
          </a:solidFill>
          <a:ln>
            <a:noFill/>
          </a:ln>
          <a:extLst/>
        </p:spPr>
      </p:pic>
    </p:spTree>
    <p:extLst>
      <p:ext uri="{BB962C8B-B14F-4D97-AF65-F5344CB8AC3E}">
        <p14:creationId xmlns:p14="http://schemas.microsoft.com/office/powerpoint/2010/main" val="41884658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Parts of a flower and their </a:t>
            </a:r>
            <a:r>
              <a:rPr lang="en-US" dirty="0" smtClean="0"/>
              <a:t>functions</a:t>
            </a:r>
            <a:endParaRPr lang="en-US" dirty="0"/>
          </a:p>
        </p:txBody>
      </p:sp>
      <p:sp>
        <p:nvSpPr>
          <p:cNvPr id="3" name="Content Placeholder 2"/>
          <p:cNvSpPr>
            <a:spLocks noGrp="1"/>
          </p:cNvSpPr>
          <p:nvPr>
            <p:ph idx="1"/>
          </p:nvPr>
        </p:nvSpPr>
        <p:spPr/>
        <p:txBody>
          <a:bodyPr/>
          <a:lstStyle/>
          <a:p>
            <a:r>
              <a:rPr lang="en-US" dirty="0"/>
              <a:t>Pistil- the female parts of a flower. Made up of </a:t>
            </a:r>
            <a:r>
              <a:rPr lang="en-US" dirty="0" smtClean="0"/>
              <a:t>the </a:t>
            </a:r>
            <a:r>
              <a:rPr lang="en-US" dirty="0"/>
              <a:t>stigma, style, ovary and the ovules.</a:t>
            </a:r>
          </a:p>
          <a:p>
            <a:r>
              <a:rPr lang="en-US" dirty="0"/>
              <a:t>Stigma -receives pollen grains from </a:t>
            </a:r>
            <a:r>
              <a:rPr lang="en-US" dirty="0" smtClean="0"/>
              <a:t>the anthers</a:t>
            </a:r>
            <a:r>
              <a:rPr lang="en-US" dirty="0"/>
              <a:t>. </a:t>
            </a:r>
          </a:p>
          <a:p>
            <a:r>
              <a:rPr lang="en-US" dirty="0"/>
              <a:t>Style - holds the stigma</a:t>
            </a:r>
          </a:p>
          <a:p>
            <a:r>
              <a:rPr lang="en-US" dirty="0"/>
              <a:t>Ovary - ovary encloses and protects the 	ovules. </a:t>
            </a:r>
          </a:p>
          <a:p>
            <a:pPr lvl="1"/>
            <a:r>
              <a:rPr lang="en-US" dirty="0" smtClean="0"/>
              <a:t>It </a:t>
            </a:r>
            <a:r>
              <a:rPr lang="en-US" dirty="0"/>
              <a:t>later develops into a fruit</a:t>
            </a:r>
          </a:p>
          <a:p>
            <a:r>
              <a:rPr lang="en-US" dirty="0"/>
              <a:t>Ovule - develops into seeds</a:t>
            </a:r>
          </a:p>
          <a:p>
            <a:r>
              <a:rPr lang="en-US" dirty="0"/>
              <a:t>Petals - attracts insect.</a:t>
            </a:r>
          </a:p>
          <a:p>
            <a:endParaRPr lang="en-US" dirty="0"/>
          </a:p>
        </p:txBody>
      </p:sp>
    </p:spTree>
    <p:extLst>
      <p:ext uri="{BB962C8B-B14F-4D97-AF65-F5344CB8AC3E}">
        <p14:creationId xmlns:p14="http://schemas.microsoft.com/office/powerpoint/2010/main" val="6764760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Effects of water pollution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295401"/>
            <a:ext cx="8229600" cy="4830763"/>
          </a:xfrm>
        </p:spPr>
        <p:txBody>
          <a:bodyPr>
            <a:noAutofit/>
          </a:bodyPr>
          <a:lstStyle/>
          <a:p>
            <a:pPr marL="0" indent="0">
              <a:buNone/>
            </a:pPr>
            <a:r>
              <a:rPr lang="en-US" sz="3600" b="1" dirty="0">
                <a:latin typeface="Cambria" panose="02040503050406030204" pitchFamily="18" charset="0"/>
              </a:rPr>
              <a:t>(a) Effects on plants</a:t>
            </a:r>
          </a:p>
          <a:p>
            <a:pPr>
              <a:buFont typeface="Wingdings" panose="05000000000000000000" pitchFamily="2" charset="2"/>
              <a:buChar char="§"/>
            </a:pPr>
            <a:r>
              <a:rPr lang="en-US" sz="3600" dirty="0">
                <a:latin typeface="Cambria" panose="02040503050406030204" pitchFamily="18" charset="0"/>
              </a:rPr>
              <a:t>Oil spillage</a:t>
            </a:r>
          </a:p>
          <a:p>
            <a:pPr>
              <a:buFont typeface="Wingdings" panose="05000000000000000000" pitchFamily="2" charset="2"/>
              <a:buChar char="§"/>
            </a:pPr>
            <a:r>
              <a:rPr lang="en-US" sz="3600" dirty="0">
                <a:latin typeface="Cambria" panose="02040503050406030204" pitchFamily="18" charset="0"/>
              </a:rPr>
              <a:t>Blocks root hairs of plants leading to drying up. It also blocks sunlight and air from reaching  aquatic plants</a:t>
            </a:r>
          </a:p>
          <a:p>
            <a:pPr>
              <a:buFont typeface="Wingdings" panose="05000000000000000000" pitchFamily="2" charset="2"/>
              <a:buChar char="§"/>
            </a:pPr>
            <a:r>
              <a:rPr lang="en-US" sz="3600" dirty="0">
                <a:latin typeface="Cambria" panose="02040503050406030204" pitchFamily="18" charset="0"/>
              </a:rPr>
              <a:t>Farm chemicals makes the plants to dry</a:t>
            </a:r>
          </a:p>
          <a:p>
            <a:pPr>
              <a:buFont typeface="Wingdings" panose="05000000000000000000" pitchFamily="2" charset="2"/>
              <a:buChar char="§"/>
            </a:pPr>
            <a:r>
              <a:rPr lang="en-US" sz="3600" dirty="0">
                <a:latin typeface="Cambria" panose="02040503050406030204" pitchFamily="18" charset="0"/>
              </a:rPr>
              <a:t>Acid rain leads to scorching of plants, hence drying</a:t>
            </a:r>
          </a:p>
          <a:p>
            <a:endParaRPr lang="en-US" sz="3600" dirty="0">
              <a:latin typeface="Cambria" panose="02040503050406030204" pitchFamily="18" charset="0"/>
            </a:endParaRPr>
          </a:p>
        </p:txBody>
      </p:sp>
    </p:spTree>
    <p:extLst>
      <p:ext uri="{BB962C8B-B14F-4D97-AF65-F5344CB8AC3E}">
        <p14:creationId xmlns:p14="http://schemas.microsoft.com/office/powerpoint/2010/main" val="146955888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latin typeface="Cambria" panose="02040503050406030204" pitchFamily="18" charset="0"/>
              </a:rPr>
              <a:t>(</a:t>
            </a:r>
            <a:r>
              <a:rPr lang="en-US" b="1" dirty="0" smtClean="0">
                <a:solidFill>
                  <a:srgbClr val="FF0000"/>
                </a:solidFill>
                <a:latin typeface="Cambria" panose="02040503050406030204" pitchFamily="18" charset="0"/>
              </a:rPr>
              <a:t>b) Effects </a:t>
            </a:r>
            <a:r>
              <a:rPr lang="en-US" b="1" dirty="0">
                <a:solidFill>
                  <a:srgbClr val="FF0000"/>
                </a:solidFill>
                <a:latin typeface="Cambria" panose="02040503050406030204" pitchFamily="18" charset="0"/>
              </a:rPr>
              <a:t>on animals</a:t>
            </a:r>
            <a:br>
              <a:rPr lang="en-US" b="1" dirty="0">
                <a:solidFill>
                  <a:srgbClr val="FF0000"/>
                </a:solidFill>
                <a:latin typeface="Cambria" panose="02040503050406030204" pitchFamily="18" charset="0"/>
              </a:rPr>
            </a:br>
            <a:endParaRPr lang="en-US" b="1"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sz="3600" dirty="0">
                <a:latin typeface="Cambria" panose="02040503050406030204" pitchFamily="18" charset="0"/>
              </a:rPr>
              <a:t>Human and animal waste lead to water-bone diseases.</a:t>
            </a:r>
          </a:p>
          <a:p>
            <a:pPr>
              <a:lnSpc>
                <a:spcPct val="150000"/>
              </a:lnSpc>
              <a:buFont typeface="Wingdings" panose="05000000000000000000" pitchFamily="2" charset="2"/>
              <a:buChar char="§"/>
            </a:pPr>
            <a:r>
              <a:rPr lang="en-US" sz="3600" dirty="0">
                <a:latin typeface="Cambria" panose="02040503050406030204" pitchFamily="18" charset="0"/>
              </a:rPr>
              <a:t>Dissolved chemicals in water kill aquatic animals</a:t>
            </a:r>
          </a:p>
          <a:p>
            <a:pPr>
              <a:lnSpc>
                <a:spcPct val="150000"/>
              </a:lnSpc>
              <a:buFont typeface="Wingdings" panose="05000000000000000000" pitchFamily="2" charset="2"/>
              <a:buChar char="§"/>
            </a:pPr>
            <a:r>
              <a:rPr lang="en-US" sz="3600" dirty="0">
                <a:latin typeface="Cambria" panose="02040503050406030204" pitchFamily="18" charset="0"/>
              </a:rPr>
              <a:t>Oil spillage suffocates water animals</a:t>
            </a:r>
          </a:p>
          <a:p>
            <a:pPr>
              <a:lnSpc>
                <a:spcPct val="15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383201501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latin typeface="Cambria" panose="02040503050406030204" pitchFamily="18" charset="0"/>
              </a:rPr>
              <a:t>(</a:t>
            </a:r>
            <a:r>
              <a:rPr lang="en-US" b="1" dirty="0" smtClean="0">
                <a:solidFill>
                  <a:srgbClr val="FF0000"/>
                </a:solidFill>
                <a:latin typeface="Cambria" panose="02040503050406030204" pitchFamily="18" charset="0"/>
              </a:rPr>
              <a:t>c) Effects </a:t>
            </a:r>
            <a:r>
              <a:rPr lang="en-US" b="1" dirty="0">
                <a:solidFill>
                  <a:srgbClr val="FF0000"/>
                </a:solidFill>
                <a:latin typeface="Cambria" panose="02040503050406030204" pitchFamily="18" charset="0"/>
              </a:rPr>
              <a:t>on soil</a:t>
            </a:r>
            <a:br>
              <a:rPr lang="en-US" b="1" dirty="0">
                <a:solidFill>
                  <a:srgbClr val="FF0000"/>
                </a:solidFill>
                <a:latin typeface="Cambria" panose="02040503050406030204" pitchFamily="18" charset="0"/>
              </a:rPr>
            </a:br>
            <a:endParaRPr lang="en-US" b="1"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sz="3600" dirty="0">
                <a:latin typeface="Cambria" panose="02040503050406030204" pitchFamily="18" charset="0"/>
              </a:rPr>
              <a:t>Acid rain makes the soil unsuitable for cultivation</a:t>
            </a:r>
          </a:p>
          <a:p>
            <a:pPr>
              <a:lnSpc>
                <a:spcPct val="150000"/>
              </a:lnSpc>
              <a:buFont typeface="Wingdings" panose="05000000000000000000" pitchFamily="2" charset="2"/>
              <a:buChar char="§"/>
            </a:pPr>
            <a:r>
              <a:rPr lang="en-US" sz="3600" dirty="0">
                <a:latin typeface="Cambria" panose="02040503050406030204" pitchFamily="18" charset="0"/>
              </a:rPr>
              <a:t>Excess farm chemicals make the soil less productive</a:t>
            </a:r>
          </a:p>
          <a:p>
            <a:pPr>
              <a:lnSpc>
                <a:spcPct val="150000"/>
              </a:lnSpc>
              <a:buFont typeface="Wingdings" panose="05000000000000000000" pitchFamily="2" charset="2"/>
              <a:buChar char="§"/>
            </a:pPr>
            <a:r>
              <a:rPr lang="en-US" sz="3600" dirty="0">
                <a:latin typeface="Cambria" panose="02040503050406030204" pitchFamily="18" charset="0"/>
              </a:rPr>
              <a:t>Oil spillage prevents air from reaching the soil</a:t>
            </a:r>
          </a:p>
          <a:p>
            <a:pPr>
              <a:lnSpc>
                <a:spcPct val="15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9384172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Ways of controlling water pollution</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60000"/>
              </a:lnSpc>
              <a:buFont typeface="Wingdings" panose="05000000000000000000" pitchFamily="2" charset="2"/>
              <a:buChar char="§"/>
            </a:pPr>
            <a:r>
              <a:rPr lang="en-US" dirty="0" smtClean="0">
                <a:latin typeface="Cambria" panose="02040503050406030204" pitchFamily="18" charset="0"/>
              </a:rPr>
              <a:t>Protecting </a:t>
            </a:r>
            <a:r>
              <a:rPr lang="en-US" dirty="0">
                <a:latin typeface="Cambria" panose="02040503050406030204" pitchFamily="18" charset="0"/>
              </a:rPr>
              <a:t>the soil from erosion</a:t>
            </a:r>
          </a:p>
          <a:p>
            <a:pPr>
              <a:lnSpc>
                <a:spcPct val="160000"/>
              </a:lnSpc>
              <a:buFont typeface="Wingdings" panose="05000000000000000000" pitchFamily="2" charset="2"/>
              <a:buChar char="§"/>
            </a:pPr>
            <a:r>
              <a:rPr lang="en-US" dirty="0" smtClean="0">
                <a:latin typeface="Cambria" panose="02040503050406030204" pitchFamily="18" charset="0"/>
              </a:rPr>
              <a:t>Practicing </a:t>
            </a:r>
            <a:r>
              <a:rPr lang="en-US" dirty="0">
                <a:latin typeface="Cambria" panose="02040503050406030204" pitchFamily="18" charset="0"/>
              </a:rPr>
              <a:t>proper sanitation </a:t>
            </a:r>
            <a:r>
              <a:rPr lang="en-US" dirty="0" smtClean="0">
                <a:latin typeface="Cambria" panose="02040503050406030204" pitchFamily="18" charset="0"/>
              </a:rPr>
              <a:t>i.e. </a:t>
            </a:r>
            <a:r>
              <a:rPr lang="en-US" dirty="0">
                <a:latin typeface="Cambria" panose="02040503050406030204" pitchFamily="18" charset="0"/>
              </a:rPr>
              <a:t>proper disposal of human waste in toilets and latrines</a:t>
            </a:r>
          </a:p>
          <a:p>
            <a:pPr>
              <a:lnSpc>
                <a:spcPct val="160000"/>
              </a:lnSpc>
              <a:buFont typeface="Wingdings" panose="05000000000000000000" pitchFamily="2" charset="2"/>
              <a:buChar char="§"/>
            </a:pPr>
            <a:r>
              <a:rPr lang="en-US" dirty="0" smtClean="0">
                <a:latin typeface="Cambria" panose="02040503050406030204" pitchFamily="18" charset="0"/>
              </a:rPr>
              <a:t>Preventing </a:t>
            </a:r>
            <a:r>
              <a:rPr lang="en-US" dirty="0">
                <a:latin typeface="Cambria" panose="02040503050406030204" pitchFamily="18" charset="0"/>
              </a:rPr>
              <a:t>animals from releasing their wastes in water sources</a:t>
            </a:r>
          </a:p>
          <a:p>
            <a:pPr>
              <a:lnSpc>
                <a:spcPct val="160000"/>
              </a:lnSpc>
              <a:buFont typeface="Wingdings" panose="05000000000000000000" pitchFamily="2" charset="2"/>
              <a:buChar char="§"/>
            </a:pPr>
            <a:r>
              <a:rPr lang="en-US" dirty="0" smtClean="0">
                <a:latin typeface="Cambria" panose="02040503050406030204" pitchFamily="18" charset="0"/>
              </a:rPr>
              <a:t>Controlled </a:t>
            </a:r>
            <a:r>
              <a:rPr lang="en-US" dirty="0">
                <a:latin typeface="Cambria" panose="02040503050406030204" pitchFamily="18" charset="0"/>
              </a:rPr>
              <a:t>use of farm chemicals</a:t>
            </a:r>
          </a:p>
          <a:p>
            <a:pPr>
              <a:lnSpc>
                <a:spcPct val="160000"/>
              </a:lnSpc>
              <a:buFont typeface="Wingdings" panose="05000000000000000000" pitchFamily="2" charset="2"/>
              <a:buChar char="§"/>
            </a:pPr>
            <a:r>
              <a:rPr lang="en-US" dirty="0" smtClean="0">
                <a:latin typeface="Cambria" panose="02040503050406030204" pitchFamily="18" charset="0"/>
              </a:rPr>
              <a:t>Treating </a:t>
            </a:r>
            <a:r>
              <a:rPr lang="en-US" dirty="0">
                <a:latin typeface="Cambria" panose="02040503050406030204" pitchFamily="18" charset="0"/>
              </a:rPr>
              <a:t>industrial wastes before releasing them</a:t>
            </a:r>
          </a:p>
          <a:p>
            <a:pPr>
              <a:lnSpc>
                <a:spcPct val="160000"/>
              </a:lnSpc>
            </a:pPr>
            <a:endParaRPr lang="en-US" dirty="0">
              <a:latin typeface="Cambria" panose="02040503050406030204" pitchFamily="18" charset="0"/>
            </a:endParaRPr>
          </a:p>
        </p:txBody>
      </p:sp>
    </p:spTree>
    <p:extLst>
      <p:ext uri="{BB962C8B-B14F-4D97-AF65-F5344CB8AC3E}">
        <p14:creationId xmlns:p14="http://schemas.microsoft.com/office/powerpoint/2010/main" val="14578399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Soft and hard water</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sz="3600" b="1" dirty="0">
                <a:latin typeface="Cambria" panose="02040503050406030204" pitchFamily="18" charset="0"/>
              </a:rPr>
              <a:t>Soft water</a:t>
            </a:r>
          </a:p>
          <a:p>
            <a:pPr marL="0" indent="0">
              <a:buNone/>
            </a:pPr>
            <a:r>
              <a:rPr lang="en-US" sz="3600" dirty="0">
                <a:latin typeface="Cambria" panose="02040503050406030204" pitchFamily="18" charset="0"/>
              </a:rPr>
              <a:t>Water that lathers with soap easily and fast</a:t>
            </a:r>
          </a:p>
          <a:p>
            <a:pPr marL="0" indent="0">
              <a:buNone/>
            </a:pPr>
            <a:r>
              <a:rPr lang="en-US" sz="3600" dirty="0">
                <a:latin typeface="Cambria" panose="02040503050406030204" pitchFamily="18" charset="0"/>
              </a:rPr>
              <a:t> </a:t>
            </a:r>
          </a:p>
          <a:p>
            <a:pPr marL="0" indent="0">
              <a:buNone/>
            </a:pPr>
            <a:r>
              <a:rPr lang="en-US" sz="3600" b="1" dirty="0">
                <a:latin typeface="Cambria" panose="02040503050406030204" pitchFamily="18" charset="0"/>
              </a:rPr>
              <a:t>Hard water</a:t>
            </a:r>
          </a:p>
          <a:p>
            <a:pPr marL="0" indent="0">
              <a:buNone/>
            </a:pPr>
            <a:r>
              <a:rPr lang="en-US" sz="3600" dirty="0">
                <a:latin typeface="Cambria" panose="02040503050406030204" pitchFamily="18" charset="0"/>
              </a:rPr>
              <a:t>Does not lather easily with soap</a:t>
            </a:r>
          </a:p>
          <a:p>
            <a:endParaRPr lang="en-US" sz="3600" dirty="0">
              <a:latin typeface="Cambria" panose="02040503050406030204" pitchFamily="18" charset="0"/>
            </a:endParaRPr>
          </a:p>
        </p:txBody>
      </p:sp>
    </p:spTree>
    <p:extLst>
      <p:ext uri="{BB962C8B-B14F-4D97-AF65-F5344CB8AC3E}">
        <p14:creationId xmlns:p14="http://schemas.microsoft.com/office/powerpoint/2010/main" val="225056183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Advantages of soft water</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r>
              <a:rPr lang="en-US" sz="4000" dirty="0">
                <a:latin typeface="Cambria" panose="02040503050406030204" pitchFamily="18" charset="0"/>
              </a:rPr>
              <a:t>Good for washing clothes</a:t>
            </a:r>
          </a:p>
          <a:p>
            <a:r>
              <a:rPr lang="en-US" sz="4000" dirty="0">
                <a:latin typeface="Cambria" panose="02040503050406030204" pitchFamily="18" charset="0"/>
              </a:rPr>
              <a:t>Lathers with soap easily</a:t>
            </a:r>
          </a:p>
          <a:p>
            <a:r>
              <a:rPr lang="en-US" sz="4000" dirty="0">
                <a:latin typeface="Cambria" panose="02040503050406030204" pitchFamily="18" charset="0"/>
              </a:rPr>
              <a:t>Saves soap during washing</a:t>
            </a:r>
          </a:p>
          <a:p>
            <a:pPr marL="0" indent="0">
              <a:buNone/>
            </a:pPr>
            <a:endParaRPr lang="en-US" sz="4000" dirty="0">
              <a:latin typeface="Cambria" panose="02040503050406030204" pitchFamily="18" charset="0"/>
            </a:endParaRPr>
          </a:p>
          <a:p>
            <a:pPr marL="0" indent="0" algn="ctr">
              <a:buNone/>
            </a:pPr>
            <a:r>
              <a:rPr lang="en-US" sz="4000" b="1" u="sng" dirty="0">
                <a:solidFill>
                  <a:srgbClr val="FF0000"/>
                </a:solidFill>
                <a:latin typeface="Cambria" panose="02040503050406030204" pitchFamily="18" charset="0"/>
              </a:rPr>
              <a:t>Advantages of hard water</a:t>
            </a:r>
          </a:p>
          <a:p>
            <a:r>
              <a:rPr lang="en-US" sz="4000" dirty="0">
                <a:latin typeface="Cambria" panose="02040503050406030204" pitchFamily="18" charset="0"/>
              </a:rPr>
              <a:t>Good for drinking</a:t>
            </a:r>
          </a:p>
          <a:p>
            <a:endParaRPr lang="en-US" sz="4000" dirty="0">
              <a:latin typeface="Cambria" panose="02040503050406030204" pitchFamily="18" charset="0"/>
            </a:endParaRPr>
          </a:p>
        </p:txBody>
      </p:sp>
    </p:spTree>
    <p:extLst>
      <p:ext uri="{BB962C8B-B14F-4D97-AF65-F5344CB8AC3E}">
        <p14:creationId xmlns:p14="http://schemas.microsoft.com/office/powerpoint/2010/main" val="34485923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Disadvantages of hard water</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rmAutofit/>
          </a:bodyPr>
          <a:lstStyle/>
          <a:p>
            <a:pPr>
              <a:lnSpc>
                <a:spcPct val="150000"/>
              </a:lnSpc>
            </a:pPr>
            <a:r>
              <a:rPr lang="en-US" dirty="0" smtClean="0">
                <a:latin typeface="Cambria" panose="02040503050406030204" pitchFamily="18" charset="0"/>
              </a:rPr>
              <a:t>Wastes </a:t>
            </a:r>
            <a:r>
              <a:rPr lang="en-US" dirty="0">
                <a:latin typeface="Cambria" panose="02040503050406030204" pitchFamily="18" charset="0"/>
              </a:rPr>
              <a:t>soap</a:t>
            </a:r>
          </a:p>
          <a:p>
            <a:pPr>
              <a:lnSpc>
                <a:spcPct val="150000"/>
              </a:lnSpc>
            </a:pPr>
            <a:r>
              <a:rPr lang="en-US" dirty="0" smtClean="0">
                <a:latin typeface="Cambria" panose="02040503050406030204" pitchFamily="18" charset="0"/>
              </a:rPr>
              <a:t>Wears </a:t>
            </a:r>
            <a:r>
              <a:rPr lang="en-US" dirty="0">
                <a:latin typeface="Cambria" panose="02040503050406030204" pitchFamily="18" charset="0"/>
              </a:rPr>
              <a:t>out clothes</a:t>
            </a:r>
          </a:p>
          <a:p>
            <a:pPr>
              <a:lnSpc>
                <a:spcPct val="150000"/>
              </a:lnSpc>
            </a:pPr>
            <a:r>
              <a:rPr lang="en-US" dirty="0" smtClean="0">
                <a:latin typeface="Cambria" panose="02040503050406030204" pitchFamily="18" charset="0"/>
              </a:rPr>
              <a:t>Stains </a:t>
            </a:r>
            <a:r>
              <a:rPr lang="en-US" dirty="0">
                <a:latin typeface="Cambria" panose="02040503050406030204" pitchFamily="18" charset="0"/>
              </a:rPr>
              <a:t>clothes</a:t>
            </a:r>
          </a:p>
          <a:p>
            <a:pPr>
              <a:lnSpc>
                <a:spcPct val="150000"/>
              </a:lnSpc>
            </a:pPr>
            <a:r>
              <a:rPr lang="en-US" dirty="0" smtClean="0">
                <a:latin typeface="Cambria" panose="02040503050406030204" pitchFamily="18" charset="0"/>
              </a:rPr>
              <a:t>Causes </a:t>
            </a:r>
            <a:r>
              <a:rPr lang="en-US" dirty="0">
                <a:latin typeface="Cambria" panose="02040503050406030204" pitchFamily="18" charset="0"/>
              </a:rPr>
              <a:t>indigestion</a:t>
            </a:r>
          </a:p>
          <a:p>
            <a:pPr>
              <a:lnSpc>
                <a:spcPct val="150000"/>
              </a:lnSpc>
            </a:pPr>
            <a:r>
              <a:rPr lang="en-US" dirty="0" smtClean="0">
                <a:latin typeface="Cambria" panose="02040503050406030204" pitchFamily="18" charset="0"/>
              </a:rPr>
              <a:t>Stains </a:t>
            </a:r>
            <a:r>
              <a:rPr lang="en-US" dirty="0">
                <a:latin typeface="Cambria" panose="02040503050406030204" pitchFamily="18" charset="0"/>
              </a:rPr>
              <a:t>utensils</a:t>
            </a:r>
          </a:p>
          <a:p>
            <a:pPr>
              <a:lnSpc>
                <a:spcPct val="150000"/>
              </a:lnSpc>
            </a:pPr>
            <a:r>
              <a:rPr lang="en-US" dirty="0" smtClean="0">
                <a:latin typeface="Cambria" panose="02040503050406030204" pitchFamily="18" charset="0"/>
              </a:rPr>
              <a:t>Wears </a:t>
            </a:r>
            <a:r>
              <a:rPr lang="en-US" dirty="0">
                <a:latin typeface="Cambria" panose="02040503050406030204" pitchFamily="18" charset="0"/>
              </a:rPr>
              <a:t>out utensils</a:t>
            </a:r>
          </a:p>
          <a:p>
            <a:pPr>
              <a:lnSpc>
                <a:spcPct val="150000"/>
              </a:lnSpc>
            </a:pPr>
            <a:r>
              <a:rPr lang="en-US" dirty="0" smtClean="0">
                <a:latin typeface="Cambria" panose="02040503050406030204" pitchFamily="18" charset="0"/>
              </a:rPr>
              <a:t>Clogs </a:t>
            </a:r>
            <a:r>
              <a:rPr lang="en-US" dirty="0">
                <a:latin typeface="Cambria" panose="02040503050406030204" pitchFamily="18" charset="0"/>
              </a:rPr>
              <a:t>pipes</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27019306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Softening hard water</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4000" dirty="0">
                <a:latin typeface="Cambria" panose="02040503050406030204" pitchFamily="18" charset="0"/>
              </a:rPr>
              <a:t>Boiling hard water</a:t>
            </a:r>
          </a:p>
          <a:p>
            <a:pPr>
              <a:buFont typeface="Wingdings" panose="05000000000000000000" pitchFamily="2" charset="2"/>
              <a:buChar char="§"/>
            </a:pPr>
            <a:r>
              <a:rPr lang="en-US" sz="4000" dirty="0">
                <a:latin typeface="Cambria" panose="02040503050406030204" pitchFamily="18" charset="0"/>
              </a:rPr>
              <a:t>Using chemicals</a:t>
            </a:r>
          </a:p>
          <a:p>
            <a:endParaRPr lang="en-US" sz="4000" dirty="0">
              <a:latin typeface="Cambria" panose="02040503050406030204" pitchFamily="18" charset="0"/>
            </a:endParaRPr>
          </a:p>
        </p:txBody>
      </p:sp>
    </p:spTree>
    <p:extLst>
      <p:ext uri="{BB962C8B-B14F-4D97-AF65-F5344CB8AC3E}">
        <p14:creationId xmlns:p14="http://schemas.microsoft.com/office/powerpoint/2010/main" val="34915379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62200" y="304801"/>
            <a:ext cx="6629400" cy="461665"/>
          </a:xfrm>
          <a:prstGeom prst="rect">
            <a:avLst/>
          </a:prstGeom>
          <a:noFill/>
        </p:spPr>
        <p:txBody>
          <a:bodyPr wrap="square" rtlCol="0">
            <a:spAutoFit/>
          </a:bodyPr>
          <a:lstStyle/>
          <a:p>
            <a:pPr algn="ctr"/>
            <a:r>
              <a:rPr lang="en-US" sz="2400" b="1" u="sng" dirty="0"/>
              <a:t>A HOME MADE/DOMESTIC WATER FILTER</a:t>
            </a:r>
          </a:p>
        </p:txBody>
      </p:sp>
      <p:sp>
        <p:nvSpPr>
          <p:cNvPr id="55" name="TextBox 54"/>
          <p:cNvSpPr txBox="1"/>
          <p:nvPr/>
        </p:nvSpPr>
        <p:spPr>
          <a:xfrm>
            <a:off x="7239000" y="3124200"/>
            <a:ext cx="3276600" cy="2308324"/>
          </a:xfrm>
          <a:prstGeom prst="rect">
            <a:avLst/>
          </a:prstGeom>
          <a:noFill/>
        </p:spPr>
        <p:txBody>
          <a:bodyPr wrap="square" rtlCol="0">
            <a:spAutoFit/>
          </a:bodyPr>
          <a:lstStyle/>
          <a:p>
            <a:r>
              <a:rPr lang="en-US" sz="2400" dirty="0"/>
              <a:t>MU –muddy water</a:t>
            </a:r>
          </a:p>
          <a:p>
            <a:r>
              <a:rPr lang="en-US" sz="2400" dirty="0"/>
              <a:t>FI – fine sand</a:t>
            </a:r>
          </a:p>
          <a:p>
            <a:r>
              <a:rPr lang="en-US" sz="2400" dirty="0"/>
              <a:t>CHA - charcoal</a:t>
            </a:r>
          </a:p>
          <a:p>
            <a:r>
              <a:rPr lang="en-US" sz="2400" dirty="0"/>
              <a:t>CO – coarse sand</a:t>
            </a:r>
          </a:p>
          <a:p>
            <a:r>
              <a:rPr lang="en-US" sz="2400" dirty="0"/>
              <a:t>PE - pebbles</a:t>
            </a:r>
          </a:p>
          <a:p>
            <a:r>
              <a:rPr lang="en-US" sz="2400" dirty="0"/>
              <a:t>CO – cotton wool</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6129432"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1207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24111"/>
            <a:ext cx="9144000" cy="1015663"/>
          </a:xfrm>
          <a:prstGeom prst="rect">
            <a:avLst/>
          </a:prstGeom>
        </p:spPr>
        <p:txBody>
          <a:bodyPr wrap="square">
            <a:spAutoFit/>
          </a:bodyPr>
          <a:lstStyle/>
          <a:p>
            <a:pPr algn="ctr"/>
            <a:r>
              <a:rPr lang="en-US" sz="2400" b="1" u="sng" dirty="0"/>
              <a:t>EXERCISE 1</a:t>
            </a:r>
          </a:p>
          <a:p>
            <a:endParaRPr lang="en-US" sz="1200" b="1" u="sng" dirty="0"/>
          </a:p>
          <a:p>
            <a:r>
              <a:rPr lang="en-US" sz="2400" b="1" u="sng" dirty="0"/>
              <a:t>QUESTIONS ON WATER</a:t>
            </a:r>
          </a:p>
        </p:txBody>
      </p:sp>
      <p:sp>
        <p:nvSpPr>
          <p:cNvPr id="7" name="Rectangle 6"/>
          <p:cNvSpPr/>
          <p:nvPr/>
        </p:nvSpPr>
        <p:spPr>
          <a:xfrm>
            <a:off x="1524000" y="914401"/>
            <a:ext cx="9144000" cy="5632311"/>
          </a:xfrm>
          <a:prstGeom prst="rect">
            <a:avLst/>
          </a:prstGeom>
        </p:spPr>
        <p:txBody>
          <a:bodyPr wrap="square">
            <a:spAutoFit/>
          </a:bodyPr>
          <a:lstStyle/>
          <a:p>
            <a:r>
              <a:rPr lang="en-US" sz="2400" dirty="0"/>
              <a:t>1. Which one of the following is NOT a symptom of </a:t>
            </a:r>
          </a:p>
          <a:p>
            <a:r>
              <a:rPr lang="en-US" sz="2400" dirty="0"/>
              <a:t>    bilharzia?</a:t>
            </a:r>
          </a:p>
          <a:p>
            <a:r>
              <a:rPr lang="en-US" sz="2400" dirty="0"/>
              <a:t>A. Being </a:t>
            </a:r>
            <a:r>
              <a:rPr lang="en-US" sz="2400" dirty="0" err="1"/>
              <a:t>Anaemic</a:t>
            </a:r>
            <a:r>
              <a:rPr lang="en-US" sz="2400" dirty="0"/>
              <a:t>	</a:t>
            </a:r>
          </a:p>
          <a:p>
            <a:r>
              <a:rPr lang="en-US" sz="2400" dirty="0"/>
              <a:t>B. Chronic </a:t>
            </a:r>
            <a:r>
              <a:rPr lang="en-US" sz="2400" dirty="0" err="1"/>
              <a:t>diarrhoea</a:t>
            </a:r>
            <a:endParaRPr lang="en-US" sz="2400" dirty="0"/>
          </a:p>
          <a:p>
            <a:r>
              <a:rPr lang="en-US" sz="2400" dirty="0"/>
              <a:t>C. Blood in urine and </a:t>
            </a:r>
            <a:r>
              <a:rPr lang="en-US" sz="2400" dirty="0" err="1"/>
              <a:t>faeces</a:t>
            </a:r>
            <a:endParaRPr lang="en-US" sz="2400" dirty="0"/>
          </a:p>
          <a:p>
            <a:r>
              <a:rPr lang="en-US" sz="2400" dirty="0"/>
              <a:t>D. Abdominal pain.</a:t>
            </a:r>
          </a:p>
          <a:p>
            <a:endParaRPr lang="en-US" sz="2400" dirty="0"/>
          </a:p>
          <a:p>
            <a:r>
              <a:rPr lang="en-US" sz="2400" dirty="0"/>
              <a:t>2. Which of the following is a disadvantage of hard </a:t>
            </a:r>
          </a:p>
          <a:p>
            <a:r>
              <a:rPr lang="en-US" sz="2400" dirty="0"/>
              <a:t>    water?</a:t>
            </a:r>
          </a:p>
          <a:p>
            <a:r>
              <a:rPr lang="en-US" sz="2400" dirty="0"/>
              <a:t>A. It has a lot of dissolved mineral </a:t>
            </a:r>
          </a:p>
          <a:p>
            <a:r>
              <a:rPr lang="en-US" sz="2400" dirty="0"/>
              <a:t>B. Food gets cooked faster in it</a:t>
            </a:r>
          </a:p>
          <a:p>
            <a:r>
              <a:rPr lang="en-US" sz="2400" dirty="0"/>
              <a:t>C. Clothes get stained when washed with soap in </a:t>
            </a:r>
          </a:p>
          <a:p>
            <a:r>
              <a:rPr lang="en-US" sz="2400" dirty="0"/>
              <a:t>    it.</a:t>
            </a:r>
          </a:p>
          <a:p>
            <a:r>
              <a:rPr lang="en-US" sz="2400" dirty="0"/>
              <a:t>D. More fuel is used to boil hard water for </a:t>
            </a:r>
          </a:p>
          <a:p>
            <a:r>
              <a:rPr lang="en-US" sz="2400" dirty="0"/>
              <a:t>    drinking.</a:t>
            </a:r>
          </a:p>
        </p:txBody>
      </p:sp>
    </p:spTree>
    <p:extLst>
      <p:ext uri="{BB962C8B-B14F-4D97-AF65-F5344CB8AC3E}">
        <p14:creationId xmlns:p14="http://schemas.microsoft.com/office/powerpoint/2010/main" val="37697419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Parts of a flower and their functions</a:t>
            </a:r>
          </a:p>
        </p:txBody>
      </p:sp>
      <p:sp>
        <p:nvSpPr>
          <p:cNvPr id="3" name="Content Placeholder 2"/>
          <p:cNvSpPr>
            <a:spLocks noGrp="1"/>
          </p:cNvSpPr>
          <p:nvPr>
            <p:ph idx="1"/>
          </p:nvPr>
        </p:nvSpPr>
        <p:spPr/>
        <p:txBody>
          <a:bodyPr/>
          <a:lstStyle/>
          <a:p>
            <a:r>
              <a:rPr lang="en-US" dirty="0"/>
              <a:t>Stalk	- joins the flower to the plant</a:t>
            </a:r>
          </a:p>
          <a:p>
            <a:r>
              <a:rPr lang="en-US" dirty="0"/>
              <a:t>Sepals	- protect the inner parts of the </a:t>
            </a:r>
            <a:r>
              <a:rPr lang="en-US" dirty="0" smtClean="0"/>
              <a:t>flower</a:t>
            </a:r>
            <a:endParaRPr lang="en-US" dirty="0"/>
          </a:p>
          <a:p>
            <a:r>
              <a:rPr lang="en-US" dirty="0"/>
              <a:t>Petals 	- brightly </a:t>
            </a:r>
            <a:r>
              <a:rPr lang="en-US" dirty="0" err="1"/>
              <a:t>coloured</a:t>
            </a:r>
            <a:r>
              <a:rPr lang="en-US" dirty="0"/>
              <a:t> to </a:t>
            </a:r>
            <a:r>
              <a:rPr lang="en-US" dirty="0" smtClean="0"/>
              <a:t>attract pollinators </a:t>
            </a:r>
            <a:r>
              <a:rPr lang="en-US" dirty="0"/>
              <a:t>–  insects </a:t>
            </a:r>
          </a:p>
          <a:p>
            <a:r>
              <a:rPr lang="en-US" dirty="0"/>
              <a:t>Stamen- male parts of a flower. Made up </a:t>
            </a:r>
            <a:r>
              <a:rPr lang="en-US" dirty="0" smtClean="0"/>
              <a:t>of anther  </a:t>
            </a:r>
            <a:r>
              <a:rPr lang="en-US" dirty="0"/>
              <a:t>and filament</a:t>
            </a:r>
          </a:p>
          <a:p>
            <a:r>
              <a:rPr lang="en-US" dirty="0"/>
              <a:t>Anthers - produce male sex cells </a:t>
            </a:r>
            <a:r>
              <a:rPr lang="en-US" dirty="0" smtClean="0"/>
              <a:t>called pollen </a:t>
            </a:r>
            <a:r>
              <a:rPr lang="en-US" dirty="0"/>
              <a:t>grains </a:t>
            </a:r>
          </a:p>
          <a:p>
            <a:r>
              <a:rPr lang="en-US" dirty="0"/>
              <a:t>Filament - support the anthers</a:t>
            </a:r>
          </a:p>
          <a:p>
            <a:endParaRPr lang="en-US" dirty="0"/>
          </a:p>
        </p:txBody>
      </p:sp>
    </p:spTree>
    <p:extLst>
      <p:ext uri="{BB962C8B-B14F-4D97-AF65-F5344CB8AC3E}">
        <p14:creationId xmlns:p14="http://schemas.microsoft.com/office/powerpoint/2010/main" val="22055448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04801"/>
            <a:ext cx="9220200" cy="5632311"/>
          </a:xfrm>
          <a:prstGeom prst="rect">
            <a:avLst/>
          </a:prstGeom>
        </p:spPr>
        <p:txBody>
          <a:bodyPr wrap="square">
            <a:spAutoFit/>
          </a:bodyPr>
          <a:lstStyle/>
          <a:p>
            <a:r>
              <a:rPr lang="en-US" sz="2400" dirty="0"/>
              <a:t>3. Hard water causes three of the following   </a:t>
            </a:r>
          </a:p>
          <a:p>
            <a:r>
              <a:rPr lang="en-US" sz="2400" dirty="0"/>
              <a:t>     EXCEPT?</a:t>
            </a:r>
          </a:p>
          <a:p>
            <a:r>
              <a:rPr lang="en-US" sz="2400" dirty="0"/>
              <a:t>A. Scum		B. Fur</a:t>
            </a:r>
          </a:p>
          <a:p>
            <a:r>
              <a:rPr lang="en-US" sz="2400" dirty="0"/>
              <a:t>C. Scale 		D. Breach</a:t>
            </a:r>
          </a:p>
          <a:p>
            <a:r>
              <a:rPr lang="en-US" sz="2400" dirty="0"/>
              <a:t>4. Hardness of water is due to chemical substances </a:t>
            </a:r>
          </a:p>
          <a:p>
            <a:r>
              <a:rPr lang="en-US" sz="2400" dirty="0"/>
              <a:t>   dissolved in pure water. Which chemical shown below make it hard?</a:t>
            </a:r>
          </a:p>
          <a:p>
            <a:r>
              <a:rPr lang="en-US" sz="2400" dirty="0"/>
              <a:t>A. Iron 			B. Phosphorous</a:t>
            </a:r>
          </a:p>
          <a:p>
            <a:r>
              <a:rPr lang="en-US" sz="2400" dirty="0"/>
              <a:t>C. Manganese		D. Calcium</a:t>
            </a:r>
          </a:p>
          <a:p>
            <a:endParaRPr lang="en-US" sz="2400" dirty="0"/>
          </a:p>
          <a:p>
            <a:r>
              <a:rPr lang="en-US" sz="2400" dirty="0"/>
              <a:t>5. Which one of the following is an example of water    </a:t>
            </a:r>
          </a:p>
          <a:p>
            <a:r>
              <a:rPr lang="en-US" sz="2400" dirty="0"/>
              <a:t>    pollution?</a:t>
            </a:r>
          </a:p>
          <a:p>
            <a:r>
              <a:rPr lang="en-US" sz="2400" dirty="0"/>
              <a:t>A. Spilling of oil by oil tankers and ship</a:t>
            </a:r>
          </a:p>
          <a:p>
            <a:r>
              <a:rPr lang="en-US" sz="2400" dirty="0"/>
              <a:t>B. Watering cattle in the river</a:t>
            </a:r>
          </a:p>
          <a:p>
            <a:r>
              <a:rPr lang="en-US" sz="2400" dirty="0"/>
              <a:t>C. Emission of smoke from factories</a:t>
            </a:r>
          </a:p>
          <a:p>
            <a:r>
              <a:rPr lang="en-US" sz="2400" dirty="0"/>
              <a:t>D. Very strong light from welding</a:t>
            </a:r>
          </a:p>
        </p:txBody>
      </p:sp>
    </p:spTree>
    <p:extLst>
      <p:ext uri="{BB962C8B-B14F-4D97-AF65-F5344CB8AC3E}">
        <p14:creationId xmlns:p14="http://schemas.microsoft.com/office/powerpoint/2010/main" val="181920989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97347"/>
            <a:ext cx="9144000" cy="6740307"/>
          </a:xfrm>
          <a:prstGeom prst="rect">
            <a:avLst/>
          </a:prstGeom>
        </p:spPr>
        <p:txBody>
          <a:bodyPr wrap="square">
            <a:spAutoFit/>
          </a:bodyPr>
          <a:lstStyle/>
          <a:p>
            <a:r>
              <a:rPr lang="en-US" sz="2400" dirty="0"/>
              <a:t>6. Which one of the following is NOT a symptom of typhoid disease?</a:t>
            </a:r>
          </a:p>
          <a:p>
            <a:r>
              <a:rPr lang="en-US" sz="2400" dirty="0"/>
              <a:t>A. Fever 		</a:t>
            </a:r>
          </a:p>
          <a:p>
            <a:r>
              <a:rPr lang="en-US" sz="2400" dirty="0"/>
              <a:t>B. Constipation</a:t>
            </a:r>
          </a:p>
          <a:p>
            <a:r>
              <a:rPr lang="en-US" sz="2400" dirty="0"/>
              <a:t>C. Presence of blood in urine</a:t>
            </a:r>
          </a:p>
          <a:p>
            <a:r>
              <a:rPr lang="en-US" sz="2400" dirty="0"/>
              <a:t>   D. Wounds developing in the intestinal wall.</a:t>
            </a:r>
          </a:p>
          <a:p>
            <a:endParaRPr lang="en-US" sz="1600" dirty="0"/>
          </a:p>
          <a:p>
            <a:r>
              <a:rPr lang="en-US" sz="2400" dirty="0"/>
              <a:t>7. Which one of the following is NOT a water conservation measure?</a:t>
            </a:r>
          </a:p>
          <a:p>
            <a:r>
              <a:rPr lang="en-US" sz="2400" dirty="0"/>
              <a:t>A. Repairing leaking pipes and taps</a:t>
            </a:r>
          </a:p>
          <a:p>
            <a:r>
              <a:rPr lang="en-US" sz="2400" dirty="0"/>
              <a:t>B. Re-using water</a:t>
            </a:r>
          </a:p>
          <a:p>
            <a:r>
              <a:rPr lang="en-US" sz="2400" dirty="0"/>
              <a:t>C. Using sprinkle irrigation for watering crop</a:t>
            </a:r>
          </a:p>
          <a:p>
            <a:r>
              <a:rPr lang="en-US" sz="2400" dirty="0"/>
              <a:t>D. Harvesting rain water and store it in a tank.</a:t>
            </a:r>
          </a:p>
          <a:p>
            <a:endParaRPr lang="en-US" sz="1600" dirty="0"/>
          </a:p>
          <a:p>
            <a:r>
              <a:rPr lang="en-US" sz="2400" dirty="0"/>
              <a:t>8. Which one of the following practices can help to prevent the spread of typhoid?</a:t>
            </a:r>
          </a:p>
          <a:p>
            <a:r>
              <a:rPr lang="en-US" sz="2400" dirty="0"/>
              <a:t>A. Taking filtered water</a:t>
            </a:r>
          </a:p>
          <a:p>
            <a:r>
              <a:rPr lang="en-US" sz="2400" dirty="0"/>
              <a:t>B. Covering toilets and latrines after use</a:t>
            </a:r>
          </a:p>
          <a:p>
            <a:r>
              <a:rPr lang="en-US" sz="2400" dirty="0"/>
              <a:t>C. Wearing gumboots when passing through water</a:t>
            </a:r>
          </a:p>
          <a:p>
            <a:r>
              <a:rPr lang="en-US" sz="2400" dirty="0"/>
              <a:t>D. Spraying chemicals in stagnant water</a:t>
            </a:r>
          </a:p>
        </p:txBody>
      </p:sp>
    </p:spTree>
    <p:extLst>
      <p:ext uri="{BB962C8B-B14F-4D97-AF65-F5344CB8AC3E}">
        <p14:creationId xmlns:p14="http://schemas.microsoft.com/office/powerpoint/2010/main" val="55015593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mbria" panose="02040503050406030204" pitchFamily="18" charset="0"/>
              </a:rPr>
              <a:t>KCPE. WATER……</a:t>
            </a:r>
            <a:endParaRPr lang="en-US" b="1"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2011:29</a:t>
            </a:r>
          </a:p>
          <a:p>
            <a:pPr marL="0" indent="0">
              <a:lnSpc>
                <a:spcPct val="150000"/>
              </a:lnSpc>
              <a:buNone/>
            </a:pPr>
            <a:r>
              <a:rPr lang="en-US" dirty="0" smtClean="0">
                <a:latin typeface="Cambria" panose="02040503050406030204" pitchFamily="18" charset="0"/>
              </a:rPr>
              <a:t>In </a:t>
            </a:r>
            <a:r>
              <a:rPr lang="en-US" dirty="0">
                <a:latin typeface="Cambria" panose="02040503050406030204" pitchFamily="18" charset="0"/>
              </a:rPr>
              <a:t>which one of the following activities is water used for recreation?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Watering plants.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Cooking.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Washing clothes.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Swimming. </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13117817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2013:33</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of the following uses of water are recreational </a:t>
            </a:r>
            <a:r>
              <a:rPr lang="en-US" dirty="0" smtClean="0">
                <a:latin typeface="Cambria" panose="02040503050406030204" pitchFamily="18" charset="0"/>
              </a:rPr>
              <a:t>only</a:t>
            </a:r>
            <a:r>
              <a:rPr lang="en-US" dirty="0">
                <a:latin typeface="Cambria" panose="02040503050406030204" pitchFamily="18" charset="0"/>
              </a:rPr>
              <a:t>?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Transport, cleaning, swimming.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Cleaning, boat racing, mixing chemicals.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Swimming, fishing, boat racing.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Fishing, transport, mixing chemicals. </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261954537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2014:11</a:t>
            </a:r>
          </a:p>
          <a:p>
            <a:pPr marL="0" indent="0">
              <a:lnSpc>
                <a:spcPct val="150000"/>
              </a:lnSpc>
              <a:buNone/>
            </a:pPr>
            <a:r>
              <a:rPr lang="en-US" dirty="0" smtClean="0">
                <a:latin typeface="Cambria" panose="02040503050406030204" pitchFamily="18" charset="0"/>
              </a:rPr>
              <a:t>In </a:t>
            </a:r>
            <a:r>
              <a:rPr lang="en-US" dirty="0">
                <a:latin typeface="Cambria" panose="02040503050406030204" pitchFamily="18" charset="0"/>
              </a:rPr>
              <a:t>which of the following activities is water used in </a:t>
            </a:r>
            <a:r>
              <a:rPr lang="en-US" dirty="0" smtClean="0">
                <a:latin typeface="Cambria" panose="02040503050406030204" pitchFamily="18" charset="0"/>
              </a:rPr>
              <a:t>industries</a:t>
            </a:r>
            <a:r>
              <a:rPr lang="en-US" dirty="0">
                <a:latin typeface="Cambria" panose="02040503050406030204" pitchFamily="18" charset="0"/>
              </a:rPr>
              <a:t>?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Cleaning tools and equipment.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Preparation of soft drinks.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Washing cars.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Watering plants. </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4126530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lstStyle/>
          <a:p>
            <a:pPr marL="0" indent="0">
              <a:lnSpc>
                <a:spcPct val="150000"/>
              </a:lnSpc>
              <a:buNone/>
            </a:pPr>
            <a:r>
              <a:rPr lang="en-US" b="1" dirty="0" smtClean="0">
                <a:solidFill>
                  <a:srgbClr val="FF0000"/>
                </a:solidFill>
                <a:latin typeface="Cambria" panose="02040503050406030204" pitchFamily="18" charset="0"/>
              </a:rPr>
              <a:t>2015:31</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uses of water is not </a:t>
            </a:r>
            <a:r>
              <a:rPr lang="en-US" dirty="0" err="1">
                <a:latin typeface="Cambria" panose="02040503050406030204" pitchFamily="18" charset="0"/>
              </a:rPr>
              <a:t>practised</a:t>
            </a:r>
            <a:r>
              <a:rPr lang="en-US" dirty="0">
                <a:latin typeface="Cambria" panose="02040503050406030204" pitchFamily="18" charset="0"/>
              </a:rPr>
              <a:t> on the farm?</a:t>
            </a:r>
          </a:p>
          <a:p>
            <a:pPr marL="0" indent="0">
              <a:lnSpc>
                <a:spcPct val="150000"/>
              </a:lnSpc>
              <a:buNone/>
            </a:pPr>
            <a:r>
              <a:rPr lang="en-US" b="1" dirty="0" smtClean="0">
                <a:latin typeface="Cambria" panose="02040503050406030204" pitchFamily="18" charset="0"/>
              </a:rPr>
              <a:t>A</a:t>
            </a:r>
            <a:r>
              <a:rPr lang="en-US" b="1" dirty="0">
                <a:latin typeface="Cambria" panose="02040503050406030204" pitchFamily="18" charset="0"/>
              </a:rPr>
              <a:t>. </a:t>
            </a:r>
            <a:r>
              <a:rPr lang="en-US" dirty="0">
                <a:latin typeface="Cambria" panose="02040503050406030204" pitchFamily="18" charset="0"/>
              </a:rPr>
              <a:t>Mixing chemicals	    </a:t>
            </a:r>
            <a:r>
              <a:rPr lang="en-US" dirty="0" smtClean="0">
                <a:latin typeface="Cambria" panose="02040503050406030204" pitchFamily="18" charset="0"/>
              </a:rPr>
              <a:t>   </a:t>
            </a:r>
            <a:r>
              <a:rPr lang="en-US" b="1" dirty="0">
                <a:latin typeface="Cambria" panose="02040503050406030204" pitchFamily="18" charset="0"/>
              </a:rPr>
              <a:t>B. </a:t>
            </a:r>
            <a:r>
              <a:rPr lang="en-US" dirty="0">
                <a:latin typeface="Cambria" panose="02040503050406030204" pitchFamily="18" charset="0"/>
              </a:rPr>
              <a:t>Washing toilet</a:t>
            </a:r>
          </a:p>
          <a:p>
            <a:pPr marL="0" indent="0">
              <a:lnSpc>
                <a:spcPct val="150000"/>
              </a:lnSpc>
              <a:buNone/>
            </a:pPr>
            <a:r>
              <a:rPr lang="en-US" b="1" dirty="0" smtClean="0">
                <a:latin typeface="Cambria" panose="02040503050406030204" pitchFamily="18" charset="0"/>
              </a:rPr>
              <a:t>C</a:t>
            </a:r>
            <a:r>
              <a:rPr lang="en-US" b="1" dirty="0">
                <a:latin typeface="Cambria" panose="02040503050406030204" pitchFamily="18" charset="0"/>
              </a:rPr>
              <a:t>. </a:t>
            </a:r>
            <a:r>
              <a:rPr lang="en-US" dirty="0">
                <a:latin typeface="Cambria" panose="02040503050406030204" pitchFamily="18" charset="0"/>
              </a:rPr>
              <a:t>Cleaning implements   </a:t>
            </a:r>
            <a:r>
              <a:rPr lang="en-US" b="1" dirty="0">
                <a:latin typeface="Cambria" panose="02040503050406030204" pitchFamily="18" charset="0"/>
              </a:rPr>
              <a:t>D. </a:t>
            </a:r>
            <a:r>
              <a:rPr lang="en-US" dirty="0">
                <a:latin typeface="Cambria" panose="02040503050406030204" pitchFamily="18" charset="0"/>
              </a:rPr>
              <a:t>Irrigation</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398076929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mbria" panose="02040503050406030204" pitchFamily="18" charset="0"/>
              </a:rPr>
              <a:t>KCPE…Waterborne diseases</a:t>
            </a:r>
            <a:endParaRPr lang="en-US" b="1"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Autofit/>
          </a:bodyPr>
          <a:lstStyle/>
          <a:p>
            <a:pPr marL="0" indent="0">
              <a:buNone/>
            </a:pPr>
            <a:r>
              <a:rPr lang="en-US" sz="2800" b="1" dirty="0">
                <a:solidFill>
                  <a:srgbClr val="FF0000"/>
                </a:solidFill>
                <a:latin typeface="Cambria" panose="02040503050406030204" pitchFamily="18" charset="0"/>
              </a:rPr>
              <a:t>2006:21</a:t>
            </a:r>
          </a:p>
          <a:p>
            <a:pPr marL="0" indent="0">
              <a:buNone/>
            </a:pPr>
            <a:r>
              <a:rPr lang="en-US" sz="2800" dirty="0">
                <a:latin typeface="Cambria" panose="02040503050406030204" pitchFamily="18" charset="0"/>
              </a:rPr>
              <a:t>Which one of the following practices will help to prevent the spread of cholera? </a:t>
            </a:r>
          </a:p>
          <a:p>
            <a:pPr marL="0" indent="0">
              <a:buNone/>
            </a:pPr>
            <a:r>
              <a:rPr lang="en-US" sz="2800" b="1" dirty="0">
                <a:latin typeface="Cambria" panose="02040503050406030204" pitchFamily="18" charset="0"/>
              </a:rPr>
              <a:t>A.</a:t>
            </a:r>
            <a:r>
              <a:rPr lang="en-US" sz="2800" dirty="0">
                <a:latin typeface="Cambria" panose="02040503050406030204" pitchFamily="18" charset="0"/>
              </a:rPr>
              <a:t> Spraying chemicals in stagnant water. </a:t>
            </a:r>
          </a:p>
          <a:p>
            <a:pPr marL="0" indent="0">
              <a:buNone/>
            </a:pPr>
            <a:r>
              <a:rPr lang="en-US" sz="2800" b="1" dirty="0">
                <a:latin typeface="Cambria" panose="02040503050406030204" pitchFamily="18" charset="0"/>
              </a:rPr>
              <a:t>B. </a:t>
            </a:r>
            <a:r>
              <a:rPr lang="en-US" sz="2800" dirty="0">
                <a:latin typeface="Cambria" panose="02040503050406030204" pitchFamily="18" charset="0"/>
              </a:rPr>
              <a:t>Wearing protective shoes when passing through water. </a:t>
            </a:r>
          </a:p>
          <a:p>
            <a:pPr marL="0" indent="0">
              <a:buNone/>
            </a:pPr>
            <a:r>
              <a:rPr lang="en-US" sz="2800" b="1" dirty="0">
                <a:latin typeface="Cambria" panose="02040503050406030204" pitchFamily="18" charset="0"/>
              </a:rPr>
              <a:t>C. </a:t>
            </a:r>
            <a:r>
              <a:rPr lang="en-US" sz="2800" dirty="0">
                <a:latin typeface="Cambria" panose="02040503050406030204" pitchFamily="18" charset="0"/>
              </a:rPr>
              <a:t>Drinking filtered water. </a:t>
            </a:r>
          </a:p>
          <a:p>
            <a:pPr marL="0" indent="0">
              <a:buNone/>
            </a:pPr>
            <a:r>
              <a:rPr lang="en-US" sz="2800" b="1" dirty="0">
                <a:latin typeface="Cambria" panose="02040503050406030204" pitchFamily="18" charset="0"/>
              </a:rPr>
              <a:t>D. </a:t>
            </a:r>
            <a:r>
              <a:rPr lang="en-US" sz="2800" dirty="0">
                <a:latin typeface="Cambria" panose="02040503050406030204" pitchFamily="18" charset="0"/>
              </a:rPr>
              <a:t>Covering pit latrines after use. </a:t>
            </a:r>
          </a:p>
        </p:txBody>
      </p:sp>
    </p:spTree>
    <p:extLst>
      <p:ext uri="{BB962C8B-B14F-4D97-AF65-F5344CB8AC3E}">
        <p14:creationId xmlns:p14="http://schemas.microsoft.com/office/powerpoint/2010/main" val="412204924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US" b="1" dirty="0" smtClean="0">
                <a:solidFill>
                  <a:srgbClr val="FF0000"/>
                </a:solidFill>
                <a:latin typeface="Cambria" panose="02040503050406030204" pitchFamily="18" charset="0"/>
              </a:rPr>
              <a:t>2007: 8.</a:t>
            </a:r>
          </a:p>
          <a:p>
            <a:pPr marL="0" indent="0">
              <a:lnSpc>
                <a:spcPct val="150000"/>
              </a:lnSpc>
              <a:buNone/>
            </a:pPr>
            <a:r>
              <a:rPr lang="en-US" dirty="0" smtClean="0">
                <a:latin typeface="Cambria" panose="02040503050406030204" pitchFamily="18" charset="0"/>
              </a:rPr>
              <a:t>Wearing </a:t>
            </a:r>
            <a:r>
              <a:rPr lang="en-US" dirty="0">
                <a:latin typeface="Cambria" panose="02040503050406030204" pitchFamily="18" charset="0"/>
              </a:rPr>
              <a:t>protective clothing while walking in stagnant </a:t>
            </a:r>
          </a:p>
          <a:p>
            <a:pPr marL="0" indent="0">
              <a:lnSpc>
                <a:spcPct val="150000"/>
              </a:lnSpc>
              <a:buNone/>
            </a:pPr>
            <a:r>
              <a:rPr lang="en-US" dirty="0">
                <a:latin typeface="Cambria" panose="02040503050406030204" pitchFamily="18" charset="0"/>
              </a:rPr>
              <a:t>water can prevent one from contracting </a:t>
            </a:r>
          </a:p>
          <a:p>
            <a:pPr marL="0" indent="0">
              <a:lnSpc>
                <a:spcPct val="150000"/>
              </a:lnSpc>
              <a:buNone/>
            </a:pPr>
            <a:r>
              <a:rPr lang="en-US" b="1" dirty="0" smtClean="0">
                <a:latin typeface="Cambria" panose="02040503050406030204" pitchFamily="18" charset="0"/>
              </a:rPr>
              <a:t>A. </a:t>
            </a:r>
            <a:r>
              <a:rPr lang="en-US" dirty="0" smtClean="0">
                <a:latin typeface="Cambria" panose="02040503050406030204" pitchFamily="18" charset="0"/>
              </a:rPr>
              <a:t>bilharzia </a:t>
            </a:r>
          </a:p>
          <a:p>
            <a:pPr marL="0" indent="0">
              <a:lnSpc>
                <a:spcPct val="150000"/>
              </a:lnSpc>
              <a:buNone/>
            </a:pPr>
            <a:r>
              <a:rPr lang="en-US" b="1" dirty="0" smtClean="0">
                <a:latin typeface="Cambria" panose="02040503050406030204" pitchFamily="18" charset="0"/>
              </a:rPr>
              <a:t>B</a:t>
            </a:r>
            <a:r>
              <a:rPr lang="en-US" b="1" dirty="0">
                <a:latin typeface="Cambria" panose="02040503050406030204" pitchFamily="18" charset="0"/>
              </a:rPr>
              <a:t>.</a:t>
            </a:r>
            <a:r>
              <a:rPr lang="en-US" dirty="0">
                <a:latin typeface="Cambria" panose="02040503050406030204" pitchFamily="18" charset="0"/>
              </a:rPr>
              <a:t> typhoid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typhoid and cholera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bilharzia and cholera. </a:t>
            </a:r>
          </a:p>
        </p:txBody>
      </p:sp>
    </p:spTree>
    <p:extLst>
      <p:ext uri="{BB962C8B-B14F-4D97-AF65-F5344CB8AC3E}">
        <p14:creationId xmlns:p14="http://schemas.microsoft.com/office/powerpoint/2010/main" val="65597239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2008:36</a:t>
            </a:r>
          </a:p>
          <a:p>
            <a:pPr marL="0" indent="0">
              <a:lnSpc>
                <a:spcPct val="150000"/>
              </a:lnSpc>
              <a:buNone/>
            </a:pPr>
            <a:r>
              <a:rPr lang="en-US" dirty="0" smtClean="0">
                <a:latin typeface="Cambria" panose="02040503050406030204" pitchFamily="18" charset="0"/>
              </a:rPr>
              <a:t>Draining </a:t>
            </a:r>
            <a:r>
              <a:rPr lang="en-US" dirty="0">
                <a:latin typeface="Cambria" panose="02040503050406030204" pitchFamily="18" charset="0"/>
              </a:rPr>
              <a:t>of stagnant water can prevent the spread </a:t>
            </a:r>
            <a:r>
              <a:rPr lang="en-US" dirty="0" smtClean="0">
                <a:latin typeface="Cambria" panose="02040503050406030204" pitchFamily="18" charset="0"/>
              </a:rPr>
              <a:t>of </a:t>
            </a:r>
            <a:endParaRPr lang="en-US" dirty="0">
              <a:latin typeface="Cambria" panose="02040503050406030204" pitchFamily="18" charset="0"/>
            </a:endParaRP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cholera and typhoid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bilharzia and malaria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typhoid and malaria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cholera and bilharzia. </a:t>
            </a:r>
          </a:p>
        </p:txBody>
      </p:sp>
    </p:spTree>
    <p:extLst>
      <p:ext uri="{BB962C8B-B14F-4D97-AF65-F5344CB8AC3E}">
        <p14:creationId xmlns:p14="http://schemas.microsoft.com/office/powerpoint/2010/main" val="253879935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US" b="1" dirty="0" smtClean="0">
                <a:solidFill>
                  <a:srgbClr val="FF0000"/>
                </a:solidFill>
                <a:latin typeface="Cambria" panose="02040503050406030204" pitchFamily="18" charset="0"/>
              </a:rPr>
              <a:t>2009:24</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diseases can be prevented by wearing gumboots and gloves? </a:t>
            </a:r>
          </a:p>
          <a:p>
            <a:pPr marL="0" indent="0">
              <a:lnSpc>
                <a:spcPct val="150000"/>
              </a:lnSpc>
              <a:buNone/>
            </a:pPr>
            <a:r>
              <a:rPr lang="en-US" b="1" dirty="0" smtClean="0">
                <a:latin typeface="Cambria" panose="02040503050406030204" pitchFamily="18" charset="0"/>
              </a:rPr>
              <a:t>A. </a:t>
            </a:r>
            <a:r>
              <a:rPr lang="en-US" dirty="0" smtClean="0">
                <a:latin typeface="Cambria" panose="02040503050406030204" pitchFamily="18" charset="0"/>
              </a:rPr>
              <a:t>Typhoid</a:t>
            </a:r>
            <a:r>
              <a:rPr lang="en-US" dirty="0">
                <a:latin typeface="Cambria" panose="02040503050406030204" pitchFamily="18" charset="0"/>
              </a:rPr>
              <a:t>.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B</a:t>
            </a:r>
            <a:r>
              <a:rPr lang="en-US" b="1" dirty="0">
                <a:latin typeface="Cambria" panose="02040503050406030204" pitchFamily="18" charset="0"/>
              </a:rPr>
              <a:t>. </a:t>
            </a:r>
            <a:r>
              <a:rPr lang="en-US" dirty="0">
                <a:latin typeface="Cambria" panose="02040503050406030204" pitchFamily="18" charset="0"/>
              </a:rPr>
              <a:t>Malaria. </a:t>
            </a:r>
          </a:p>
          <a:p>
            <a:pPr marL="0" indent="0">
              <a:lnSpc>
                <a:spcPct val="150000"/>
              </a:lnSpc>
              <a:buNone/>
            </a:pPr>
            <a:r>
              <a:rPr lang="en-US" b="1" dirty="0" smtClean="0">
                <a:latin typeface="Cambria" panose="02040503050406030204" pitchFamily="18" charset="0"/>
              </a:rPr>
              <a:t>C</a:t>
            </a:r>
            <a:r>
              <a:rPr lang="en-US" b="1" dirty="0">
                <a:latin typeface="Cambria" panose="02040503050406030204" pitchFamily="18" charset="0"/>
              </a:rPr>
              <a:t>. </a:t>
            </a:r>
            <a:r>
              <a:rPr lang="en-US" dirty="0">
                <a:latin typeface="Cambria" panose="02040503050406030204" pitchFamily="18" charset="0"/>
              </a:rPr>
              <a:t>Bilharzia.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Cholera. </a:t>
            </a:r>
          </a:p>
        </p:txBody>
      </p:sp>
    </p:spTree>
    <p:extLst>
      <p:ext uri="{BB962C8B-B14F-4D97-AF65-F5344CB8AC3E}">
        <p14:creationId xmlns:p14="http://schemas.microsoft.com/office/powerpoint/2010/main" val="22830466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909" y="2663470"/>
            <a:ext cx="8333222" cy="1215566"/>
          </a:xfrm>
        </p:spPr>
        <p:txBody>
          <a:bodyPr>
            <a:normAutofit fontScale="90000"/>
          </a:bodyPr>
          <a:lstStyle/>
          <a:p>
            <a:r>
              <a:rPr lang="en-US" dirty="0"/>
              <a:t>Growth and reproduction in plants</a:t>
            </a:r>
          </a:p>
        </p:txBody>
      </p:sp>
    </p:spTree>
    <p:extLst>
      <p:ext uri="{BB962C8B-B14F-4D97-AF65-F5344CB8AC3E}">
        <p14:creationId xmlns:p14="http://schemas.microsoft.com/office/powerpoint/2010/main" val="55892685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10000"/>
              </a:lnSpc>
              <a:buNone/>
            </a:pPr>
            <a:r>
              <a:rPr lang="en-US" b="1" dirty="0" smtClean="0">
                <a:solidFill>
                  <a:srgbClr val="FF0000"/>
                </a:solidFill>
                <a:latin typeface="Cambria" panose="02040503050406030204" pitchFamily="18" charset="0"/>
              </a:rPr>
              <a:t>2010:30</a:t>
            </a:r>
          </a:p>
          <a:p>
            <a:pPr marL="0" indent="0">
              <a:lnSpc>
                <a:spcPct val="110000"/>
              </a:lnSpc>
              <a:buNone/>
            </a:pPr>
            <a:r>
              <a:rPr lang="en-US" dirty="0" smtClean="0">
                <a:latin typeface="Cambria" panose="02040503050406030204" pitchFamily="18" charset="0"/>
              </a:rPr>
              <a:t>Presence </a:t>
            </a:r>
            <a:r>
              <a:rPr lang="en-US" dirty="0">
                <a:latin typeface="Cambria" panose="02040503050406030204" pitchFamily="18" charset="0"/>
              </a:rPr>
              <a:t>of blood in urine and </a:t>
            </a:r>
            <a:r>
              <a:rPr lang="en-US" dirty="0" err="1">
                <a:latin typeface="Cambria" panose="02040503050406030204" pitchFamily="18" charset="0"/>
              </a:rPr>
              <a:t>faeces</a:t>
            </a:r>
            <a:r>
              <a:rPr lang="en-US" dirty="0">
                <a:latin typeface="Cambria" panose="02040503050406030204" pitchFamily="18" charset="0"/>
              </a:rPr>
              <a:t> in human </a:t>
            </a:r>
          </a:p>
          <a:p>
            <a:pPr marL="0" indent="0">
              <a:lnSpc>
                <a:spcPct val="110000"/>
              </a:lnSpc>
              <a:buNone/>
            </a:pPr>
            <a:r>
              <a:rPr lang="en-US" dirty="0">
                <a:latin typeface="Cambria" panose="02040503050406030204" pitchFamily="18" charset="0"/>
              </a:rPr>
              <a:t>beings may be a sign of </a:t>
            </a:r>
          </a:p>
          <a:p>
            <a:pPr marL="0" indent="0">
              <a:lnSpc>
                <a:spcPct val="110000"/>
              </a:lnSpc>
              <a:buNone/>
            </a:pPr>
            <a:r>
              <a:rPr lang="en-US" b="1" dirty="0">
                <a:latin typeface="Cambria" panose="02040503050406030204" pitchFamily="18" charset="0"/>
              </a:rPr>
              <a:t>A. </a:t>
            </a:r>
            <a:r>
              <a:rPr lang="en-US" dirty="0">
                <a:latin typeface="Cambria" panose="02040503050406030204" pitchFamily="18" charset="0"/>
              </a:rPr>
              <a:t>typhoid </a:t>
            </a:r>
            <a:endParaRPr lang="en-US" dirty="0" smtClean="0">
              <a:latin typeface="Cambria" panose="02040503050406030204" pitchFamily="18" charset="0"/>
            </a:endParaRPr>
          </a:p>
          <a:p>
            <a:pPr marL="0" indent="0">
              <a:lnSpc>
                <a:spcPct val="110000"/>
              </a:lnSpc>
              <a:buNone/>
            </a:pPr>
            <a:r>
              <a:rPr lang="en-US" b="1" dirty="0" smtClean="0">
                <a:latin typeface="Cambria" panose="02040503050406030204" pitchFamily="18" charset="0"/>
              </a:rPr>
              <a:t>B</a:t>
            </a:r>
            <a:r>
              <a:rPr lang="en-US" b="1" dirty="0">
                <a:latin typeface="Cambria" panose="02040503050406030204" pitchFamily="18" charset="0"/>
              </a:rPr>
              <a:t>. </a:t>
            </a:r>
            <a:r>
              <a:rPr lang="en-US" dirty="0">
                <a:latin typeface="Cambria" panose="02040503050406030204" pitchFamily="18" charset="0"/>
              </a:rPr>
              <a:t>bilharzia </a:t>
            </a:r>
          </a:p>
          <a:p>
            <a:pPr marL="0" indent="0">
              <a:lnSpc>
                <a:spcPct val="110000"/>
              </a:lnSpc>
              <a:buNone/>
            </a:pPr>
            <a:r>
              <a:rPr lang="en-US" b="1" dirty="0">
                <a:latin typeface="Cambria" panose="02040503050406030204" pitchFamily="18" charset="0"/>
              </a:rPr>
              <a:t>C. </a:t>
            </a:r>
            <a:r>
              <a:rPr lang="en-US" dirty="0">
                <a:latin typeface="Cambria" panose="02040503050406030204" pitchFamily="18" charset="0"/>
              </a:rPr>
              <a:t>malaria </a:t>
            </a:r>
            <a:endParaRPr lang="en-US" dirty="0" smtClean="0">
              <a:latin typeface="Cambria" panose="02040503050406030204" pitchFamily="18" charset="0"/>
            </a:endParaRPr>
          </a:p>
          <a:p>
            <a:pPr marL="0" indent="0">
              <a:lnSpc>
                <a:spcPct val="110000"/>
              </a:lnSpc>
              <a:buNone/>
            </a:pP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cholera. </a:t>
            </a:r>
          </a:p>
        </p:txBody>
      </p:sp>
    </p:spTree>
    <p:extLst>
      <p:ext uri="{BB962C8B-B14F-4D97-AF65-F5344CB8AC3E}">
        <p14:creationId xmlns:p14="http://schemas.microsoft.com/office/powerpoint/2010/main" val="43601221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US" b="1" dirty="0" smtClean="0">
                <a:solidFill>
                  <a:srgbClr val="FF0000"/>
                </a:solidFill>
                <a:latin typeface="Cambria" panose="02040503050406030204" pitchFamily="18" charset="0"/>
              </a:rPr>
              <a:t>2010:44</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diseases </a:t>
            </a:r>
            <a:r>
              <a:rPr lang="en-US" b="1" dirty="0">
                <a:latin typeface="Cambria" panose="02040503050406030204" pitchFamily="18" charset="0"/>
              </a:rPr>
              <a:t>CANNOT </a:t>
            </a:r>
            <a:r>
              <a:rPr lang="en-US" dirty="0">
                <a:latin typeface="Cambria" panose="02040503050406030204" pitchFamily="18" charset="0"/>
              </a:rPr>
              <a:t>be prevented by maintaining proper hygiene? </a:t>
            </a:r>
          </a:p>
          <a:p>
            <a:pPr marL="0" indent="0">
              <a:lnSpc>
                <a:spcPct val="150000"/>
              </a:lnSpc>
              <a:buNone/>
            </a:pPr>
            <a:r>
              <a:rPr lang="en-US" dirty="0">
                <a:latin typeface="Cambria" panose="02040503050406030204" pitchFamily="18" charset="0"/>
              </a:rPr>
              <a:t>A. Typhoid. </a:t>
            </a:r>
            <a:endParaRPr lang="en-US" dirty="0" smtClean="0">
              <a:latin typeface="Cambria" panose="02040503050406030204" pitchFamily="18" charset="0"/>
            </a:endParaRPr>
          </a:p>
          <a:p>
            <a:pPr marL="0" indent="0">
              <a:lnSpc>
                <a:spcPct val="150000"/>
              </a:lnSpc>
              <a:buNone/>
            </a:pPr>
            <a:r>
              <a:rPr lang="en-US" dirty="0" smtClean="0">
                <a:latin typeface="Cambria" panose="02040503050406030204" pitchFamily="18" charset="0"/>
              </a:rPr>
              <a:t>B</a:t>
            </a:r>
            <a:r>
              <a:rPr lang="en-US" dirty="0">
                <a:latin typeface="Cambria" panose="02040503050406030204" pitchFamily="18" charset="0"/>
              </a:rPr>
              <a:t>. </a:t>
            </a:r>
            <a:r>
              <a:rPr lang="en-US" dirty="0" err="1">
                <a:latin typeface="Cambria" panose="02040503050406030204" pitchFamily="18" charset="0"/>
              </a:rPr>
              <a:t>Biharzia</a:t>
            </a:r>
            <a:r>
              <a:rPr lang="en-US" dirty="0">
                <a:latin typeface="Cambria" panose="02040503050406030204" pitchFamily="18" charset="0"/>
              </a:rPr>
              <a:t>. </a:t>
            </a:r>
          </a:p>
          <a:p>
            <a:pPr marL="0" indent="0">
              <a:lnSpc>
                <a:spcPct val="150000"/>
              </a:lnSpc>
              <a:buNone/>
            </a:pPr>
            <a:r>
              <a:rPr lang="en-US" dirty="0">
                <a:latin typeface="Cambria" panose="02040503050406030204" pitchFamily="18" charset="0"/>
              </a:rPr>
              <a:t>C. Cholera. </a:t>
            </a:r>
            <a:endParaRPr lang="en-US" dirty="0" smtClean="0">
              <a:latin typeface="Cambria" panose="02040503050406030204" pitchFamily="18" charset="0"/>
            </a:endParaRPr>
          </a:p>
          <a:p>
            <a:pPr marL="0" indent="0">
              <a:lnSpc>
                <a:spcPct val="150000"/>
              </a:lnSpc>
              <a:buNone/>
            </a:pPr>
            <a:r>
              <a:rPr lang="en-US" dirty="0" smtClean="0">
                <a:latin typeface="Cambria" panose="02040503050406030204" pitchFamily="18" charset="0"/>
              </a:rPr>
              <a:t>D</a:t>
            </a:r>
            <a:r>
              <a:rPr lang="en-US" dirty="0">
                <a:latin typeface="Cambria" panose="02040503050406030204" pitchFamily="18" charset="0"/>
              </a:rPr>
              <a:t>. Malaria. </a:t>
            </a:r>
          </a:p>
        </p:txBody>
      </p:sp>
    </p:spTree>
    <p:extLst>
      <p:ext uri="{BB962C8B-B14F-4D97-AF65-F5344CB8AC3E}">
        <p14:creationId xmlns:p14="http://schemas.microsoft.com/office/powerpoint/2010/main" val="373786749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fontScale="92500" lnSpcReduction="10000"/>
          </a:bodyPr>
          <a:lstStyle/>
          <a:p>
            <a:pPr marL="0" indent="0">
              <a:lnSpc>
                <a:spcPct val="120000"/>
              </a:lnSpc>
              <a:buNone/>
            </a:pPr>
            <a:r>
              <a:rPr lang="en-US" b="1" dirty="0" smtClean="0">
                <a:solidFill>
                  <a:srgbClr val="FF0000"/>
                </a:solidFill>
                <a:latin typeface="Cambria" panose="02040503050406030204" pitchFamily="18" charset="0"/>
              </a:rPr>
              <a:t>2012:17</a:t>
            </a:r>
          </a:p>
          <a:p>
            <a:pPr marL="0" indent="0">
              <a:lnSpc>
                <a:spcPct val="120000"/>
              </a:lnSpc>
              <a:buNone/>
            </a:pPr>
            <a:r>
              <a:rPr lang="en-US" dirty="0" smtClean="0">
                <a:latin typeface="Cambria" panose="02040503050406030204" pitchFamily="18" charset="0"/>
              </a:rPr>
              <a:t>The </a:t>
            </a:r>
            <a:r>
              <a:rPr lang="en-US" dirty="0">
                <a:latin typeface="Cambria" panose="02040503050406030204" pitchFamily="18" charset="0"/>
              </a:rPr>
              <a:t>following are some practices that help prevent the spread of water borne diseases. </a:t>
            </a:r>
          </a:p>
          <a:p>
            <a:pPr marL="0" indent="0">
              <a:lnSpc>
                <a:spcPct val="120000"/>
              </a:lnSpc>
              <a:buNone/>
            </a:pPr>
            <a:r>
              <a:rPr lang="en-US" i="1" dirty="0">
                <a:latin typeface="Cambria" panose="02040503050406030204" pitchFamily="18" charset="0"/>
              </a:rPr>
              <a:t>(i) Using toilets for urination. </a:t>
            </a:r>
            <a:endParaRPr lang="en-US" dirty="0">
              <a:latin typeface="Cambria" panose="02040503050406030204" pitchFamily="18" charset="0"/>
            </a:endParaRPr>
          </a:p>
          <a:p>
            <a:pPr marL="0" indent="0">
              <a:lnSpc>
                <a:spcPct val="120000"/>
              </a:lnSpc>
              <a:buNone/>
            </a:pPr>
            <a:r>
              <a:rPr lang="en-US" i="1" dirty="0">
                <a:latin typeface="Cambria" panose="02040503050406030204" pitchFamily="18" charset="0"/>
              </a:rPr>
              <a:t>(ii) Washing fruits before eating them. </a:t>
            </a:r>
            <a:endParaRPr lang="en-US" dirty="0">
              <a:latin typeface="Cambria" panose="02040503050406030204" pitchFamily="18" charset="0"/>
            </a:endParaRPr>
          </a:p>
          <a:p>
            <a:pPr marL="0" indent="0">
              <a:lnSpc>
                <a:spcPct val="120000"/>
              </a:lnSpc>
              <a:buNone/>
            </a:pPr>
            <a:r>
              <a:rPr lang="en-US" i="1" dirty="0">
                <a:latin typeface="Cambria" panose="02040503050406030204" pitchFamily="18" charset="0"/>
              </a:rPr>
              <a:t>(iii) Washing hands before eating. </a:t>
            </a:r>
            <a:endParaRPr lang="en-US" dirty="0">
              <a:latin typeface="Cambria" panose="02040503050406030204" pitchFamily="18" charset="0"/>
            </a:endParaRPr>
          </a:p>
          <a:p>
            <a:pPr marL="0" indent="0">
              <a:lnSpc>
                <a:spcPct val="120000"/>
              </a:lnSpc>
              <a:buNone/>
            </a:pPr>
            <a:r>
              <a:rPr lang="en-US" i="1" dirty="0">
                <a:latin typeface="Cambria" panose="02040503050406030204" pitchFamily="18" charset="0"/>
              </a:rPr>
              <a:t>(iv) Wearing gumboots when walking in stagnant </a:t>
            </a:r>
            <a:r>
              <a:rPr lang="en-US" i="1" dirty="0" smtClean="0">
                <a:latin typeface="Cambria" panose="02040503050406030204" pitchFamily="18" charset="0"/>
              </a:rPr>
              <a:t>water</a:t>
            </a:r>
            <a:r>
              <a:rPr lang="en-US" i="1" dirty="0">
                <a:latin typeface="Cambria" panose="02040503050406030204" pitchFamily="18" charset="0"/>
              </a:rPr>
              <a:t>. </a:t>
            </a:r>
            <a:endParaRPr lang="en-US" dirty="0">
              <a:latin typeface="Cambria" panose="02040503050406030204" pitchFamily="18" charset="0"/>
            </a:endParaRPr>
          </a:p>
          <a:p>
            <a:pPr marL="0" indent="0">
              <a:lnSpc>
                <a:spcPct val="120000"/>
              </a:lnSpc>
              <a:buNone/>
            </a:pPr>
            <a:r>
              <a:rPr lang="en-US" dirty="0">
                <a:latin typeface="Cambria" panose="02040503050406030204" pitchFamily="18" charset="0"/>
              </a:rPr>
              <a:t>Which practices will help control the spread of bilharzia? </a:t>
            </a:r>
          </a:p>
          <a:p>
            <a:pPr marL="0" indent="0">
              <a:lnSpc>
                <a:spcPct val="120000"/>
              </a:lnSpc>
              <a:buNone/>
            </a:pPr>
            <a:r>
              <a:rPr lang="en-US" dirty="0">
                <a:latin typeface="Cambria" panose="02040503050406030204" pitchFamily="18" charset="0"/>
              </a:rPr>
              <a:t>A. (i) and (ii) B. (i) and (iv) </a:t>
            </a:r>
          </a:p>
          <a:p>
            <a:pPr marL="0" indent="0">
              <a:lnSpc>
                <a:spcPct val="120000"/>
              </a:lnSpc>
              <a:buNone/>
            </a:pPr>
            <a:r>
              <a:rPr lang="en-US" dirty="0">
                <a:latin typeface="Cambria" panose="02040503050406030204" pitchFamily="18" charset="0"/>
              </a:rPr>
              <a:t>C. (ii) and (iii) D. (iii) and (iv) </a:t>
            </a:r>
          </a:p>
        </p:txBody>
      </p:sp>
    </p:spTree>
    <p:extLst>
      <p:ext uri="{BB962C8B-B14F-4D97-AF65-F5344CB8AC3E}">
        <p14:creationId xmlns:p14="http://schemas.microsoft.com/office/powerpoint/2010/main" val="229489887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2013:32</a:t>
            </a:r>
          </a:p>
          <a:p>
            <a:pPr marL="0" indent="0">
              <a:lnSpc>
                <a:spcPct val="150000"/>
              </a:lnSpc>
              <a:buNone/>
            </a:pPr>
            <a:r>
              <a:rPr lang="en-US" dirty="0" smtClean="0">
                <a:latin typeface="Cambria" panose="02040503050406030204" pitchFamily="18" charset="0"/>
              </a:rPr>
              <a:t>Bilharzia </a:t>
            </a:r>
            <a:r>
              <a:rPr lang="en-US" dirty="0">
                <a:latin typeface="Cambria" panose="02040503050406030204" pitchFamily="18" charset="0"/>
              </a:rPr>
              <a:t>can be prevented by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boiling water before drinking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wearing gumboots when walking in stagnant water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draining stagnant water from around the homestead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covering latrines after use. </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268038210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lnSpcReduction="10000"/>
          </a:bodyPr>
          <a:lstStyle/>
          <a:p>
            <a:pPr marL="0" indent="0">
              <a:lnSpc>
                <a:spcPct val="150000"/>
              </a:lnSpc>
              <a:buNone/>
            </a:pPr>
            <a:r>
              <a:rPr lang="en-US" b="1" dirty="0" smtClean="0">
                <a:solidFill>
                  <a:srgbClr val="FF0000"/>
                </a:solidFill>
                <a:latin typeface="Cambria" panose="02040503050406030204" pitchFamily="18" charset="0"/>
              </a:rPr>
              <a:t>2015:37</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is the least effective preventive measure against the spread of typhoid?</a:t>
            </a:r>
          </a:p>
          <a:p>
            <a:pPr marL="0" indent="0">
              <a:lnSpc>
                <a:spcPct val="150000"/>
              </a:lnSpc>
              <a:buNone/>
            </a:pPr>
            <a:r>
              <a:rPr lang="en-US" b="1" dirty="0" smtClean="0">
                <a:latin typeface="Cambria" panose="02040503050406030204" pitchFamily="18" charset="0"/>
              </a:rPr>
              <a:t>A</a:t>
            </a:r>
            <a:r>
              <a:rPr lang="en-US" b="1" dirty="0">
                <a:latin typeface="Cambria" panose="02040503050406030204" pitchFamily="18" charset="0"/>
              </a:rPr>
              <a:t>. </a:t>
            </a:r>
            <a:r>
              <a:rPr lang="en-US" dirty="0">
                <a:latin typeface="Cambria" panose="02040503050406030204" pitchFamily="18" charset="0"/>
              </a:rPr>
              <a:t>Washing vegetables and fruit	</a:t>
            </a:r>
          </a:p>
          <a:p>
            <a:pPr marL="0" indent="0">
              <a:lnSpc>
                <a:spcPct val="150000"/>
              </a:lnSpc>
              <a:buNone/>
            </a:pPr>
            <a:r>
              <a:rPr lang="en-US" b="1" dirty="0" smtClean="0">
                <a:latin typeface="Cambria" panose="02040503050406030204" pitchFamily="18" charset="0"/>
              </a:rPr>
              <a:t>B</a:t>
            </a:r>
            <a:r>
              <a:rPr lang="en-US" b="1" dirty="0">
                <a:latin typeface="Cambria" panose="02040503050406030204" pitchFamily="18" charset="0"/>
              </a:rPr>
              <a:t>. </a:t>
            </a:r>
            <a:r>
              <a:rPr lang="en-US" dirty="0">
                <a:latin typeface="Cambria" panose="02040503050406030204" pitchFamily="18" charset="0"/>
              </a:rPr>
              <a:t>Washing hands after visiting a toilet</a:t>
            </a:r>
          </a:p>
          <a:p>
            <a:pPr marL="0" indent="0">
              <a:lnSpc>
                <a:spcPct val="150000"/>
              </a:lnSpc>
              <a:buNone/>
            </a:pPr>
            <a:r>
              <a:rPr lang="en-US" b="1" dirty="0" smtClean="0">
                <a:latin typeface="Cambria" panose="02040503050406030204" pitchFamily="18" charset="0"/>
              </a:rPr>
              <a:t>C</a:t>
            </a:r>
            <a:r>
              <a:rPr lang="en-US" b="1" dirty="0">
                <a:latin typeface="Cambria" panose="02040503050406030204" pitchFamily="18" charset="0"/>
              </a:rPr>
              <a:t>. </a:t>
            </a:r>
            <a:r>
              <a:rPr lang="en-US" dirty="0">
                <a:latin typeface="Cambria" panose="02040503050406030204" pitchFamily="18" charset="0"/>
              </a:rPr>
              <a:t>Proper use of latrines and toilets</a:t>
            </a:r>
          </a:p>
          <a:p>
            <a:pPr marL="0" indent="0">
              <a:lnSpc>
                <a:spcPct val="150000"/>
              </a:lnSpc>
              <a:buNone/>
            </a:pP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Draining stagnant water </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22786292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70000"/>
              </a:lnSpc>
              <a:buNone/>
            </a:pPr>
            <a:r>
              <a:rPr lang="en-US" b="1" dirty="0" smtClean="0">
                <a:solidFill>
                  <a:srgbClr val="FF0000"/>
                </a:solidFill>
                <a:latin typeface="Cambria" panose="02040503050406030204" pitchFamily="18" charset="0"/>
              </a:rPr>
              <a:t>2007:23</a:t>
            </a:r>
          </a:p>
          <a:p>
            <a:pPr marL="0" indent="0">
              <a:lnSpc>
                <a:spcPct val="170000"/>
              </a:lnSpc>
              <a:buNone/>
            </a:pPr>
            <a:r>
              <a:rPr lang="en-US" dirty="0" smtClean="0">
                <a:latin typeface="Cambria" panose="02040503050406030204" pitchFamily="18" charset="0"/>
              </a:rPr>
              <a:t>In </a:t>
            </a:r>
            <a:r>
              <a:rPr lang="en-US" dirty="0">
                <a:latin typeface="Cambria" panose="02040503050406030204" pitchFamily="18" charset="0"/>
              </a:rPr>
              <a:t>which one of the following practices is water </a:t>
            </a:r>
            <a:r>
              <a:rPr lang="en-US" dirty="0" smtClean="0">
                <a:latin typeface="Cambria" panose="02040503050406030204" pitchFamily="18" charset="0"/>
              </a:rPr>
              <a:t>re-used</a:t>
            </a:r>
            <a:r>
              <a:rPr lang="en-US" dirty="0">
                <a:latin typeface="Cambria" panose="02040503050406030204" pitchFamily="18" charset="0"/>
              </a:rPr>
              <a:t>? </a:t>
            </a:r>
          </a:p>
          <a:p>
            <a:pPr marL="0" indent="0">
              <a:lnSpc>
                <a:spcPct val="170000"/>
              </a:lnSpc>
              <a:buNone/>
            </a:pPr>
            <a:r>
              <a:rPr lang="en-US" b="1" dirty="0">
                <a:latin typeface="Cambria" panose="02040503050406030204" pitchFamily="18" charset="0"/>
              </a:rPr>
              <a:t>A. </a:t>
            </a:r>
            <a:r>
              <a:rPr lang="en-US" dirty="0">
                <a:latin typeface="Cambria" panose="02040503050406030204" pitchFamily="18" charset="0"/>
              </a:rPr>
              <a:t>Using dirty water from the kitchen for </a:t>
            </a:r>
            <a:r>
              <a:rPr lang="en-US" dirty="0" smtClean="0">
                <a:latin typeface="Cambria" panose="02040503050406030204" pitchFamily="18" charset="0"/>
              </a:rPr>
              <a:t>watering </a:t>
            </a:r>
            <a:r>
              <a:rPr lang="en-US" dirty="0">
                <a:latin typeface="Cambria" panose="02040503050406030204" pitchFamily="18" charset="0"/>
              </a:rPr>
              <a:t>plants. </a:t>
            </a:r>
          </a:p>
          <a:p>
            <a:pPr marL="0" indent="0">
              <a:lnSpc>
                <a:spcPct val="170000"/>
              </a:lnSpc>
              <a:buNone/>
            </a:pPr>
            <a:r>
              <a:rPr lang="en-US" b="1" dirty="0">
                <a:latin typeface="Cambria" panose="02040503050406030204" pitchFamily="18" charset="0"/>
              </a:rPr>
              <a:t>B. </a:t>
            </a:r>
            <a:r>
              <a:rPr lang="en-US" dirty="0">
                <a:latin typeface="Cambria" panose="02040503050406030204" pitchFamily="18" charset="0"/>
              </a:rPr>
              <a:t>Collecting rainwater from the roof for </a:t>
            </a:r>
            <a:r>
              <a:rPr lang="en-US" dirty="0" smtClean="0">
                <a:latin typeface="Cambria" panose="02040503050406030204" pitchFamily="18" charset="0"/>
              </a:rPr>
              <a:t>domestic </a:t>
            </a:r>
            <a:r>
              <a:rPr lang="en-US" dirty="0">
                <a:latin typeface="Cambria" panose="02040503050406030204" pitchFamily="18" charset="0"/>
              </a:rPr>
              <a:t>uses. </a:t>
            </a:r>
          </a:p>
          <a:p>
            <a:pPr marL="0" indent="0">
              <a:lnSpc>
                <a:spcPct val="170000"/>
              </a:lnSpc>
              <a:buNone/>
            </a:pPr>
            <a:r>
              <a:rPr lang="en-US" b="1" dirty="0">
                <a:latin typeface="Cambria" panose="02040503050406030204" pitchFamily="18" charset="0"/>
              </a:rPr>
              <a:t>C. </a:t>
            </a:r>
            <a:r>
              <a:rPr lang="en-US" dirty="0">
                <a:latin typeface="Cambria" panose="02040503050406030204" pitchFamily="18" charset="0"/>
              </a:rPr>
              <a:t>Getting clean water from dirty water by </a:t>
            </a:r>
            <a:r>
              <a:rPr lang="en-US" dirty="0" smtClean="0">
                <a:latin typeface="Cambria" panose="02040503050406030204" pitchFamily="18" charset="0"/>
              </a:rPr>
              <a:t>boiling </a:t>
            </a:r>
            <a:r>
              <a:rPr lang="en-US" dirty="0">
                <a:latin typeface="Cambria" panose="02040503050406030204" pitchFamily="18" charset="0"/>
              </a:rPr>
              <a:t>and cooling the steam. </a:t>
            </a:r>
          </a:p>
          <a:p>
            <a:pPr marL="0" indent="0">
              <a:lnSpc>
                <a:spcPct val="170000"/>
              </a:lnSpc>
              <a:buNone/>
            </a:pPr>
            <a:r>
              <a:rPr lang="en-US" b="1" dirty="0">
                <a:latin typeface="Cambria" panose="02040503050406030204" pitchFamily="18" charset="0"/>
              </a:rPr>
              <a:t>D. </a:t>
            </a:r>
            <a:r>
              <a:rPr lang="en-US" dirty="0">
                <a:latin typeface="Cambria" panose="02040503050406030204" pitchFamily="18" charset="0"/>
              </a:rPr>
              <a:t>Storing water in dams to be used in irrigation. </a:t>
            </a:r>
          </a:p>
        </p:txBody>
      </p:sp>
    </p:spTree>
    <p:extLst>
      <p:ext uri="{BB962C8B-B14F-4D97-AF65-F5344CB8AC3E}">
        <p14:creationId xmlns:p14="http://schemas.microsoft.com/office/powerpoint/2010/main" val="14195725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2009:31</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is a way of controlling water pollution?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Recycling sewage water.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Reusing domestic water for irrigation.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Storing water in dams.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Using water sparingly. </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120012404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2011:30</a:t>
            </a:r>
          </a:p>
          <a:p>
            <a:pPr marL="0" indent="0">
              <a:lnSpc>
                <a:spcPct val="150000"/>
              </a:lnSpc>
              <a:buNone/>
            </a:pPr>
            <a:r>
              <a:rPr lang="en-US" dirty="0" smtClean="0">
                <a:latin typeface="Cambria" panose="02040503050406030204" pitchFamily="18" charset="0"/>
              </a:rPr>
              <a:t>In </a:t>
            </a:r>
            <a:r>
              <a:rPr lang="en-US" dirty="0">
                <a:latin typeface="Cambria" panose="02040503050406030204" pitchFamily="18" charset="0"/>
              </a:rPr>
              <a:t>which one of the following is water </a:t>
            </a:r>
            <a:r>
              <a:rPr lang="en-US" dirty="0" smtClean="0">
                <a:latin typeface="Cambria" panose="02040503050406030204" pitchFamily="18" charset="0"/>
              </a:rPr>
              <a:t>used sparingly</a:t>
            </a:r>
            <a:r>
              <a:rPr lang="en-US" dirty="0">
                <a:latin typeface="Cambria" panose="02040503050406030204" pitchFamily="18" charset="0"/>
              </a:rPr>
              <a:t>?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Using domestic waste water to clean toilets.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Turning off water taps after use.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Recycling waste water from factories.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Using harvested rain water for animals to drink. </a:t>
            </a:r>
          </a:p>
        </p:txBody>
      </p:sp>
    </p:spTree>
    <p:extLst>
      <p:ext uri="{BB962C8B-B14F-4D97-AF65-F5344CB8AC3E}">
        <p14:creationId xmlns:p14="http://schemas.microsoft.com/office/powerpoint/2010/main" val="4347240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xfrm>
            <a:off x="1981200" y="1066801"/>
            <a:ext cx="8229600" cy="5059363"/>
          </a:xfrm>
        </p:spPr>
        <p:txBody>
          <a:bodyPr>
            <a:noAutofit/>
          </a:bodyPr>
          <a:lstStyle/>
          <a:p>
            <a:pPr marL="0" indent="0">
              <a:lnSpc>
                <a:spcPct val="160000"/>
              </a:lnSpc>
              <a:buNone/>
            </a:pPr>
            <a:r>
              <a:rPr lang="en-US" sz="2400" b="1" dirty="0">
                <a:solidFill>
                  <a:srgbClr val="FF0000"/>
                </a:solidFill>
                <a:latin typeface="Cambria" panose="02040503050406030204" pitchFamily="18" charset="0"/>
              </a:rPr>
              <a:t>2015:9</a:t>
            </a:r>
          </a:p>
          <a:p>
            <a:pPr marL="0" indent="0">
              <a:lnSpc>
                <a:spcPct val="160000"/>
              </a:lnSpc>
              <a:buNone/>
            </a:pPr>
            <a:r>
              <a:rPr lang="en-US" sz="2400" dirty="0">
                <a:latin typeface="Cambria" panose="02040503050406030204" pitchFamily="18" charset="0"/>
              </a:rPr>
              <a:t>A pupil used water that had been used in rinsing clothes to mop the floor. Which method of water conservation did the pupil practice?</a:t>
            </a:r>
          </a:p>
          <a:p>
            <a:pPr marL="0" indent="0">
              <a:lnSpc>
                <a:spcPct val="160000"/>
              </a:lnSpc>
              <a:buNone/>
            </a:pPr>
            <a:r>
              <a:rPr lang="en-US" sz="2400" b="1" dirty="0">
                <a:latin typeface="Cambria" panose="02040503050406030204" pitchFamily="18" charset="0"/>
              </a:rPr>
              <a:t>A. </a:t>
            </a:r>
            <a:r>
              <a:rPr lang="en-US" sz="2400" dirty="0">
                <a:latin typeface="Cambria" panose="02040503050406030204" pitchFamily="18" charset="0"/>
              </a:rPr>
              <a:t>Re-using water</a:t>
            </a:r>
          </a:p>
          <a:p>
            <a:pPr marL="0" indent="0">
              <a:lnSpc>
                <a:spcPct val="160000"/>
              </a:lnSpc>
              <a:buNone/>
            </a:pPr>
            <a:r>
              <a:rPr lang="en-US" sz="2400" b="1" dirty="0">
                <a:latin typeface="Cambria" panose="02040503050406030204" pitchFamily="18" charset="0"/>
              </a:rPr>
              <a:t>B. </a:t>
            </a:r>
            <a:r>
              <a:rPr lang="en-US" sz="2400" dirty="0">
                <a:latin typeface="Cambria" panose="02040503050406030204" pitchFamily="18" charset="0"/>
              </a:rPr>
              <a:t>Using water sparingly</a:t>
            </a:r>
          </a:p>
          <a:p>
            <a:pPr marL="0" indent="0">
              <a:lnSpc>
                <a:spcPct val="160000"/>
              </a:lnSpc>
              <a:buNone/>
            </a:pPr>
            <a:r>
              <a:rPr lang="en-US" sz="2400" b="1" dirty="0">
                <a:latin typeface="Cambria" panose="02040503050406030204" pitchFamily="18" charset="0"/>
              </a:rPr>
              <a:t>C. </a:t>
            </a:r>
            <a:r>
              <a:rPr lang="en-US" sz="2400" dirty="0">
                <a:latin typeface="Cambria" panose="02040503050406030204" pitchFamily="18" charset="0"/>
              </a:rPr>
              <a:t>Recycling water</a:t>
            </a:r>
          </a:p>
          <a:p>
            <a:pPr marL="0" indent="0">
              <a:lnSpc>
                <a:spcPct val="160000"/>
              </a:lnSpc>
              <a:buNone/>
            </a:pPr>
            <a:r>
              <a:rPr lang="en-US" sz="2400" b="1" dirty="0">
                <a:latin typeface="Cambria" panose="02040503050406030204" pitchFamily="18" charset="0"/>
              </a:rPr>
              <a:t>D. </a:t>
            </a:r>
            <a:r>
              <a:rPr lang="en-US" sz="2400" dirty="0">
                <a:latin typeface="Cambria" panose="02040503050406030204" pitchFamily="18" charset="0"/>
              </a:rPr>
              <a:t>Water harvesting</a:t>
            </a:r>
          </a:p>
          <a:p>
            <a:pPr marL="0" indent="0">
              <a:lnSpc>
                <a:spcPct val="160000"/>
              </a:lnSpc>
              <a:buNone/>
            </a:pPr>
            <a:r>
              <a:rPr lang="en-US" sz="2400" dirty="0">
                <a:latin typeface="Cambria" panose="02040503050406030204" pitchFamily="18" charset="0"/>
              </a:rPr>
              <a:t> </a:t>
            </a:r>
          </a:p>
          <a:p>
            <a:pPr>
              <a:lnSpc>
                <a:spcPct val="16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7385661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2006:20</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is a method of softening hard water? </a:t>
            </a:r>
          </a:p>
          <a:p>
            <a:pPr marL="0" indent="0">
              <a:lnSpc>
                <a:spcPct val="150000"/>
              </a:lnSpc>
              <a:buNone/>
            </a:pPr>
            <a:r>
              <a:rPr lang="en-US" b="1" dirty="0">
                <a:latin typeface="Cambria" panose="02040503050406030204" pitchFamily="18" charset="0"/>
              </a:rPr>
              <a:t>A.</a:t>
            </a:r>
            <a:r>
              <a:rPr lang="en-US" dirty="0">
                <a:latin typeface="Cambria" panose="02040503050406030204" pitchFamily="18" charset="0"/>
              </a:rPr>
              <a:t> Filtering.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B</a:t>
            </a:r>
            <a:r>
              <a:rPr lang="en-US" b="1" dirty="0">
                <a:latin typeface="Cambria" panose="02040503050406030204" pitchFamily="18" charset="0"/>
              </a:rPr>
              <a:t>. </a:t>
            </a:r>
            <a:r>
              <a:rPr lang="en-US" dirty="0">
                <a:latin typeface="Cambria" panose="02040503050406030204" pitchFamily="18" charset="0"/>
              </a:rPr>
              <a:t>Boiling. </a:t>
            </a:r>
            <a:endParaRPr lang="en-US" dirty="0" smtClean="0">
              <a:latin typeface="Cambria" panose="02040503050406030204" pitchFamily="18" charset="0"/>
            </a:endParaRPr>
          </a:p>
          <a:p>
            <a:pPr marL="0" indent="0">
              <a:lnSpc>
                <a:spcPct val="150000"/>
              </a:lnSpc>
              <a:buNone/>
            </a:pPr>
            <a:r>
              <a:rPr lang="en-US" b="1" dirty="0" smtClean="0">
                <a:latin typeface="Cambria" panose="02040503050406030204" pitchFamily="18" charset="0"/>
              </a:rPr>
              <a:t>C. </a:t>
            </a:r>
            <a:r>
              <a:rPr lang="en-US" dirty="0" smtClean="0">
                <a:latin typeface="Cambria" panose="02040503050406030204" pitchFamily="18" charset="0"/>
              </a:rPr>
              <a:t>Decanting. </a:t>
            </a:r>
          </a:p>
          <a:p>
            <a:pPr marL="0" indent="0">
              <a:lnSpc>
                <a:spcPct val="150000"/>
              </a:lnSpc>
              <a:buNone/>
            </a:pPr>
            <a:r>
              <a:rPr lang="en-US" b="1" dirty="0" smtClean="0">
                <a:latin typeface="Cambria" panose="02040503050406030204" pitchFamily="18" charset="0"/>
              </a:rPr>
              <a:t>D</a:t>
            </a:r>
            <a:r>
              <a:rPr lang="en-US" b="1" dirty="0">
                <a:latin typeface="Cambria" panose="02040503050406030204" pitchFamily="18" charset="0"/>
              </a:rPr>
              <a:t>. </a:t>
            </a:r>
            <a:r>
              <a:rPr lang="en-US" dirty="0">
                <a:latin typeface="Cambria" panose="02040503050406030204" pitchFamily="18" charset="0"/>
              </a:rPr>
              <a:t>Sieving. </a:t>
            </a:r>
          </a:p>
        </p:txBody>
      </p:sp>
    </p:spTree>
    <p:extLst>
      <p:ext uri="{BB962C8B-B14F-4D97-AF65-F5344CB8AC3E}">
        <p14:creationId xmlns:p14="http://schemas.microsoft.com/office/powerpoint/2010/main" val="6714095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523955"/>
            <a:ext cx="8333222" cy="1147969"/>
          </a:xfrm>
        </p:spPr>
        <p:txBody>
          <a:bodyPr>
            <a:normAutofit fontScale="90000"/>
          </a:bodyPr>
          <a:lstStyle/>
          <a:p>
            <a:r>
              <a:rPr lang="en-US" dirty="0">
                <a:latin typeface="Cambria" panose="02040503050406030204" pitchFamily="18" charset="0"/>
              </a:rPr>
              <a:t>A flower is a reproductive part of a plant.</a:t>
            </a:r>
          </a:p>
        </p:txBody>
      </p:sp>
      <p:pic>
        <p:nvPicPr>
          <p:cNvPr id="4" name="Content Placeholder 3"/>
          <p:cNvPicPr>
            <a:picLocks noGrp="1" noChangeAspect="1"/>
          </p:cNvPicPr>
          <p:nvPr>
            <p:ph idx="1"/>
          </p:nvPr>
        </p:nvPicPr>
        <p:blipFill rotWithShape="1">
          <a:blip r:embed="rId2"/>
          <a:srcRect b="12368"/>
          <a:stretch/>
        </p:blipFill>
        <p:spPr>
          <a:xfrm>
            <a:off x="2614864" y="1825664"/>
            <a:ext cx="6513094" cy="5032336"/>
          </a:xfrm>
          <a:prstGeom prst="rect">
            <a:avLst/>
          </a:prstGeom>
        </p:spPr>
      </p:pic>
    </p:spTree>
    <p:extLst>
      <p:ext uri="{BB962C8B-B14F-4D97-AF65-F5344CB8AC3E}">
        <p14:creationId xmlns:p14="http://schemas.microsoft.com/office/powerpoint/2010/main" val="42204513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a:xfrm>
            <a:off x="1981200" y="1219201"/>
            <a:ext cx="8229600" cy="4525963"/>
          </a:xfrm>
        </p:spPr>
        <p:txBody>
          <a:bodyPr>
            <a:noAutofit/>
          </a:bodyPr>
          <a:lstStyle/>
          <a:p>
            <a:pPr marL="0" indent="0">
              <a:buNone/>
            </a:pPr>
            <a:r>
              <a:rPr lang="en-US" sz="2400" b="1" dirty="0">
                <a:solidFill>
                  <a:srgbClr val="FF0000"/>
                </a:solidFill>
                <a:latin typeface="Cambria" panose="02040503050406030204" pitchFamily="18" charset="0"/>
              </a:rPr>
              <a:t>2012:43</a:t>
            </a:r>
          </a:p>
          <a:p>
            <a:pPr marL="0" indent="0">
              <a:buNone/>
            </a:pPr>
            <a:r>
              <a:rPr lang="en-US" sz="2400" dirty="0">
                <a:latin typeface="Cambria" panose="02040503050406030204" pitchFamily="18" charset="0"/>
              </a:rPr>
              <a:t>In an investigation, equal amounts of soap was added to equal amounts of water samples </a:t>
            </a:r>
            <a:r>
              <a:rPr lang="en-US" sz="2400" b="1" dirty="0">
                <a:latin typeface="Cambria" panose="02040503050406030204" pitchFamily="18" charset="0"/>
              </a:rPr>
              <a:t>W </a:t>
            </a:r>
            <a:r>
              <a:rPr lang="en-US" sz="2400" dirty="0">
                <a:latin typeface="Cambria" panose="02040503050406030204" pitchFamily="18" charset="0"/>
              </a:rPr>
              <a:t>and </a:t>
            </a:r>
            <a:r>
              <a:rPr lang="en-US" sz="2400" b="1" dirty="0">
                <a:latin typeface="Cambria" panose="02040503050406030204" pitchFamily="18" charset="0"/>
              </a:rPr>
              <a:t>Z </a:t>
            </a:r>
            <a:r>
              <a:rPr lang="en-US" sz="2400" dirty="0">
                <a:latin typeface="Cambria" panose="02040503050406030204" pitchFamily="18" charset="0"/>
              </a:rPr>
              <a:t>obtained from different sources. The following observations were made: </a:t>
            </a:r>
          </a:p>
          <a:p>
            <a:pPr marL="0" indent="0">
              <a:buNone/>
            </a:pPr>
            <a:r>
              <a:rPr lang="en-US" sz="2400" dirty="0">
                <a:latin typeface="Cambria" panose="02040503050406030204" pitchFamily="18" charset="0"/>
              </a:rPr>
              <a:t>(i) </a:t>
            </a:r>
            <a:r>
              <a:rPr lang="en-US" sz="2400" b="1" i="1" dirty="0">
                <a:latin typeface="Cambria" panose="02040503050406030204" pitchFamily="18" charset="0"/>
              </a:rPr>
              <a:t>W </a:t>
            </a:r>
            <a:r>
              <a:rPr lang="en-US" sz="2400" i="1" dirty="0">
                <a:latin typeface="Cambria" panose="02040503050406030204" pitchFamily="18" charset="0"/>
              </a:rPr>
              <a:t>formed lather. </a:t>
            </a:r>
            <a:endParaRPr lang="en-US" sz="2400" dirty="0">
              <a:latin typeface="Cambria" panose="02040503050406030204" pitchFamily="18" charset="0"/>
            </a:endParaRPr>
          </a:p>
          <a:p>
            <a:pPr marL="0" indent="0">
              <a:buNone/>
            </a:pPr>
            <a:r>
              <a:rPr lang="en-US" sz="2400" dirty="0">
                <a:latin typeface="Cambria" panose="02040503050406030204" pitchFamily="18" charset="0"/>
              </a:rPr>
              <a:t>(ii) </a:t>
            </a:r>
            <a:r>
              <a:rPr lang="en-US" sz="2400" b="1" i="1" dirty="0">
                <a:latin typeface="Cambria" panose="02040503050406030204" pitchFamily="18" charset="0"/>
              </a:rPr>
              <a:t>Z </a:t>
            </a:r>
            <a:r>
              <a:rPr lang="en-US" sz="2400" i="1" dirty="0">
                <a:latin typeface="Cambria" panose="02040503050406030204" pitchFamily="18" charset="0"/>
              </a:rPr>
              <a:t>formed suspended particles. </a:t>
            </a:r>
            <a:endParaRPr lang="en-US" sz="2400" dirty="0">
              <a:latin typeface="Cambria" panose="02040503050406030204" pitchFamily="18" charset="0"/>
            </a:endParaRPr>
          </a:p>
          <a:p>
            <a:pPr marL="0" indent="0">
              <a:buNone/>
            </a:pPr>
            <a:r>
              <a:rPr lang="en-US" sz="2400" dirty="0">
                <a:latin typeface="Cambria" panose="02040503050406030204" pitchFamily="18" charset="0"/>
              </a:rPr>
              <a:t>Which of the following statements about </a:t>
            </a:r>
            <a:r>
              <a:rPr lang="en-US" sz="2400" b="1" dirty="0">
                <a:latin typeface="Cambria" panose="02040503050406030204" pitchFamily="18" charset="0"/>
              </a:rPr>
              <a:t>W </a:t>
            </a:r>
            <a:r>
              <a:rPr lang="en-US" sz="2400" dirty="0">
                <a:latin typeface="Cambria" panose="02040503050406030204" pitchFamily="18" charset="0"/>
              </a:rPr>
              <a:t>and  </a:t>
            </a:r>
            <a:r>
              <a:rPr lang="en-US" sz="2400" b="1" dirty="0">
                <a:latin typeface="Cambria" panose="02040503050406030204" pitchFamily="18" charset="0"/>
              </a:rPr>
              <a:t>Z </a:t>
            </a:r>
            <a:r>
              <a:rPr lang="en-US" sz="2400" dirty="0">
                <a:latin typeface="Cambria" panose="02040503050406030204" pitchFamily="18" charset="0"/>
              </a:rPr>
              <a:t>is </a:t>
            </a:r>
            <a:r>
              <a:rPr lang="en-US" sz="2400" b="1" dirty="0">
                <a:latin typeface="Cambria" panose="02040503050406030204" pitchFamily="18" charset="0"/>
              </a:rPr>
              <a:t>NOT CORRECT</a:t>
            </a:r>
            <a:r>
              <a:rPr lang="en-US" sz="2400" dirty="0">
                <a:latin typeface="Cambria" panose="02040503050406030204" pitchFamily="18" charset="0"/>
              </a:rPr>
              <a:t>? </a:t>
            </a:r>
          </a:p>
          <a:p>
            <a:pPr marL="0" indent="0">
              <a:buNone/>
            </a:pPr>
            <a:r>
              <a:rPr lang="en-US" sz="2400" dirty="0">
                <a:latin typeface="Cambria" panose="02040503050406030204" pitchFamily="18" charset="0"/>
              </a:rPr>
              <a:t>A. </a:t>
            </a:r>
            <a:r>
              <a:rPr lang="en-US" sz="2400" b="1" dirty="0">
                <a:latin typeface="Cambria" panose="02040503050406030204" pitchFamily="18" charset="0"/>
              </a:rPr>
              <a:t>W </a:t>
            </a:r>
            <a:r>
              <a:rPr lang="en-US" sz="2400" dirty="0">
                <a:latin typeface="Cambria" panose="02040503050406030204" pitchFamily="18" charset="0"/>
              </a:rPr>
              <a:t>may have fewer minerals. </a:t>
            </a:r>
          </a:p>
          <a:p>
            <a:pPr marL="0" indent="0">
              <a:buNone/>
            </a:pPr>
            <a:r>
              <a:rPr lang="en-US" sz="2400" dirty="0">
                <a:latin typeface="Cambria" panose="02040503050406030204" pitchFamily="18" charset="0"/>
              </a:rPr>
              <a:t>B. </a:t>
            </a:r>
            <a:r>
              <a:rPr lang="en-US" sz="2400" b="1" dirty="0">
                <a:latin typeface="Cambria" panose="02040503050406030204" pitchFamily="18" charset="0"/>
              </a:rPr>
              <a:t>Z </a:t>
            </a:r>
            <a:r>
              <a:rPr lang="en-US" sz="2400" dirty="0">
                <a:latin typeface="Cambria" panose="02040503050406030204" pitchFamily="18" charset="0"/>
              </a:rPr>
              <a:t>may form lather after boiling. </a:t>
            </a:r>
          </a:p>
          <a:p>
            <a:pPr marL="0" indent="0">
              <a:buNone/>
            </a:pPr>
            <a:r>
              <a:rPr lang="en-US" sz="2400" dirty="0">
                <a:latin typeface="Cambria" panose="02040503050406030204" pitchFamily="18" charset="0"/>
              </a:rPr>
              <a:t>C. </a:t>
            </a:r>
            <a:r>
              <a:rPr lang="en-US" sz="2400" b="1" dirty="0">
                <a:latin typeface="Cambria" panose="02040503050406030204" pitchFamily="18" charset="0"/>
              </a:rPr>
              <a:t>W </a:t>
            </a:r>
            <a:r>
              <a:rPr lang="en-US" sz="2400" dirty="0">
                <a:latin typeface="Cambria" panose="02040503050406030204" pitchFamily="18" charset="0"/>
              </a:rPr>
              <a:t>can form scales in kettles. </a:t>
            </a:r>
          </a:p>
          <a:p>
            <a:pPr marL="0" indent="0">
              <a:buNone/>
            </a:pPr>
            <a:r>
              <a:rPr lang="en-US" sz="2400" dirty="0">
                <a:latin typeface="Cambria" panose="02040503050406030204" pitchFamily="18" charset="0"/>
              </a:rPr>
              <a:t>D. </a:t>
            </a:r>
            <a:r>
              <a:rPr lang="en-US" sz="2400" b="1" dirty="0">
                <a:latin typeface="Cambria" panose="02040503050406030204" pitchFamily="18" charset="0"/>
              </a:rPr>
              <a:t>Z </a:t>
            </a:r>
            <a:r>
              <a:rPr lang="en-US" sz="2400" dirty="0">
                <a:latin typeface="Cambria" panose="02040503050406030204" pitchFamily="18" charset="0"/>
              </a:rPr>
              <a:t>wastes soap when washing. </a:t>
            </a:r>
          </a:p>
        </p:txBody>
      </p:sp>
    </p:spTree>
    <p:extLst>
      <p:ext uri="{BB962C8B-B14F-4D97-AF65-F5344CB8AC3E}">
        <p14:creationId xmlns:p14="http://schemas.microsoft.com/office/powerpoint/2010/main" val="226722034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2013:45</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of the following statements describes soft water? Soft water </a:t>
            </a:r>
          </a:p>
          <a:p>
            <a:pPr marL="0" indent="0">
              <a:lnSpc>
                <a:spcPct val="150000"/>
              </a:lnSpc>
              <a:buNone/>
            </a:pPr>
            <a:r>
              <a:rPr lang="en-US" b="1" dirty="0">
                <a:latin typeface="Cambria" panose="02040503050406030204" pitchFamily="18" charset="0"/>
              </a:rPr>
              <a:t>A. </a:t>
            </a:r>
            <a:r>
              <a:rPr lang="en-US" dirty="0">
                <a:latin typeface="Cambria" panose="02040503050406030204" pitchFamily="18" charset="0"/>
              </a:rPr>
              <a:t>is clear and clean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requires a lot of soap for washing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is safe for drinking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is water that has been boiled. </a:t>
            </a:r>
          </a:p>
        </p:txBody>
      </p:sp>
    </p:spTree>
    <p:extLst>
      <p:ext uri="{BB962C8B-B14F-4D97-AF65-F5344CB8AC3E}">
        <p14:creationId xmlns:p14="http://schemas.microsoft.com/office/powerpoint/2010/main" val="6532827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2014:12</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is an advantage of hard </a:t>
            </a:r>
            <a:r>
              <a:rPr lang="en-US" dirty="0" smtClean="0">
                <a:latin typeface="Cambria" panose="02040503050406030204" pitchFamily="18" charset="0"/>
              </a:rPr>
              <a:t>water</a:t>
            </a:r>
            <a:r>
              <a:rPr lang="en-US" dirty="0">
                <a:latin typeface="Cambria" panose="02040503050406030204" pitchFamily="18" charset="0"/>
              </a:rPr>
              <a:t>? </a:t>
            </a:r>
          </a:p>
          <a:p>
            <a:pPr marL="0" indent="0">
              <a:lnSpc>
                <a:spcPct val="150000"/>
              </a:lnSpc>
              <a:buNone/>
            </a:pPr>
            <a:r>
              <a:rPr lang="en-US" b="1" dirty="0">
                <a:latin typeface="Cambria" panose="02040503050406030204" pitchFamily="18" charset="0"/>
              </a:rPr>
              <a:t>A.</a:t>
            </a:r>
            <a:r>
              <a:rPr lang="en-US" dirty="0">
                <a:latin typeface="Cambria" panose="02040503050406030204" pitchFamily="18" charset="0"/>
              </a:rPr>
              <a:t> Saves soap during washing. </a:t>
            </a:r>
          </a:p>
          <a:p>
            <a:pPr marL="0" indent="0">
              <a:lnSpc>
                <a:spcPct val="150000"/>
              </a:lnSpc>
              <a:buNone/>
            </a:pPr>
            <a:r>
              <a:rPr lang="en-US" b="1" dirty="0">
                <a:latin typeface="Cambria" panose="02040503050406030204" pitchFamily="18" charset="0"/>
              </a:rPr>
              <a:t>B. </a:t>
            </a:r>
            <a:r>
              <a:rPr lang="en-US" dirty="0">
                <a:latin typeface="Cambria" panose="02040503050406030204" pitchFamily="18" charset="0"/>
              </a:rPr>
              <a:t>Lathers easily with soap. </a:t>
            </a:r>
          </a:p>
          <a:p>
            <a:pPr marL="0" indent="0">
              <a:lnSpc>
                <a:spcPct val="150000"/>
              </a:lnSpc>
              <a:buNone/>
            </a:pPr>
            <a:r>
              <a:rPr lang="en-US" b="1" dirty="0">
                <a:latin typeface="Cambria" panose="02040503050406030204" pitchFamily="18" charset="0"/>
              </a:rPr>
              <a:t>C. </a:t>
            </a:r>
            <a:r>
              <a:rPr lang="en-US" dirty="0">
                <a:latin typeface="Cambria" panose="02040503050406030204" pitchFamily="18" charset="0"/>
              </a:rPr>
              <a:t>Forms scrum with soap. </a:t>
            </a:r>
          </a:p>
          <a:p>
            <a:pPr marL="0" indent="0">
              <a:lnSpc>
                <a:spcPct val="150000"/>
              </a:lnSpc>
              <a:buNone/>
            </a:pPr>
            <a:r>
              <a:rPr lang="en-US" b="1" dirty="0">
                <a:latin typeface="Cambria" panose="02040503050406030204" pitchFamily="18" charset="0"/>
              </a:rPr>
              <a:t>D. </a:t>
            </a:r>
            <a:r>
              <a:rPr lang="en-US" dirty="0">
                <a:latin typeface="Cambria" panose="02040503050406030204" pitchFamily="18" charset="0"/>
              </a:rPr>
              <a:t>Suitable for drinking. </a:t>
            </a:r>
          </a:p>
        </p:txBody>
      </p:sp>
    </p:spTree>
    <p:extLst>
      <p:ext uri="{BB962C8B-B14F-4D97-AF65-F5344CB8AC3E}">
        <p14:creationId xmlns:p14="http://schemas.microsoft.com/office/powerpoint/2010/main" val="346285346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Cambria" panose="02040503050406030204" pitchFamily="18" charset="0"/>
              </a:rPr>
              <a:t>KCPE.</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solidFill>
                  <a:srgbClr val="FF0000"/>
                </a:solidFill>
                <a:latin typeface="Cambria" panose="02040503050406030204" pitchFamily="18" charset="0"/>
              </a:rPr>
              <a:t>2015:33</a:t>
            </a:r>
          </a:p>
          <a:p>
            <a:pPr marL="0" indent="0">
              <a:lnSpc>
                <a:spcPct val="150000"/>
              </a:lnSpc>
              <a:buNone/>
            </a:pPr>
            <a:r>
              <a:rPr lang="en-US" dirty="0" smtClean="0">
                <a:latin typeface="Cambria" panose="02040503050406030204" pitchFamily="18" charset="0"/>
              </a:rPr>
              <a:t>Which </a:t>
            </a:r>
            <a:r>
              <a:rPr lang="en-US" dirty="0">
                <a:latin typeface="Cambria" panose="02040503050406030204" pitchFamily="18" charset="0"/>
              </a:rPr>
              <a:t>one of the following statements describes hard water?</a:t>
            </a:r>
          </a:p>
          <a:p>
            <a:pPr marL="0" indent="0">
              <a:lnSpc>
                <a:spcPct val="150000"/>
              </a:lnSpc>
              <a:buNone/>
            </a:pPr>
            <a:r>
              <a:rPr lang="en-US" b="1" dirty="0" smtClean="0">
                <a:latin typeface="Cambria" panose="02040503050406030204" pitchFamily="18" charset="0"/>
              </a:rPr>
              <a:t>A</a:t>
            </a:r>
            <a:r>
              <a:rPr lang="en-US" b="1" dirty="0">
                <a:latin typeface="Cambria" panose="02040503050406030204" pitchFamily="18" charset="0"/>
              </a:rPr>
              <a:t>. </a:t>
            </a:r>
            <a:r>
              <a:rPr lang="en-US" dirty="0">
                <a:latin typeface="Cambria" panose="02040503050406030204" pitchFamily="18" charset="0"/>
              </a:rPr>
              <a:t>Contains less mineral </a:t>
            </a:r>
            <a:r>
              <a:rPr lang="en-US" dirty="0" smtClean="0">
                <a:latin typeface="Cambria" panose="02040503050406030204" pitchFamily="18" charset="0"/>
              </a:rPr>
              <a:t>salts</a:t>
            </a:r>
          </a:p>
          <a:p>
            <a:pPr marL="0" indent="0">
              <a:lnSpc>
                <a:spcPct val="150000"/>
              </a:lnSpc>
              <a:buNone/>
            </a:pPr>
            <a:r>
              <a:rPr lang="en-US" b="1" dirty="0" smtClean="0">
                <a:latin typeface="Cambria" panose="02040503050406030204" pitchFamily="18" charset="0"/>
              </a:rPr>
              <a:t>B. </a:t>
            </a:r>
            <a:r>
              <a:rPr lang="en-US" dirty="0" smtClean="0">
                <a:latin typeface="Cambria" panose="02040503050406030204" pitchFamily="18" charset="0"/>
              </a:rPr>
              <a:t>Lathers easily</a:t>
            </a:r>
          </a:p>
          <a:p>
            <a:pPr marL="0" indent="0">
              <a:lnSpc>
                <a:spcPct val="150000"/>
              </a:lnSpc>
              <a:buNone/>
            </a:pPr>
            <a:r>
              <a:rPr lang="en-US" b="1" dirty="0" smtClean="0">
                <a:latin typeface="Cambria" panose="02040503050406030204" pitchFamily="18" charset="0"/>
              </a:rPr>
              <a:t>C</a:t>
            </a:r>
            <a:r>
              <a:rPr lang="en-US" b="1" dirty="0">
                <a:latin typeface="Cambria" panose="02040503050406030204" pitchFamily="18" charset="0"/>
              </a:rPr>
              <a:t>. </a:t>
            </a:r>
            <a:r>
              <a:rPr lang="en-US" dirty="0">
                <a:latin typeface="Cambria" panose="02040503050406030204" pitchFamily="18" charset="0"/>
              </a:rPr>
              <a:t>Boiled water</a:t>
            </a:r>
          </a:p>
          <a:p>
            <a:pPr marL="0" indent="0">
              <a:lnSpc>
                <a:spcPct val="150000"/>
              </a:lnSpc>
              <a:buNone/>
            </a:pPr>
            <a:r>
              <a:rPr lang="en-US" b="1" dirty="0" smtClean="0">
                <a:latin typeface="Cambria" panose="02040503050406030204" pitchFamily="18" charset="0"/>
              </a:rPr>
              <a:t>D</a:t>
            </a:r>
            <a:r>
              <a:rPr lang="en-US" b="1" dirty="0">
                <a:latin typeface="Cambria" panose="02040503050406030204" pitchFamily="18" charset="0"/>
              </a:rPr>
              <a:t>. </a:t>
            </a:r>
            <a:r>
              <a:rPr lang="en-US" dirty="0" err="1">
                <a:latin typeface="Cambria" panose="02040503050406030204" pitchFamily="18" charset="0"/>
              </a:rPr>
              <a:t>Discolours</a:t>
            </a:r>
            <a:r>
              <a:rPr lang="en-US" dirty="0">
                <a:latin typeface="Cambria" panose="02040503050406030204" pitchFamily="18" charset="0"/>
              </a:rPr>
              <a:t> clothes</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382279897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solidFill>
                  <a:srgbClr val="FF0000"/>
                </a:solidFill>
                <a:effectLst>
                  <a:outerShdw blurRad="38100" dist="38100" dir="2700000" algn="tl">
                    <a:srgbClr val="000000">
                      <a:alpha val="43137"/>
                    </a:srgbClr>
                  </a:outerShdw>
                </a:effectLst>
                <a:latin typeface="Cambria" panose="02040503050406030204" pitchFamily="18" charset="0"/>
              </a:rPr>
              <a:t>7. </a:t>
            </a:r>
            <a:r>
              <a:rPr lang="en-US" b="1" dirty="0" smtClean="0">
                <a:solidFill>
                  <a:srgbClr val="FF0000"/>
                </a:solidFill>
                <a:effectLst>
                  <a:outerShdw blurRad="38100" dist="38100" dir="2700000" algn="tl">
                    <a:srgbClr val="000000">
                      <a:alpha val="43137"/>
                    </a:srgbClr>
                  </a:outerShdw>
                </a:effectLst>
                <a:latin typeface="Cambria" panose="02040503050406030204" pitchFamily="18" charset="0"/>
              </a:rPr>
              <a:t>SOIL</a:t>
            </a:r>
            <a:r>
              <a:rPr lang="en-US" b="1" dirty="0">
                <a:solidFill>
                  <a:srgbClr val="FF0000"/>
                </a:solidFill>
                <a:effectLst>
                  <a:outerShdw blurRad="38100" dist="38100" dir="2700000" algn="tl">
                    <a:srgbClr val="000000">
                      <a:alpha val="43137"/>
                    </a:srgbClr>
                  </a:outerShdw>
                </a:effectLst>
                <a:latin typeface="Cambria" panose="02040503050406030204" pitchFamily="18" charset="0"/>
              </a:rPr>
              <a:t/>
            </a:r>
            <a:br>
              <a:rPr lang="en-US" b="1" dirty="0">
                <a:solidFill>
                  <a:srgbClr val="FF0000"/>
                </a:solidFill>
                <a:effectLst>
                  <a:outerShdw blurRad="38100" dist="38100" dir="2700000" algn="tl">
                    <a:srgbClr val="000000">
                      <a:alpha val="43137"/>
                    </a:srgbClr>
                  </a:outerShdw>
                </a:effectLst>
                <a:latin typeface="Cambria" panose="02040503050406030204" pitchFamily="18" charset="0"/>
              </a:rPr>
            </a:br>
            <a:endParaRPr lang="en-US" b="1" dirty="0">
              <a:solidFill>
                <a:srgbClr val="FF0000"/>
              </a:solidFill>
              <a:effectLst>
                <a:outerShdw blurRad="38100" dist="38100" dir="2700000" algn="tl">
                  <a:srgbClr val="000000">
                    <a:alpha val="43137"/>
                  </a:srgbClr>
                </a:outerShdw>
              </a:effectLst>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sz="3600" dirty="0">
                <a:latin typeface="Cambria" panose="02040503050406030204" pitchFamily="18" charset="0"/>
              </a:rPr>
              <a:t>The thin layer covering most of the land surface of the earth</a:t>
            </a:r>
          </a:p>
          <a:p>
            <a:pPr marL="0" indent="0">
              <a:buNone/>
            </a:pPr>
            <a:r>
              <a:rPr lang="en-US" sz="3600" b="1" u="sng" dirty="0">
                <a:latin typeface="Cambria" panose="02040503050406030204" pitchFamily="18" charset="0"/>
              </a:rPr>
              <a:t>Uses of soil</a:t>
            </a:r>
          </a:p>
          <a:p>
            <a:pPr>
              <a:buFont typeface="Wingdings" panose="05000000000000000000" pitchFamily="2" charset="2"/>
              <a:buChar char="§"/>
            </a:pPr>
            <a:r>
              <a:rPr lang="en-US" sz="3600" dirty="0">
                <a:latin typeface="Cambria" panose="02040503050406030204" pitchFamily="18" charset="0"/>
              </a:rPr>
              <a:t>Plant habitat</a:t>
            </a:r>
          </a:p>
          <a:p>
            <a:pPr>
              <a:buFont typeface="Wingdings" panose="05000000000000000000" pitchFamily="2" charset="2"/>
              <a:buChar char="§"/>
            </a:pPr>
            <a:r>
              <a:rPr lang="en-US" sz="3600" dirty="0">
                <a:latin typeface="Cambria" panose="02040503050406030204" pitchFamily="18" charset="0"/>
              </a:rPr>
              <a:t>Animal habitat</a:t>
            </a:r>
          </a:p>
          <a:p>
            <a:pPr>
              <a:buFont typeface="Wingdings" panose="05000000000000000000" pitchFamily="2" charset="2"/>
              <a:buChar char="§"/>
            </a:pPr>
            <a:r>
              <a:rPr lang="en-US" sz="3600" dirty="0">
                <a:latin typeface="Cambria" panose="02040503050406030204" pitchFamily="18" charset="0"/>
              </a:rPr>
              <a:t>Construction</a:t>
            </a:r>
          </a:p>
          <a:p>
            <a:endParaRPr lang="en-US" sz="3600" dirty="0">
              <a:latin typeface="Cambria" panose="02040503050406030204" pitchFamily="18" charset="0"/>
            </a:endParaRPr>
          </a:p>
        </p:txBody>
      </p:sp>
    </p:spTree>
    <p:extLst>
      <p:ext uri="{BB962C8B-B14F-4D97-AF65-F5344CB8AC3E}">
        <p14:creationId xmlns:p14="http://schemas.microsoft.com/office/powerpoint/2010/main" val="192723065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Soil composition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4000" dirty="0">
                <a:latin typeface="Cambria" panose="02040503050406030204" pitchFamily="18" charset="0"/>
              </a:rPr>
              <a:t>Broken rock particles</a:t>
            </a:r>
          </a:p>
          <a:p>
            <a:pPr>
              <a:buFont typeface="Wingdings" panose="05000000000000000000" pitchFamily="2" charset="2"/>
              <a:buChar char="§"/>
            </a:pPr>
            <a:r>
              <a:rPr lang="en-US" sz="4000" dirty="0">
                <a:latin typeface="Cambria" panose="02040503050406030204" pitchFamily="18" charset="0"/>
              </a:rPr>
              <a:t>Dissolved mineral salts</a:t>
            </a:r>
          </a:p>
          <a:p>
            <a:pPr>
              <a:buFont typeface="Wingdings" panose="05000000000000000000" pitchFamily="2" charset="2"/>
              <a:buChar char="§"/>
            </a:pPr>
            <a:r>
              <a:rPr lang="en-US" sz="4000" dirty="0">
                <a:latin typeface="Cambria" panose="02040503050406030204" pitchFamily="18" charset="0"/>
              </a:rPr>
              <a:t>Humus</a:t>
            </a:r>
          </a:p>
          <a:p>
            <a:pPr>
              <a:buFont typeface="Wingdings" panose="05000000000000000000" pitchFamily="2" charset="2"/>
              <a:buChar char="§"/>
            </a:pPr>
            <a:r>
              <a:rPr lang="en-US" sz="4000" dirty="0">
                <a:latin typeface="Cambria" panose="02040503050406030204" pitchFamily="18" charset="0"/>
              </a:rPr>
              <a:t>Air</a:t>
            </a:r>
          </a:p>
          <a:p>
            <a:pPr>
              <a:buFont typeface="Wingdings" panose="05000000000000000000" pitchFamily="2" charset="2"/>
              <a:buChar char="§"/>
            </a:pPr>
            <a:r>
              <a:rPr lang="en-US" sz="4000" dirty="0">
                <a:latin typeface="Cambria" panose="02040503050406030204" pitchFamily="18" charset="0"/>
              </a:rPr>
              <a:t>Water </a:t>
            </a:r>
          </a:p>
          <a:p>
            <a:pPr>
              <a:buFont typeface="Wingdings" panose="05000000000000000000" pitchFamily="2" charset="2"/>
              <a:buChar char="§"/>
            </a:pPr>
            <a:r>
              <a:rPr lang="en-US" sz="4000" dirty="0">
                <a:latin typeface="Cambria" panose="02040503050406030204" pitchFamily="18" charset="0"/>
              </a:rPr>
              <a:t>Living organisms e.g. earthworms, ants etc.</a:t>
            </a:r>
          </a:p>
          <a:p>
            <a:endParaRPr lang="en-US" sz="4000" dirty="0">
              <a:latin typeface="Cambria" panose="02040503050406030204" pitchFamily="18" charset="0"/>
            </a:endParaRPr>
          </a:p>
        </p:txBody>
      </p:sp>
    </p:spTree>
    <p:extLst>
      <p:ext uri="{BB962C8B-B14F-4D97-AF65-F5344CB8AC3E}">
        <p14:creationId xmlns:p14="http://schemas.microsoft.com/office/powerpoint/2010/main" val="211786222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Types of soils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600" dirty="0">
                <a:latin typeface="Cambria" panose="02040503050406030204" pitchFamily="18" charset="0"/>
              </a:rPr>
              <a:t>Clay soils</a:t>
            </a:r>
          </a:p>
          <a:p>
            <a:pPr>
              <a:buFont typeface="Wingdings" panose="05000000000000000000" pitchFamily="2" charset="2"/>
              <a:buChar char="§"/>
            </a:pPr>
            <a:r>
              <a:rPr lang="en-US" sz="3600" dirty="0">
                <a:latin typeface="Cambria" panose="02040503050406030204" pitchFamily="18" charset="0"/>
              </a:rPr>
              <a:t>Sandy soils</a:t>
            </a:r>
          </a:p>
          <a:p>
            <a:pPr>
              <a:buFont typeface="Wingdings" panose="05000000000000000000" pitchFamily="2" charset="2"/>
              <a:buChar char="§"/>
            </a:pPr>
            <a:r>
              <a:rPr lang="en-US" sz="3600" dirty="0">
                <a:latin typeface="Cambria" panose="02040503050406030204" pitchFamily="18" charset="0"/>
              </a:rPr>
              <a:t>Loam soils</a:t>
            </a:r>
          </a:p>
          <a:p>
            <a:pPr>
              <a:buFont typeface="Wingdings" panose="05000000000000000000" pitchFamily="2" charset="2"/>
              <a:buChar char="§"/>
            </a:pPr>
            <a:endParaRPr lang="en-US" sz="3600" dirty="0">
              <a:latin typeface="Cambria" panose="02040503050406030204" pitchFamily="18" charset="0"/>
            </a:endParaRPr>
          </a:p>
          <a:p>
            <a:pPr>
              <a:buFont typeface="Wingdings" panose="05000000000000000000" pitchFamily="2" charset="2"/>
              <a:buChar char="§"/>
            </a:pPr>
            <a:endParaRPr lang="en-US" sz="3600" dirty="0">
              <a:latin typeface="Cambria" panose="02040503050406030204" pitchFamily="18" charset="0"/>
            </a:endParaRPr>
          </a:p>
        </p:txBody>
      </p:sp>
    </p:spTree>
    <p:extLst>
      <p:ext uri="{BB962C8B-B14F-4D97-AF65-F5344CB8AC3E}">
        <p14:creationId xmlns:p14="http://schemas.microsoft.com/office/powerpoint/2010/main" val="200354739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solidFill>
                  <a:srgbClr val="FF0000"/>
                </a:solidFill>
                <a:latin typeface="Cambria" panose="02040503050406030204" pitchFamily="18" charset="0"/>
              </a:rPr>
              <a:t>Clay </a:t>
            </a:r>
            <a:r>
              <a:rPr lang="en-US" b="1" u="sng" dirty="0">
                <a:solidFill>
                  <a:srgbClr val="FF0000"/>
                </a:solidFill>
                <a:latin typeface="Cambria" panose="02040503050406030204" pitchFamily="18" charset="0"/>
              </a:rPr>
              <a:t>soils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rmAutofit/>
          </a:bodyPr>
          <a:lstStyle/>
          <a:p>
            <a:pPr marL="0" indent="0" algn="ctr">
              <a:buNone/>
            </a:pPr>
            <a:r>
              <a:rPr lang="en-US" sz="3500" b="1" u="sng" dirty="0">
                <a:solidFill>
                  <a:srgbClr val="FF0000"/>
                </a:solidFill>
                <a:latin typeface="Cambria" panose="02040503050406030204" pitchFamily="18" charset="0"/>
              </a:rPr>
              <a:t>Characteristics</a:t>
            </a:r>
          </a:p>
          <a:p>
            <a:pPr>
              <a:buFont typeface="Wingdings" panose="05000000000000000000" pitchFamily="2" charset="2"/>
              <a:buChar char="§"/>
            </a:pPr>
            <a:r>
              <a:rPr lang="en-US" dirty="0" smtClean="0">
                <a:latin typeface="Cambria" panose="02040503050406030204" pitchFamily="18" charset="0"/>
              </a:rPr>
              <a:t>Has </a:t>
            </a:r>
            <a:r>
              <a:rPr lang="en-US" dirty="0">
                <a:latin typeface="Cambria" panose="02040503050406030204" pitchFamily="18" charset="0"/>
              </a:rPr>
              <a:t>tiny particles that are closely packed together</a:t>
            </a:r>
          </a:p>
          <a:p>
            <a:pPr>
              <a:buFont typeface="Wingdings" panose="05000000000000000000" pitchFamily="2" charset="2"/>
              <a:buChar char="§"/>
            </a:pPr>
            <a:r>
              <a:rPr lang="en-US" dirty="0" smtClean="0">
                <a:latin typeface="Cambria" panose="02040503050406030204" pitchFamily="18" charset="0"/>
              </a:rPr>
              <a:t>Feels </a:t>
            </a:r>
            <a:r>
              <a:rPr lang="en-US" dirty="0">
                <a:latin typeface="Cambria" panose="02040503050406030204" pitchFamily="18" charset="0"/>
              </a:rPr>
              <a:t>sticky when wet</a:t>
            </a:r>
          </a:p>
          <a:p>
            <a:pPr>
              <a:buFont typeface="Wingdings" panose="05000000000000000000" pitchFamily="2" charset="2"/>
              <a:buChar char="§"/>
            </a:pPr>
            <a:r>
              <a:rPr lang="en-US" dirty="0" smtClean="0">
                <a:latin typeface="Cambria" panose="02040503050406030204" pitchFamily="18" charset="0"/>
              </a:rPr>
              <a:t>Drains </a:t>
            </a:r>
            <a:r>
              <a:rPr lang="en-US" dirty="0">
                <a:latin typeface="Cambria" panose="02040503050406030204" pitchFamily="18" charset="0"/>
              </a:rPr>
              <a:t>water </a:t>
            </a:r>
            <a:r>
              <a:rPr lang="en-US" dirty="0" smtClean="0">
                <a:latin typeface="Cambria" panose="02040503050406030204" pitchFamily="18" charset="0"/>
              </a:rPr>
              <a:t>slowly</a:t>
            </a:r>
          </a:p>
          <a:p>
            <a:pPr>
              <a:buFont typeface="Wingdings" panose="05000000000000000000" pitchFamily="2" charset="2"/>
              <a:buChar char="§"/>
            </a:pPr>
            <a:r>
              <a:rPr lang="en-US" dirty="0" smtClean="0">
                <a:latin typeface="Cambria" panose="02040503050406030204" pitchFamily="18" charset="0"/>
              </a:rPr>
              <a:t>Floods </a:t>
            </a:r>
            <a:r>
              <a:rPr lang="en-US" dirty="0">
                <a:latin typeface="Cambria" panose="02040503050406030204" pitchFamily="18" charset="0"/>
              </a:rPr>
              <a:t>easily</a:t>
            </a:r>
          </a:p>
          <a:p>
            <a:pPr>
              <a:buFont typeface="Wingdings" panose="05000000000000000000" pitchFamily="2" charset="2"/>
              <a:buChar char="§"/>
            </a:pPr>
            <a:r>
              <a:rPr lang="en-US" dirty="0" smtClean="0">
                <a:latin typeface="Cambria" panose="02040503050406030204" pitchFamily="18" charset="0"/>
              </a:rPr>
              <a:t>Has </a:t>
            </a:r>
            <a:r>
              <a:rPr lang="en-US" dirty="0">
                <a:latin typeface="Cambria" panose="02040503050406030204" pitchFamily="18" charset="0"/>
              </a:rPr>
              <a:t>high </a:t>
            </a:r>
            <a:r>
              <a:rPr lang="en-US" dirty="0" smtClean="0">
                <a:latin typeface="Cambria" panose="02040503050406030204" pitchFamily="18" charset="0"/>
              </a:rPr>
              <a:t>capillarity</a:t>
            </a:r>
          </a:p>
          <a:p>
            <a:pPr>
              <a:buFont typeface="Wingdings" panose="05000000000000000000" pitchFamily="2" charset="2"/>
              <a:buChar char="§"/>
            </a:pPr>
            <a:r>
              <a:rPr lang="en-US" dirty="0" smtClean="0">
                <a:latin typeface="Cambria" panose="02040503050406030204" pitchFamily="18" charset="0"/>
              </a:rPr>
              <a:t>Hard </a:t>
            </a:r>
            <a:r>
              <a:rPr lang="en-US" dirty="0">
                <a:latin typeface="Cambria" panose="02040503050406030204" pitchFamily="18" charset="0"/>
              </a:rPr>
              <a:t>when dry</a:t>
            </a:r>
          </a:p>
          <a:p>
            <a:pPr>
              <a:buFont typeface="Wingdings" panose="05000000000000000000" pitchFamily="2" charset="2"/>
              <a:buChar char="§"/>
            </a:pPr>
            <a:r>
              <a:rPr lang="en-US" dirty="0" smtClean="0">
                <a:latin typeface="Cambria" panose="02040503050406030204" pitchFamily="18" charset="0"/>
              </a:rPr>
              <a:t>Cracks </a:t>
            </a:r>
            <a:r>
              <a:rPr lang="en-US" dirty="0">
                <a:latin typeface="Cambria" panose="02040503050406030204" pitchFamily="18" charset="0"/>
              </a:rPr>
              <a:t>when dry</a:t>
            </a:r>
          </a:p>
          <a:p>
            <a:pPr>
              <a:buFont typeface="Wingdings" panose="05000000000000000000" pitchFamily="2" charset="2"/>
              <a:buChar char="§"/>
            </a:pPr>
            <a:r>
              <a:rPr lang="en-US" dirty="0" smtClean="0">
                <a:latin typeface="Cambria" panose="02040503050406030204" pitchFamily="18" charset="0"/>
              </a:rPr>
              <a:t>Makes </a:t>
            </a:r>
            <a:r>
              <a:rPr lang="en-US" dirty="0">
                <a:latin typeface="Cambria" panose="02040503050406030204" pitchFamily="18" charset="0"/>
              </a:rPr>
              <a:t>the longest ribbons during modelling</a:t>
            </a:r>
          </a:p>
          <a:p>
            <a:endParaRPr lang="en-US" dirty="0">
              <a:latin typeface="Cambria" panose="02040503050406030204" pitchFamily="18" charset="0"/>
            </a:endParaRPr>
          </a:p>
        </p:txBody>
      </p:sp>
    </p:spTree>
    <p:extLst>
      <p:ext uri="{BB962C8B-B14F-4D97-AF65-F5344CB8AC3E}">
        <p14:creationId xmlns:p14="http://schemas.microsoft.com/office/powerpoint/2010/main" val="318248567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solidFill>
                  <a:srgbClr val="FF0000"/>
                </a:solidFill>
                <a:latin typeface="Cambria" panose="02040503050406030204" pitchFamily="18" charset="0"/>
              </a:rPr>
              <a:t>Sandy </a:t>
            </a:r>
            <a:r>
              <a:rPr lang="en-US" b="1" u="sng" dirty="0">
                <a:solidFill>
                  <a:srgbClr val="FF0000"/>
                </a:solidFill>
                <a:latin typeface="Cambria" panose="02040503050406030204" pitchFamily="18" charset="0"/>
              </a:rPr>
              <a:t>soil</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143001"/>
            <a:ext cx="8229600" cy="4983163"/>
          </a:xfrm>
        </p:spPr>
        <p:txBody>
          <a:bodyPr>
            <a:normAutofit/>
          </a:bodyPr>
          <a:lstStyle/>
          <a:p>
            <a:pPr marL="0" indent="0" algn="ctr">
              <a:buNone/>
            </a:pPr>
            <a:r>
              <a:rPr lang="en-US" b="1" u="sng" dirty="0" smtClean="0">
                <a:latin typeface="Cambria" panose="02040503050406030204" pitchFamily="18" charset="0"/>
              </a:rPr>
              <a:t>Characteristics</a:t>
            </a:r>
            <a:endParaRPr lang="en-US" b="1" u="sng"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Has </a:t>
            </a:r>
            <a:r>
              <a:rPr lang="en-US" dirty="0">
                <a:latin typeface="Cambria" panose="02040503050406030204" pitchFamily="18" charset="0"/>
              </a:rPr>
              <a:t>large particles</a:t>
            </a:r>
          </a:p>
          <a:p>
            <a:pPr>
              <a:buFont typeface="Wingdings" panose="05000000000000000000" pitchFamily="2" charset="2"/>
              <a:buChar char="§"/>
            </a:pPr>
            <a:r>
              <a:rPr lang="en-US" dirty="0" smtClean="0">
                <a:latin typeface="Cambria" panose="02040503050406030204" pitchFamily="18" charset="0"/>
              </a:rPr>
              <a:t>Rough </a:t>
            </a:r>
            <a:r>
              <a:rPr lang="en-US" dirty="0">
                <a:latin typeface="Cambria" panose="02040503050406030204" pitchFamily="18" charset="0"/>
              </a:rPr>
              <a:t>and spreads easily</a:t>
            </a:r>
          </a:p>
          <a:p>
            <a:pPr>
              <a:buFont typeface="Wingdings" panose="05000000000000000000" pitchFamily="2" charset="2"/>
              <a:buChar char="§"/>
            </a:pPr>
            <a:r>
              <a:rPr lang="en-US" dirty="0" smtClean="0">
                <a:latin typeface="Cambria" panose="02040503050406030204" pitchFamily="18" charset="0"/>
              </a:rPr>
              <a:t>Large </a:t>
            </a:r>
            <a:r>
              <a:rPr lang="en-US" dirty="0">
                <a:latin typeface="Cambria" panose="02040503050406030204" pitchFamily="18" charset="0"/>
              </a:rPr>
              <a:t>air spaces in between the particles</a:t>
            </a:r>
          </a:p>
          <a:p>
            <a:pPr>
              <a:buFont typeface="Wingdings" panose="05000000000000000000" pitchFamily="2" charset="2"/>
              <a:buChar char="§"/>
            </a:pPr>
            <a:r>
              <a:rPr lang="en-US" dirty="0" smtClean="0">
                <a:latin typeface="Cambria" panose="02040503050406030204" pitchFamily="18" charset="0"/>
              </a:rPr>
              <a:t>Poor </a:t>
            </a:r>
            <a:r>
              <a:rPr lang="en-US" dirty="0">
                <a:latin typeface="Cambria" panose="02040503050406030204" pitchFamily="18" charset="0"/>
              </a:rPr>
              <a:t>capillarity </a:t>
            </a:r>
            <a:endParaRPr lang="en-US" dirty="0" smtClean="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Has poor water retention</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Has </a:t>
            </a:r>
            <a:r>
              <a:rPr lang="en-US" dirty="0">
                <a:latin typeface="Cambria" panose="02040503050406030204" pitchFamily="18" charset="0"/>
              </a:rPr>
              <a:t>best drainage</a:t>
            </a:r>
          </a:p>
          <a:p>
            <a:pPr>
              <a:buFont typeface="Wingdings" panose="05000000000000000000" pitchFamily="2" charset="2"/>
              <a:buChar char="§"/>
            </a:pPr>
            <a:r>
              <a:rPr lang="en-US" dirty="0" smtClean="0">
                <a:latin typeface="Cambria" panose="02040503050406030204" pitchFamily="18" charset="0"/>
              </a:rPr>
              <a:t>Suitable </a:t>
            </a:r>
            <a:r>
              <a:rPr lang="en-US" dirty="0">
                <a:latin typeface="Cambria" panose="02040503050406030204" pitchFamily="18" charset="0"/>
              </a:rPr>
              <a:t>for </a:t>
            </a:r>
            <a:r>
              <a:rPr lang="en-US" dirty="0" smtClean="0">
                <a:latin typeface="Cambria" panose="02040503050406030204" pitchFamily="18" charset="0"/>
              </a:rPr>
              <a:t>building</a:t>
            </a:r>
          </a:p>
          <a:p>
            <a:pPr>
              <a:buFont typeface="Wingdings" panose="05000000000000000000" pitchFamily="2" charset="2"/>
              <a:buChar char="§"/>
            </a:pPr>
            <a:r>
              <a:rPr lang="en-US" dirty="0" smtClean="0">
                <a:latin typeface="Cambria" panose="02040503050406030204" pitchFamily="18" charset="0"/>
              </a:rPr>
              <a:t>Does not make ribbons</a:t>
            </a:r>
            <a:endParaRPr lang="en-US" dirty="0">
              <a:latin typeface="Cambria" panose="02040503050406030204" pitchFamily="18" charset="0"/>
            </a:endParaRPr>
          </a:p>
          <a:p>
            <a:endParaRPr lang="en-US" dirty="0"/>
          </a:p>
        </p:txBody>
      </p:sp>
    </p:spTree>
    <p:extLst>
      <p:ext uri="{BB962C8B-B14F-4D97-AF65-F5344CB8AC3E}">
        <p14:creationId xmlns:p14="http://schemas.microsoft.com/office/powerpoint/2010/main" val="38595990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solidFill>
                  <a:srgbClr val="FF0000"/>
                </a:solidFill>
                <a:latin typeface="Cambria" panose="02040503050406030204" pitchFamily="18" charset="0"/>
              </a:rPr>
              <a:t>Loam </a:t>
            </a:r>
            <a:r>
              <a:rPr lang="en-US" b="1" u="sng" dirty="0">
                <a:solidFill>
                  <a:srgbClr val="FF0000"/>
                </a:solidFill>
                <a:latin typeface="Cambria" panose="02040503050406030204" pitchFamily="18" charset="0"/>
              </a:rPr>
              <a:t>soil</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lgn="ctr">
              <a:buNone/>
            </a:pPr>
            <a:r>
              <a:rPr lang="en-US" sz="3600" b="1" u="sng" dirty="0">
                <a:latin typeface="Cambria" panose="02040503050406030204" pitchFamily="18" charset="0"/>
              </a:rPr>
              <a:t>Characteristics</a:t>
            </a:r>
          </a:p>
          <a:p>
            <a:r>
              <a:rPr lang="en-US" sz="3600" dirty="0">
                <a:latin typeface="Cambria" panose="02040503050406030204" pitchFamily="18" charset="0"/>
              </a:rPr>
              <a:t>Mixture of clay, sand and humus</a:t>
            </a:r>
          </a:p>
          <a:p>
            <a:r>
              <a:rPr lang="en-US" sz="3600" dirty="0">
                <a:latin typeface="Cambria" panose="02040503050406030204" pitchFamily="18" charset="0"/>
              </a:rPr>
              <a:t>Particles are average in size</a:t>
            </a:r>
          </a:p>
          <a:p>
            <a:r>
              <a:rPr lang="en-US" sz="3600" dirty="0">
                <a:latin typeface="Cambria" panose="02040503050406030204" pitchFamily="18" charset="0"/>
              </a:rPr>
              <a:t>Average water retention and capillarity</a:t>
            </a:r>
          </a:p>
          <a:p>
            <a:r>
              <a:rPr lang="en-US" sz="3600" dirty="0">
                <a:latin typeface="Cambria" panose="02040503050406030204" pitchFamily="18" charset="0"/>
              </a:rPr>
              <a:t>Suitable for growing crops</a:t>
            </a:r>
          </a:p>
          <a:p>
            <a:r>
              <a:rPr lang="en-US" sz="3600" dirty="0">
                <a:latin typeface="Cambria" panose="02040503050406030204" pitchFamily="18" charset="0"/>
              </a:rPr>
              <a:t>Makes short ribbons</a:t>
            </a:r>
          </a:p>
          <a:p>
            <a:endParaRPr lang="en-US" sz="3600" dirty="0">
              <a:latin typeface="Cambria" panose="02040503050406030204" pitchFamily="18" charset="0"/>
            </a:endParaRPr>
          </a:p>
        </p:txBody>
      </p:sp>
    </p:spTree>
    <p:extLst>
      <p:ext uri="{BB962C8B-B14F-4D97-AF65-F5344CB8AC3E}">
        <p14:creationId xmlns:p14="http://schemas.microsoft.com/office/powerpoint/2010/main" val="42463849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Pollination</a:t>
            </a:r>
          </a:p>
        </p:txBody>
      </p:sp>
      <p:sp>
        <p:nvSpPr>
          <p:cNvPr id="3" name="Content Placeholder 2"/>
          <p:cNvSpPr>
            <a:spLocks noGrp="1"/>
          </p:cNvSpPr>
          <p:nvPr>
            <p:ph idx="1"/>
          </p:nvPr>
        </p:nvSpPr>
        <p:spPr/>
        <p:txBody>
          <a:bodyPr/>
          <a:lstStyle/>
          <a:p>
            <a:r>
              <a:rPr lang="en-US" dirty="0"/>
              <a:t>Pollination is the transfer of pollen grains from the anthers to the stigma of a flower.</a:t>
            </a:r>
          </a:p>
          <a:p>
            <a:pPr marL="0" indent="0">
              <a:buNone/>
            </a:pPr>
            <a:endParaRPr lang="en-US" dirty="0"/>
          </a:p>
        </p:txBody>
      </p:sp>
    </p:spTree>
    <p:extLst>
      <p:ext uri="{BB962C8B-B14F-4D97-AF65-F5344CB8AC3E}">
        <p14:creationId xmlns:p14="http://schemas.microsoft.com/office/powerpoint/2010/main" val="32405013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Soil texture</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05000" y="1143001"/>
            <a:ext cx="8229600" cy="4830763"/>
          </a:xfrm>
        </p:spPr>
        <p:txBody>
          <a:bodyPr>
            <a:noAutofit/>
          </a:bodyPr>
          <a:lstStyle/>
          <a:p>
            <a:pPr marL="0" indent="0">
              <a:buNone/>
            </a:pPr>
            <a:r>
              <a:rPr lang="en-US" sz="2800" dirty="0">
                <a:latin typeface="Cambria" panose="02040503050406030204" pitchFamily="18" charset="0"/>
              </a:rPr>
              <a:t>It is the smoothness or roughness of soil</a:t>
            </a:r>
          </a:p>
          <a:p>
            <a:pPr marL="0" indent="0">
              <a:buNone/>
            </a:pPr>
            <a:r>
              <a:rPr lang="en-US" sz="2800" dirty="0">
                <a:latin typeface="Cambria" panose="02040503050406030204" pitchFamily="18" charset="0"/>
              </a:rPr>
              <a:t>Sandy soil- rough or coarse to touch</a:t>
            </a:r>
          </a:p>
          <a:p>
            <a:pPr marL="0" indent="0">
              <a:buNone/>
            </a:pPr>
            <a:r>
              <a:rPr lang="en-US" sz="2800" dirty="0">
                <a:latin typeface="Cambria" panose="02040503050406030204" pitchFamily="18" charset="0"/>
              </a:rPr>
              <a:t>Clay- smooth or fine to touch</a:t>
            </a:r>
          </a:p>
          <a:p>
            <a:pPr marL="0" indent="0">
              <a:buNone/>
            </a:pPr>
            <a:r>
              <a:rPr lang="en-US" sz="2800" dirty="0">
                <a:latin typeface="Cambria" panose="02040503050406030204" pitchFamily="18" charset="0"/>
              </a:rPr>
              <a:t>There are 3 physical properties of soil. These are: </a:t>
            </a:r>
            <a:r>
              <a:rPr lang="en-US" sz="2800" b="1" dirty="0">
                <a:solidFill>
                  <a:srgbClr val="002060"/>
                </a:solidFill>
                <a:latin typeface="Cambria" panose="02040503050406030204" pitchFamily="18" charset="0"/>
              </a:rPr>
              <a:t>drainage, water retention, capillarity.</a:t>
            </a:r>
          </a:p>
          <a:p>
            <a:pPr marL="0" indent="0">
              <a:buNone/>
            </a:pPr>
            <a:r>
              <a:rPr lang="en-US" sz="2800" b="1" u="sng" dirty="0">
                <a:latin typeface="Cambria" panose="02040503050406030204" pitchFamily="18" charset="0"/>
              </a:rPr>
              <a:t>Drainage</a:t>
            </a:r>
          </a:p>
          <a:p>
            <a:pPr marL="0" indent="0">
              <a:buNone/>
            </a:pPr>
            <a:r>
              <a:rPr lang="en-US" sz="2800" dirty="0">
                <a:latin typeface="Cambria" panose="02040503050406030204" pitchFamily="18" charset="0"/>
              </a:rPr>
              <a:t>The ability of soil to allow water to pass through</a:t>
            </a:r>
          </a:p>
          <a:p>
            <a:pPr marL="0" indent="0">
              <a:buNone/>
            </a:pPr>
            <a:r>
              <a:rPr lang="en-US" sz="2800" dirty="0">
                <a:latin typeface="Cambria" panose="02040503050406030204" pitchFamily="18" charset="0"/>
              </a:rPr>
              <a:t>The size of the particles of soil affect drainage</a:t>
            </a:r>
          </a:p>
          <a:p>
            <a:endParaRPr lang="en-US" sz="2800" dirty="0">
              <a:latin typeface="Cambria" panose="02040503050406030204" pitchFamily="18" charset="0"/>
            </a:endParaRPr>
          </a:p>
        </p:txBody>
      </p:sp>
    </p:spTree>
    <p:extLst>
      <p:ext uri="{BB962C8B-B14F-4D97-AF65-F5344CB8AC3E}">
        <p14:creationId xmlns:p14="http://schemas.microsoft.com/office/powerpoint/2010/main" val="31028621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u="sng" dirty="0">
                <a:solidFill>
                  <a:srgbClr val="FF0000"/>
                </a:solidFill>
                <a:latin typeface="Cambria" panose="02040503050406030204" pitchFamily="18" charset="0"/>
              </a:rPr>
              <a:t>Experiment to investigate (water retention) drainage</a:t>
            </a:r>
            <a:br>
              <a:rPr lang="en-US" sz="2400" b="1" u="sng" dirty="0">
                <a:solidFill>
                  <a:srgbClr val="FF0000"/>
                </a:solidFill>
                <a:latin typeface="Cambria" panose="02040503050406030204" pitchFamily="18" charset="0"/>
              </a:rPr>
            </a:br>
            <a:endParaRPr lang="en-US" sz="24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lgn="ctr">
              <a:buNone/>
            </a:pPr>
            <a:r>
              <a:rPr lang="en-US" b="1" u="sng" dirty="0" smtClean="0">
                <a:latin typeface="Cambria" panose="02040503050406030204" pitchFamily="18" charset="0"/>
              </a:rPr>
              <a:t>Materials</a:t>
            </a:r>
            <a:endParaRPr lang="en-US" b="1" u="sng"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Different </a:t>
            </a:r>
            <a:r>
              <a:rPr lang="en-US" dirty="0">
                <a:latin typeface="Cambria" panose="02040503050406030204" pitchFamily="18" charset="0"/>
              </a:rPr>
              <a:t>soils</a:t>
            </a:r>
          </a:p>
          <a:p>
            <a:pPr>
              <a:buFont typeface="Wingdings" panose="05000000000000000000" pitchFamily="2" charset="2"/>
              <a:buChar char="§"/>
            </a:pPr>
            <a:r>
              <a:rPr lang="en-US" dirty="0" smtClean="0">
                <a:latin typeface="Cambria" panose="02040503050406030204" pitchFamily="18" charset="0"/>
              </a:rPr>
              <a:t>Cotton </a:t>
            </a:r>
            <a:r>
              <a:rPr lang="en-US" dirty="0">
                <a:latin typeface="Cambria" panose="02040503050406030204" pitchFamily="18" charset="0"/>
              </a:rPr>
              <a:t>wool</a:t>
            </a:r>
          </a:p>
          <a:p>
            <a:pPr>
              <a:buFont typeface="Wingdings" panose="05000000000000000000" pitchFamily="2" charset="2"/>
              <a:buChar char="§"/>
            </a:pPr>
            <a:r>
              <a:rPr lang="en-US" dirty="0" smtClean="0">
                <a:latin typeface="Cambria" panose="02040503050406030204" pitchFamily="18" charset="0"/>
              </a:rPr>
              <a:t>Identical </a:t>
            </a:r>
            <a:r>
              <a:rPr lang="en-US" dirty="0">
                <a:latin typeface="Cambria" panose="02040503050406030204" pitchFamily="18" charset="0"/>
              </a:rPr>
              <a:t>funnels</a:t>
            </a:r>
          </a:p>
          <a:p>
            <a:pPr>
              <a:buFont typeface="Wingdings" panose="05000000000000000000" pitchFamily="2" charset="2"/>
              <a:buChar char="§"/>
            </a:pPr>
            <a:r>
              <a:rPr lang="en-US" dirty="0" smtClean="0">
                <a:latin typeface="Cambria" panose="02040503050406030204" pitchFamily="18" charset="0"/>
              </a:rPr>
              <a:t>Measuring </a:t>
            </a:r>
            <a:r>
              <a:rPr lang="en-US" dirty="0">
                <a:latin typeface="Cambria" panose="02040503050406030204" pitchFamily="18" charset="0"/>
              </a:rPr>
              <a:t>cylinder (bottles)</a:t>
            </a:r>
          </a:p>
          <a:p>
            <a:pPr marL="0" indent="0">
              <a:buNone/>
            </a:pPr>
            <a:r>
              <a:rPr lang="en-US" b="1" u="sng" dirty="0">
                <a:latin typeface="Cambria" panose="02040503050406030204" pitchFamily="18" charset="0"/>
              </a:rPr>
              <a:t>Procedure</a:t>
            </a:r>
          </a:p>
          <a:p>
            <a:pPr marL="0" indent="0">
              <a:buNone/>
            </a:pPr>
            <a:r>
              <a:rPr lang="en-US" dirty="0">
                <a:latin typeface="Cambria" panose="02040503050406030204" pitchFamily="18" charset="0"/>
              </a:rPr>
              <a:t>Set up the </a:t>
            </a:r>
            <a:r>
              <a:rPr lang="en-US" dirty="0" smtClean="0">
                <a:latin typeface="Cambria" panose="02040503050406030204" pitchFamily="18" charset="0"/>
              </a:rPr>
              <a:t>Materials </a:t>
            </a:r>
            <a:r>
              <a:rPr lang="en-US" dirty="0">
                <a:latin typeface="Cambria" panose="02040503050406030204" pitchFamily="18" charset="0"/>
              </a:rPr>
              <a:t>as shown below</a:t>
            </a:r>
          </a:p>
          <a:p>
            <a:endParaRPr lang="en-US" dirty="0">
              <a:latin typeface="Cambria" panose="02040503050406030204" pitchFamily="18" charset="0"/>
            </a:endParaRPr>
          </a:p>
        </p:txBody>
      </p:sp>
    </p:spTree>
    <p:extLst>
      <p:ext uri="{BB962C8B-B14F-4D97-AF65-F5344CB8AC3E}">
        <p14:creationId xmlns:p14="http://schemas.microsoft.com/office/powerpoint/2010/main" val="355963357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4550" y="3038476"/>
            <a:ext cx="8229600" cy="4525963"/>
          </a:xfrm>
        </p:spPr>
        <p:txBody>
          <a:bodyPr>
            <a:normAutofit/>
          </a:bodyPr>
          <a:lstStyle/>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Highest amount of water is collected in the cylinder having sand soil followed by loam then clay soil</a:t>
            </a:r>
          </a:p>
          <a:p>
            <a:pPr marL="0" indent="0">
              <a:buNone/>
            </a:pPr>
            <a:r>
              <a:rPr lang="en-US" dirty="0">
                <a:latin typeface="Cambria" panose="02040503050406030204" pitchFamily="18" charset="0"/>
              </a:rPr>
              <a:t>NOTE: In the above experiment soil need not to be the same</a:t>
            </a:r>
          </a:p>
          <a:p>
            <a:endParaRPr lang="en-US" dirty="0">
              <a:latin typeface="Cambria" panose="02040503050406030204" pitchFamily="18" charset="0"/>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85725"/>
            <a:ext cx="86106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200400" y="3124200"/>
            <a:ext cx="1143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SAND</a:t>
            </a:r>
          </a:p>
        </p:txBody>
      </p:sp>
      <p:sp>
        <p:nvSpPr>
          <p:cNvPr id="9" name="Rectangle 8"/>
          <p:cNvSpPr/>
          <p:nvPr/>
        </p:nvSpPr>
        <p:spPr>
          <a:xfrm>
            <a:off x="5257800" y="3048000"/>
            <a:ext cx="990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LOAM</a:t>
            </a:r>
          </a:p>
        </p:txBody>
      </p:sp>
      <p:sp>
        <p:nvSpPr>
          <p:cNvPr id="10" name="Rectangle 9"/>
          <p:cNvSpPr/>
          <p:nvPr/>
        </p:nvSpPr>
        <p:spPr>
          <a:xfrm>
            <a:off x="7543800" y="3124200"/>
            <a:ext cx="8382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CLAY</a:t>
            </a:r>
          </a:p>
        </p:txBody>
      </p:sp>
    </p:spTree>
    <p:extLst>
      <p:ext uri="{BB962C8B-B14F-4D97-AF65-F5344CB8AC3E}">
        <p14:creationId xmlns:p14="http://schemas.microsoft.com/office/powerpoint/2010/main" val="268594237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latin typeface="Cambria" panose="02040503050406030204" pitchFamily="18" charset="0"/>
              </a:rPr>
              <a:t>Controlled variables in drainage (must be the same</a:t>
            </a:r>
            <a:r>
              <a:rPr lang="en-US" dirty="0" smtClean="0">
                <a:latin typeface="Cambria" panose="02040503050406030204" pitchFamily="18" charset="0"/>
              </a:rPr>
              <a:t>)</a:t>
            </a:r>
          </a:p>
          <a:p>
            <a:pPr marL="0" indent="0">
              <a:buNone/>
            </a:pPr>
            <a:r>
              <a:rPr lang="en-US" dirty="0" smtClean="0">
                <a:latin typeface="Cambria" panose="02040503050406030204" pitchFamily="18" charset="0"/>
              </a:rPr>
              <a:t>Amount </a:t>
            </a:r>
            <a:r>
              <a:rPr lang="en-US" dirty="0">
                <a:latin typeface="Cambria" panose="02040503050406030204" pitchFamily="18" charset="0"/>
              </a:rPr>
              <a:t>of water</a:t>
            </a:r>
          </a:p>
          <a:p>
            <a:pPr marL="0" indent="0">
              <a:buNone/>
            </a:pPr>
            <a:r>
              <a:rPr lang="en-US" dirty="0" smtClean="0">
                <a:latin typeface="Cambria" panose="02040503050406030204" pitchFamily="18" charset="0"/>
              </a:rPr>
              <a:t>Amount </a:t>
            </a:r>
            <a:r>
              <a:rPr lang="en-US" dirty="0">
                <a:latin typeface="Cambria" panose="02040503050406030204" pitchFamily="18" charset="0"/>
              </a:rPr>
              <a:t>of </a:t>
            </a:r>
            <a:r>
              <a:rPr lang="en-US" dirty="0" smtClean="0">
                <a:latin typeface="Cambria" panose="02040503050406030204" pitchFamily="18" charset="0"/>
              </a:rPr>
              <a:t>soil</a:t>
            </a:r>
          </a:p>
          <a:p>
            <a:pPr marL="0" indent="0">
              <a:buNone/>
            </a:pPr>
            <a:r>
              <a:rPr lang="en-US" dirty="0" smtClean="0">
                <a:latin typeface="Cambria" panose="02040503050406030204" pitchFamily="18" charset="0"/>
              </a:rPr>
              <a:t>Cotton </a:t>
            </a:r>
            <a:r>
              <a:rPr lang="en-US" dirty="0">
                <a:latin typeface="Cambria" panose="02040503050406030204" pitchFamily="18" charset="0"/>
              </a:rPr>
              <a:t>wool</a:t>
            </a:r>
          </a:p>
          <a:p>
            <a:pPr marL="0" indent="0">
              <a:buNone/>
            </a:pPr>
            <a:r>
              <a:rPr lang="en-US" dirty="0" smtClean="0">
                <a:latin typeface="Cambria" panose="02040503050406030204" pitchFamily="18" charset="0"/>
              </a:rPr>
              <a:t>Funnel </a:t>
            </a:r>
            <a:r>
              <a:rPr lang="en-US" dirty="0">
                <a:latin typeface="Cambria" panose="02040503050406030204" pitchFamily="18" charset="0"/>
              </a:rPr>
              <a:t>size</a:t>
            </a:r>
          </a:p>
          <a:p>
            <a:pPr marL="0" indent="0">
              <a:buNone/>
            </a:pPr>
            <a:r>
              <a:rPr lang="en-US" dirty="0" smtClean="0">
                <a:latin typeface="Cambria" panose="02040503050406030204" pitchFamily="18" charset="0"/>
              </a:rPr>
              <a:t>Time</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349205779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u="sng" dirty="0">
                <a:latin typeface="Cambria" panose="02040503050406030204" pitchFamily="18" charset="0"/>
              </a:rPr>
              <a:t>Conclusion</a:t>
            </a:r>
          </a:p>
          <a:p>
            <a:pPr marL="0" indent="0">
              <a:buNone/>
            </a:pPr>
            <a:r>
              <a:rPr lang="en-US" dirty="0" smtClean="0">
                <a:latin typeface="Cambria" panose="02040503050406030204" pitchFamily="18" charset="0"/>
              </a:rPr>
              <a:t>Sand </a:t>
            </a:r>
            <a:r>
              <a:rPr lang="en-US" dirty="0">
                <a:latin typeface="Cambria" panose="02040503050406030204" pitchFamily="18" charset="0"/>
              </a:rPr>
              <a:t>soil has high drainage while clay soil has poor drainage. This is because clay particles are tiny while </a:t>
            </a:r>
            <a:r>
              <a:rPr lang="en-US" dirty="0" smtClean="0">
                <a:latin typeface="Cambria" panose="02040503050406030204" pitchFamily="18" charset="0"/>
              </a:rPr>
              <a:t>sand </a:t>
            </a:r>
            <a:r>
              <a:rPr lang="en-US" dirty="0">
                <a:latin typeface="Cambria" panose="02040503050406030204" pitchFamily="18" charset="0"/>
              </a:rPr>
              <a:t>particles are large. Loam soil has average drainage.</a:t>
            </a:r>
          </a:p>
          <a:p>
            <a:pPr marL="0" indent="0">
              <a:buNone/>
            </a:pPr>
            <a:r>
              <a:rPr lang="en-US" dirty="0" smtClean="0">
                <a:latin typeface="Cambria" panose="02040503050406030204" pitchFamily="18" charset="0"/>
              </a:rPr>
              <a:t>Clay </a:t>
            </a:r>
            <a:r>
              <a:rPr lang="en-US" dirty="0">
                <a:latin typeface="Cambria" panose="02040503050406030204" pitchFamily="18" charset="0"/>
              </a:rPr>
              <a:t>soil easily becomes water logged and therefore not suitable for growing crops</a:t>
            </a:r>
          </a:p>
          <a:p>
            <a:pPr marL="0" indent="0">
              <a:buNone/>
            </a:pPr>
            <a:r>
              <a:rPr lang="en-US" dirty="0" smtClean="0">
                <a:latin typeface="Cambria" panose="02040503050406030204" pitchFamily="18" charset="0"/>
              </a:rPr>
              <a:t>Clay </a:t>
            </a:r>
            <a:r>
              <a:rPr lang="en-US" dirty="0">
                <a:latin typeface="Cambria" panose="02040503050406030204" pitchFamily="18" charset="0"/>
              </a:rPr>
              <a:t>soil is therefore used for modelling</a:t>
            </a:r>
          </a:p>
          <a:p>
            <a:endParaRPr lang="en-US" dirty="0">
              <a:latin typeface="Cambria" panose="02040503050406030204" pitchFamily="18" charset="0"/>
            </a:endParaRPr>
          </a:p>
        </p:txBody>
      </p:sp>
    </p:spTree>
    <p:extLst>
      <p:ext uri="{BB962C8B-B14F-4D97-AF65-F5344CB8AC3E}">
        <p14:creationId xmlns:p14="http://schemas.microsoft.com/office/powerpoint/2010/main" val="45248524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Capillarity</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dirty="0" smtClean="0">
                <a:latin typeface="Cambria" panose="02040503050406030204" pitchFamily="18" charset="0"/>
              </a:rPr>
              <a:t>Rising </a:t>
            </a:r>
            <a:r>
              <a:rPr lang="en-US" dirty="0">
                <a:latin typeface="Cambria" panose="02040503050406030204" pitchFamily="18" charset="0"/>
              </a:rPr>
              <a:t>up of water through the soil</a:t>
            </a:r>
          </a:p>
          <a:p>
            <a:pPr marL="0" indent="0">
              <a:buNone/>
            </a:pPr>
            <a:r>
              <a:rPr lang="en-US" dirty="0" smtClean="0">
                <a:latin typeface="Cambria" panose="02040503050406030204" pitchFamily="18" charset="0"/>
              </a:rPr>
              <a:t>Useful </a:t>
            </a:r>
            <a:r>
              <a:rPr lang="en-US" dirty="0">
                <a:latin typeface="Cambria" panose="02040503050406030204" pitchFamily="18" charset="0"/>
              </a:rPr>
              <a:t>in farming</a:t>
            </a:r>
          </a:p>
          <a:p>
            <a:pPr marL="0" indent="0">
              <a:buNone/>
            </a:pPr>
            <a:r>
              <a:rPr lang="en-US" dirty="0">
                <a:latin typeface="Cambria" panose="02040503050406030204" pitchFamily="18" charset="0"/>
              </a:rPr>
              <a:t>Experiment: Comparing capillarity of different  soils</a:t>
            </a:r>
          </a:p>
          <a:p>
            <a:pPr marL="0" indent="0">
              <a:buNone/>
            </a:pPr>
            <a:r>
              <a:rPr lang="en-US" b="1" u="sng" dirty="0" smtClean="0">
                <a:latin typeface="Cambria" panose="02040503050406030204" pitchFamily="18" charset="0"/>
              </a:rPr>
              <a:t>Materials</a:t>
            </a:r>
            <a:endParaRPr lang="en-US" b="1" u="sng" dirty="0">
              <a:latin typeface="Cambria" panose="02040503050406030204" pitchFamily="18" charset="0"/>
            </a:endParaRPr>
          </a:p>
          <a:p>
            <a:pPr marL="0" indent="0">
              <a:buNone/>
            </a:pPr>
            <a:r>
              <a:rPr lang="en-US" dirty="0" smtClean="0">
                <a:latin typeface="Cambria" panose="02040503050406030204" pitchFamily="18" charset="0"/>
              </a:rPr>
              <a:t>Basin</a:t>
            </a:r>
            <a:endParaRPr lang="en-US" dirty="0">
              <a:latin typeface="Cambria" panose="02040503050406030204" pitchFamily="18" charset="0"/>
            </a:endParaRPr>
          </a:p>
          <a:p>
            <a:pPr marL="0" indent="0">
              <a:buNone/>
            </a:pPr>
            <a:r>
              <a:rPr lang="en-US" dirty="0" smtClean="0">
                <a:latin typeface="Cambria" panose="02040503050406030204" pitchFamily="18" charset="0"/>
              </a:rPr>
              <a:t>Dry </a:t>
            </a:r>
            <a:r>
              <a:rPr lang="en-US" dirty="0">
                <a:latin typeface="Cambria" panose="02040503050406030204" pitchFamily="18" charset="0"/>
              </a:rPr>
              <a:t>soil</a:t>
            </a:r>
          </a:p>
          <a:p>
            <a:pPr marL="0" indent="0">
              <a:buNone/>
            </a:pPr>
            <a:r>
              <a:rPr lang="en-US" dirty="0" smtClean="0">
                <a:latin typeface="Cambria" panose="02040503050406030204" pitchFamily="18" charset="0"/>
              </a:rPr>
              <a:t>Tubes</a:t>
            </a:r>
            <a:endParaRPr lang="en-US" dirty="0">
              <a:latin typeface="Cambria" panose="02040503050406030204" pitchFamily="18" charset="0"/>
            </a:endParaRPr>
          </a:p>
          <a:p>
            <a:pPr marL="0" indent="0">
              <a:buNone/>
            </a:pPr>
            <a:r>
              <a:rPr lang="en-US" dirty="0" smtClean="0">
                <a:latin typeface="Cambria" panose="02040503050406030204" pitchFamily="18" charset="0"/>
              </a:rPr>
              <a:t>Cotton </a:t>
            </a:r>
            <a:r>
              <a:rPr lang="en-US" dirty="0">
                <a:latin typeface="Cambria" panose="02040503050406030204" pitchFamily="18" charset="0"/>
              </a:rPr>
              <a:t>wool</a:t>
            </a:r>
          </a:p>
          <a:p>
            <a:pPr marL="0" indent="0">
              <a:buNone/>
            </a:pPr>
            <a:r>
              <a:rPr lang="en-US" dirty="0" smtClean="0">
                <a:latin typeface="Cambria" panose="02040503050406030204" pitchFamily="18" charset="0"/>
              </a:rPr>
              <a:t>Water</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106598226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latin typeface="Cambria" panose="02040503050406030204" pitchFamily="18" charset="0"/>
              </a:rPr>
              <a:t>Controlled variables (Must be the same)</a:t>
            </a:r>
          </a:p>
          <a:p>
            <a:pPr marL="742950" indent="-742950">
              <a:buFont typeface="+mj-lt"/>
              <a:buAutoNum type="arabicPeriod"/>
            </a:pPr>
            <a:r>
              <a:rPr lang="en-US" sz="3600" dirty="0">
                <a:latin typeface="Cambria" panose="02040503050406030204" pitchFamily="18" charset="0"/>
              </a:rPr>
              <a:t>Time</a:t>
            </a:r>
          </a:p>
          <a:p>
            <a:pPr marL="742950" indent="-742950">
              <a:buFont typeface="+mj-lt"/>
              <a:buAutoNum type="arabicPeriod"/>
            </a:pPr>
            <a:r>
              <a:rPr lang="en-US" sz="3600" dirty="0">
                <a:latin typeface="Cambria" panose="02040503050406030204" pitchFamily="18" charset="0"/>
              </a:rPr>
              <a:t>Cotton wool</a:t>
            </a:r>
          </a:p>
          <a:p>
            <a:pPr marL="742950" indent="-742950">
              <a:buFont typeface="+mj-lt"/>
              <a:buAutoNum type="arabicPeriod"/>
            </a:pPr>
            <a:r>
              <a:rPr lang="en-US" sz="3600" dirty="0">
                <a:latin typeface="Cambria" panose="02040503050406030204" pitchFamily="18" charset="0"/>
              </a:rPr>
              <a:t>Tubes</a:t>
            </a:r>
          </a:p>
          <a:p>
            <a:pPr marL="742950" indent="-742950">
              <a:buFont typeface="+mj-lt"/>
              <a:buAutoNum type="arabicPeriod"/>
            </a:pPr>
            <a:r>
              <a:rPr lang="en-US" sz="3600" dirty="0">
                <a:latin typeface="Cambria" panose="02040503050406030204" pitchFamily="18" charset="0"/>
              </a:rPr>
              <a:t>Amount of soil</a:t>
            </a:r>
          </a:p>
          <a:p>
            <a:endParaRPr lang="en-US" sz="3600" dirty="0">
              <a:latin typeface="Cambria" panose="02040503050406030204" pitchFamily="18" charset="0"/>
            </a:endParaRPr>
          </a:p>
        </p:txBody>
      </p:sp>
    </p:spTree>
    <p:extLst>
      <p:ext uri="{BB962C8B-B14F-4D97-AF65-F5344CB8AC3E}">
        <p14:creationId xmlns:p14="http://schemas.microsoft.com/office/powerpoint/2010/main" val="147631078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solidFill>
                  <a:srgbClr val="FF0000"/>
                </a:solidFill>
                <a:latin typeface="Cambria" panose="02040503050406030204" pitchFamily="18" charset="0"/>
              </a:rPr>
              <a:t>What</a:t>
            </a:r>
            <a:r>
              <a:rPr lang="en-US" b="1" dirty="0">
                <a:solidFill>
                  <a:srgbClr val="FF0000"/>
                </a:solidFill>
                <a:latin typeface="Cambria" panose="02040503050406030204" pitchFamily="18" charset="0"/>
              </a:rPr>
              <a:t> must not be the same</a:t>
            </a:r>
            <a:br>
              <a:rPr lang="en-US" b="1" dirty="0">
                <a:solidFill>
                  <a:srgbClr val="FF0000"/>
                </a:solidFill>
                <a:latin typeface="Cambria" panose="02040503050406030204" pitchFamily="18" charset="0"/>
              </a:rPr>
            </a:br>
            <a:endParaRPr lang="en-US" b="1" dirty="0">
              <a:solidFill>
                <a:srgbClr val="FF0000"/>
              </a:solidFill>
            </a:endParaRPr>
          </a:p>
        </p:txBody>
      </p:sp>
      <p:sp>
        <p:nvSpPr>
          <p:cNvPr id="3" name="Content Placeholder 2"/>
          <p:cNvSpPr>
            <a:spLocks noGrp="1"/>
          </p:cNvSpPr>
          <p:nvPr>
            <p:ph idx="1"/>
          </p:nvPr>
        </p:nvSpPr>
        <p:spPr>
          <a:xfrm>
            <a:off x="1981200" y="990600"/>
            <a:ext cx="8229600" cy="5486400"/>
          </a:xfrm>
        </p:spPr>
        <p:txBody>
          <a:bodyPr>
            <a:normAutofit fontScale="70000" lnSpcReduction="20000"/>
          </a:bodyPr>
          <a:lstStyle/>
          <a:p>
            <a:pPr>
              <a:buFont typeface="Wingdings" panose="05000000000000000000" pitchFamily="2" charset="2"/>
              <a:buChar char="§"/>
            </a:pPr>
            <a:r>
              <a:rPr lang="en-US" dirty="0" smtClean="0">
                <a:latin typeface="Cambria" panose="02040503050406030204" pitchFamily="18" charset="0"/>
              </a:rPr>
              <a:t>Soil</a:t>
            </a:r>
            <a:endParaRPr lang="en-US" dirty="0">
              <a:latin typeface="Cambria" panose="02040503050406030204" pitchFamily="18" charset="0"/>
            </a:endParaRPr>
          </a:p>
          <a:p>
            <a:pPr marL="0" indent="0">
              <a:buNone/>
            </a:pPr>
            <a:r>
              <a:rPr lang="en-US" dirty="0">
                <a:latin typeface="Cambria" panose="02040503050406030204" pitchFamily="18" charset="0"/>
              </a:rPr>
              <a:t>Set up the </a:t>
            </a:r>
            <a:r>
              <a:rPr lang="en-US" dirty="0" smtClean="0">
                <a:latin typeface="Cambria" panose="02040503050406030204" pitchFamily="18" charset="0"/>
              </a:rPr>
              <a:t>Materials </a:t>
            </a:r>
            <a:r>
              <a:rPr lang="en-US" dirty="0">
                <a:latin typeface="Cambria" panose="02040503050406030204" pitchFamily="18" charset="0"/>
              </a:rPr>
              <a:t>as shown below</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endParaRPr lang="en-US" dirty="0" smtClean="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smtClean="0">
              <a:latin typeface="Cambria" panose="02040503050406030204" pitchFamily="18" charset="0"/>
            </a:endParaRPr>
          </a:p>
          <a:p>
            <a:pPr marL="0" indent="0">
              <a:buNone/>
            </a:pPr>
            <a:endParaRPr lang="en-US" dirty="0" smtClean="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b="1" dirty="0" smtClean="0">
              <a:latin typeface="Cambria" panose="02040503050406030204" pitchFamily="18" charset="0"/>
            </a:endParaRPr>
          </a:p>
          <a:p>
            <a:pPr marL="0" indent="0">
              <a:buNone/>
            </a:pPr>
            <a:endParaRPr lang="en-US" b="1" dirty="0">
              <a:latin typeface="Cambria" panose="02040503050406030204" pitchFamily="18" charset="0"/>
            </a:endParaRPr>
          </a:p>
          <a:p>
            <a:pPr marL="0" indent="0">
              <a:buNone/>
            </a:pPr>
            <a:endParaRPr lang="en-US" b="1" dirty="0" smtClean="0">
              <a:latin typeface="Cambria" panose="02040503050406030204" pitchFamily="18" charset="0"/>
            </a:endParaRPr>
          </a:p>
          <a:p>
            <a:pPr marL="0" indent="0">
              <a:buNone/>
            </a:pPr>
            <a:r>
              <a:rPr lang="en-US" b="1" dirty="0" smtClean="0">
                <a:latin typeface="Cambria" panose="02040503050406030204" pitchFamily="18" charset="0"/>
              </a:rPr>
              <a:t>Observations</a:t>
            </a:r>
            <a:endParaRPr lang="en-US" b="1"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Water </a:t>
            </a:r>
            <a:r>
              <a:rPr lang="en-US" dirty="0">
                <a:latin typeface="Cambria" panose="02040503050406030204" pitchFamily="18" charset="0"/>
              </a:rPr>
              <a:t>rises to the top level in clay</a:t>
            </a:r>
          </a:p>
          <a:p>
            <a:pPr>
              <a:buFont typeface="Wingdings" panose="05000000000000000000" pitchFamily="2" charset="2"/>
              <a:buChar char="§"/>
            </a:pPr>
            <a:r>
              <a:rPr lang="en-US" dirty="0" smtClean="0">
                <a:latin typeface="Cambria" panose="02040503050406030204" pitchFamily="18" charset="0"/>
              </a:rPr>
              <a:t>Clay </a:t>
            </a:r>
            <a:r>
              <a:rPr lang="en-US" dirty="0">
                <a:latin typeface="Cambria" panose="02040503050406030204" pitchFamily="18" charset="0"/>
              </a:rPr>
              <a:t>soil has the best capillarity while sand soil has poor capillarity</a:t>
            </a:r>
          </a:p>
          <a:p>
            <a:endParaRPr lang="en-US" dirty="0">
              <a:latin typeface="Cambria" panose="02040503050406030204"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58038"/>
            <a:ext cx="7543800" cy="314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486231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895600" y="228600"/>
            <a:ext cx="6477000" cy="523220"/>
          </a:xfrm>
          <a:prstGeom prst="rect">
            <a:avLst/>
          </a:prstGeom>
          <a:noFill/>
        </p:spPr>
        <p:txBody>
          <a:bodyPr wrap="square" rtlCol="0">
            <a:spAutoFit/>
          </a:bodyPr>
          <a:lstStyle/>
          <a:p>
            <a:pPr algn="ctr"/>
            <a:r>
              <a:rPr lang="en-US" sz="2800" b="1" u="sng" dirty="0"/>
              <a:t>SOIL COMPONENTS</a:t>
            </a:r>
          </a:p>
        </p:txBody>
      </p:sp>
      <p:sp>
        <p:nvSpPr>
          <p:cNvPr id="8" name="TextBox 7"/>
          <p:cNvSpPr txBox="1"/>
          <p:nvPr/>
        </p:nvSpPr>
        <p:spPr>
          <a:xfrm>
            <a:off x="2667000" y="1056144"/>
            <a:ext cx="5943600" cy="2677656"/>
          </a:xfrm>
          <a:prstGeom prst="rect">
            <a:avLst/>
          </a:prstGeom>
          <a:noFill/>
        </p:spPr>
        <p:txBody>
          <a:bodyPr wrap="square" rtlCol="0">
            <a:spAutoFit/>
          </a:bodyPr>
          <a:lstStyle/>
          <a:p>
            <a:r>
              <a:rPr lang="en-US" sz="2400" dirty="0"/>
              <a:t>Soil contains:-</a:t>
            </a:r>
          </a:p>
          <a:p>
            <a:pPr marL="457200" indent="-457200">
              <a:buFont typeface="+mj-lt"/>
              <a:buAutoNum type="arabicPeriod"/>
            </a:pPr>
            <a:r>
              <a:rPr lang="en-US" sz="2400" dirty="0"/>
              <a:t>Mineral particles (non-organic particles)</a:t>
            </a:r>
          </a:p>
          <a:p>
            <a:pPr marL="457200" indent="-457200">
              <a:buFont typeface="+mj-lt"/>
              <a:buAutoNum type="arabicPeriod"/>
            </a:pPr>
            <a:r>
              <a:rPr lang="en-US" sz="2400" dirty="0"/>
              <a:t>Living organisms</a:t>
            </a:r>
          </a:p>
          <a:p>
            <a:pPr marL="457200" indent="-457200">
              <a:buFont typeface="+mj-lt"/>
              <a:buAutoNum type="arabicPeriod"/>
            </a:pPr>
            <a:r>
              <a:rPr lang="en-US" sz="2400" dirty="0"/>
              <a:t>Organic matter (humus)</a:t>
            </a:r>
          </a:p>
          <a:p>
            <a:pPr marL="457200" indent="-457200">
              <a:buFont typeface="+mj-lt"/>
              <a:buAutoNum type="arabicPeriod"/>
            </a:pPr>
            <a:r>
              <a:rPr lang="en-US" sz="2400" dirty="0"/>
              <a:t>Water</a:t>
            </a:r>
          </a:p>
          <a:p>
            <a:pPr marL="457200" indent="-457200">
              <a:buFont typeface="+mj-lt"/>
              <a:buAutoNum type="arabicPeriod"/>
            </a:pPr>
            <a:r>
              <a:rPr lang="en-US" sz="2400" dirty="0"/>
              <a:t>Air.</a:t>
            </a:r>
          </a:p>
          <a:p>
            <a:endParaRPr lang="en-US" sz="2400" dirty="0"/>
          </a:p>
        </p:txBody>
      </p:sp>
    </p:spTree>
    <p:extLst>
      <p:ext uri="{BB962C8B-B14F-4D97-AF65-F5344CB8AC3E}">
        <p14:creationId xmlns:p14="http://schemas.microsoft.com/office/powerpoint/2010/main" val="261975290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0" y="228601"/>
            <a:ext cx="9144000" cy="830997"/>
          </a:xfrm>
          <a:prstGeom prst="rect">
            <a:avLst/>
          </a:prstGeom>
          <a:noFill/>
        </p:spPr>
        <p:txBody>
          <a:bodyPr wrap="square" rtlCol="0">
            <a:spAutoFit/>
          </a:bodyPr>
          <a:lstStyle/>
          <a:p>
            <a:pPr algn="ctr"/>
            <a:r>
              <a:rPr lang="en-US" sz="2400" b="1" u="sng" dirty="0"/>
              <a:t>EXPERIMENT 1: TO SHOW THAT SOIL CONTAIN  HUMUS/ORGANIC MATTER</a:t>
            </a:r>
          </a:p>
        </p:txBody>
      </p:sp>
      <p:sp>
        <p:nvSpPr>
          <p:cNvPr id="8" name="TextBox 7"/>
          <p:cNvSpPr txBox="1"/>
          <p:nvPr/>
        </p:nvSpPr>
        <p:spPr>
          <a:xfrm>
            <a:off x="1828800" y="685801"/>
            <a:ext cx="4114800" cy="6001643"/>
          </a:xfrm>
          <a:prstGeom prst="rect">
            <a:avLst/>
          </a:prstGeom>
          <a:noFill/>
        </p:spPr>
        <p:txBody>
          <a:bodyPr wrap="square" rtlCol="0">
            <a:spAutoFit/>
          </a:bodyPr>
          <a:lstStyle/>
          <a:p>
            <a:r>
              <a:rPr lang="en-US" sz="2400" b="1" u="sng" dirty="0"/>
              <a:t>Materials required</a:t>
            </a:r>
          </a:p>
          <a:p>
            <a:pPr marL="457200" indent="-457200">
              <a:buFont typeface="+mj-lt"/>
              <a:buAutoNum type="arabicPeriod"/>
            </a:pPr>
            <a:r>
              <a:rPr lang="en-US" sz="2400" dirty="0"/>
              <a:t>Fresh garden soil</a:t>
            </a:r>
          </a:p>
          <a:p>
            <a:pPr marL="457200" indent="-457200">
              <a:buFont typeface="+mj-lt"/>
              <a:buAutoNum type="arabicPeriod"/>
            </a:pPr>
            <a:r>
              <a:rPr lang="en-US" sz="2400" dirty="0"/>
              <a:t>Tin can container or test tube</a:t>
            </a:r>
          </a:p>
          <a:p>
            <a:pPr marL="457200" indent="-457200">
              <a:buFont typeface="+mj-lt"/>
              <a:buAutoNum type="arabicPeriod"/>
            </a:pPr>
            <a:r>
              <a:rPr lang="en-US" sz="2400" dirty="0"/>
              <a:t>Source of heat</a:t>
            </a:r>
            <a:endParaRPr lang="en-US" sz="2400" b="1" u="sng" dirty="0"/>
          </a:p>
          <a:p>
            <a:r>
              <a:rPr lang="en-US" sz="2400" b="1" u="sng" dirty="0"/>
              <a:t>Procedure</a:t>
            </a:r>
          </a:p>
          <a:p>
            <a:r>
              <a:rPr lang="en-US" sz="2400" dirty="0"/>
              <a:t>Put some sample of soil in a tin container and heat it.</a:t>
            </a:r>
            <a:endParaRPr lang="en-US" sz="2400" b="1" u="sng" dirty="0"/>
          </a:p>
          <a:p>
            <a:r>
              <a:rPr lang="en-US" sz="2400" b="1" u="sng" dirty="0"/>
              <a:t>Observation</a:t>
            </a:r>
          </a:p>
          <a:p>
            <a:r>
              <a:rPr lang="en-US" sz="2400" dirty="0"/>
              <a:t>Smoke will be observed from the soil and there will be also smell from burning of organic matter.</a:t>
            </a:r>
            <a:endParaRPr lang="en-US" sz="2400" b="1" u="sng" dirty="0"/>
          </a:p>
          <a:p>
            <a:r>
              <a:rPr lang="en-US" sz="2400" b="1" u="sng" dirty="0"/>
              <a:t>Conclusion</a:t>
            </a:r>
          </a:p>
          <a:p>
            <a:r>
              <a:rPr lang="en-US" sz="2400" dirty="0"/>
              <a:t>Soil contains humus/ organic matter.</a:t>
            </a: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371600"/>
            <a:ext cx="4330414"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47763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a:t>
            </a:r>
            <a:r>
              <a:rPr lang="en-US" dirty="0" smtClean="0"/>
              <a:t>pollination</a:t>
            </a:r>
            <a:endParaRPr lang="en-US" dirty="0"/>
          </a:p>
        </p:txBody>
      </p:sp>
      <p:sp>
        <p:nvSpPr>
          <p:cNvPr id="3" name="Content Placeholder 2"/>
          <p:cNvSpPr>
            <a:spLocks noGrp="1"/>
          </p:cNvSpPr>
          <p:nvPr>
            <p:ph idx="1"/>
          </p:nvPr>
        </p:nvSpPr>
        <p:spPr/>
        <p:txBody>
          <a:bodyPr/>
          <a:lstStyle/>
          <a:p>
            <a:r>
              <a:rPr lang="en-US" dirty="0" smtClean="0"/>
              <a:t>Self-pollination</a:t>
            </a:r>
            <a:endParaRPr lang="en-US" dirty="0"/>
          </a:p>
          <a:p>
            <a:r>
              <a:rPr lang="en-US" dirty="0"/>
              <a:t>Cross-pollination</a:t>
            </a:r>
          </a:p>
          <a:p>
            <a:endParaRPr lang="en-US" dirty="0"/>
          </a:p>
        </p:txBody>
      </p:sp>
    </p:spTree>
    <p:extLst>
      <p:ext uri="{BB962C8B-B14F-4D97-AF65-F5344CB8AC3E}">
        <p14:creationId xmlns:p14="http://schemas.microsoft.com/office/powerpoint/2010/main" val="17169445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28601"/>
            <a:ext cx="9144000" cy="461665"/>
          </a:xfrm>
          <a:prstGeom prst="rect">
            <a:avLst/>
          </a:prstGeom>
          <a:noFill/>
        </p:spPr>
        <p:txBody>
          <a:bodyPr wrap="square" rtlCol="0">
            <a:spAutoFit/>
          </a:bodyPr>
          <a:lstStyle/>
          <a:p>
            <a:pPr algn="ctr"/>
            <a:r>
              <a:rPr lang="en-US" sz="2400" b="1" u="sng" dirty="0"/>
              <a:t>EXPERIMENT 2: TO SHOW THAT SOIL CONTAIN  WATER</a:t>
            </a:r>
          </a:p>
        </p:txBody>
      </p:sp>
      <p:sp>
        <p:nvSpPr>
          <p:cNvPr id="3" name="TextBox 2"/>
          <p:cNvSpPr txBox="1"/>
          <p:nvPr/>
        </p:nvSpPr>
        <p:spPr>
          <a:xfrm>
            <a:off x="1828800" y="1126154"/>
            <a:ext cx="4495800" cy="5632311"/>
          </a:xfrm>
          <a:prstGeom prst="rect">
            <a:avLst/>
          </a:prstGeom>
          <a:noFill/>
        </p:spPr>
        <p:txBody>
          <a:bodyPr wrap="square" rtlCol="0">
            <a:spAutoFit/>
          </a:bodyPr>
          <a:lstStyle/>
          <a:p>
            <a:r>
              <a:rPr lang="en-US" sz="2400" b="1" u="sng" dirty="0"/>
              <a:t>Materials required</a:t>
            </a:r>
          </a:p>
          <a:p>
            <a:pPr marL="457200" indent="-457200">
              <a:buFont typeface="+mj-lt"/>
              <a:buAutoNum type="arabicPeriod"/>
            </a:pPr>
            <a:r>
              <a:rPr lang="en-US" sz="2400" dirty="0"/>
              <a:t>Soil sample</a:t>
            </a:r>
          </a:p>
          <a:p>
            <a:pPr marL="457200" indent="-457200">
              <a:buFont typeface="+mj-lt"/>
              <a:buAutoNum type="arabicPeriod"/>
            </a:pPr>
            <a:r>
              <a:rPr lang="en-US" sz="2400" dirty="0"/>
              <a:t>Tin can container or beaker</a:t>
            </a:r>
          </a:p>
          <a:p>
            <a:pPr marL="457200" indent="-457200">
              <a:buFont typeface="+mj-lt"/>
              <a:buAutoNum type="arabicPeriod"/>
            </a:pPr>
            <a:r>
              <a:rPr lang="en-US" sz="2400" dirty="0"/>
              <a:t>Source of heat</a:t>
            </a:r>
          </a:p>
          <a:p>
            <a:pPr marL="457200" indent="-457200">
              <a:buFont typeface="+mj-lt"/>
              <a:buAutoNum type="arabicPeriod"/>
            </a:pPr>
            <a:r>
              <a:rPr lang="en-US" sz="2400" dirty="0"/>
              <a:t>Lid </a:t>
            </a:r>
          </a:p>
          <a:p>
            <a:r>
              <a:rPr lang="en-US" sz="2400" b="1" u="sng" dirty="0"/>
              <a:t>Procedure</a:t>
            </a:r>
          </a:p>
          <a:p>
            <a:r>
              <a:rPr lang="en-US" sz="2400" dirty="0"/>
              <a:t>Put some sample of soil in a tin container. Cover the container with a lid and heat it.</a:t>
            </a:r>
            <a:endParaRPr lang="en-US" sz="2400" b="1" u="sng" dirty="0"/>
          </a:p>
          <a:p>
            <a:r>
              <a:rPr lang="en-US" sz="2400" b="1" u="sng" dirty="0"/>
              <a:t>Observation</a:t>
            </a:r>
          </a:p>
          <a:p>
            <a:r>
              <a:rPr lang="en-US" sz="2400" dirty="0"/>
              <a:t>Water droplets formed under the lid </a:t>
            </a:r>
          </a:p>
          <a:p>
            <a:r>
              <a:rPr lang="en-US" sz="2400" b="1" u="sng" dirty="0"/>
              <a:t>Conclusion</a:t>
            </a:r>
          </a:p>
          <a:p>
            <a:r>
              <a:rPr lang="en-US" sz="2400" dirty="0"/>
              <a:t>The water droplets under the lid show that soil contain water.</a:t>
            </a: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785514"/>
            <a:ext cx="3935177" cy="324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33372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28601"/>
            <a:ext cx="9144000" cy="461665"/>
          </a:xfrm>
          <a:prstGeom prst="rect">
            <a:avLst/>
          </a:prstGeom>
          <a:noFill/>
        </p:spPr>
        <p:txBody>
          <a:bodyPr wrap="square" rtlCol="0">
            <a:spAutoFit/>
          </a:bodyPr>
          <a:lstStyle/>
          <a:p>
            <a:pPr algn="ctr"/>
            <a:r>
              <a:rPr lang="en-US" sz="2400" b="1" u="sng" dirty="0"/>
              <a:t>EXPERIMENT 3: TO SHOW THAT SOIL CONTAIN  AIR</a:t>
            </a:r>
          </a:p>
        </p:txBody>
      </p:sp>
      <p:sp>
        <p:nvSpPr>
          <p:cNvPr id="3" name="TextBox 2"/>
          <p:cNvSpPr txBox="1"/>
          <p:nvPr/>
        </p:nvSpPr>
        <p:spPr>
          <a:xfrm>
            <a:off x="1828800" y="1126153"/>
            <a:ext cx="4495800" cy="5509200"/>
          </a:xfrm>
          <a:prstGeom prst="rect">
            <a:avLst/>
          </a:prstGeom>
          <a:noFill/>
        </p:spPr>
        <p:txBody>
          <a:bodyPr wrap="square" rtlCol="0">
            <a:spAutoFit/>
          </a:bodyPr>
          <a:lstStyle/>
          <a:p>
            <a:r>
              <a:rPr lang="en-US" sz="2400" b="1" u="sng" dirty="0"/>
              <a:t>Materials required</a:t>
            </a:r>
          </a:p>
          <a:p>
            <a:pPr marL="457200" indent="-457200">
              <a:buFont typeface="+mj-lt"/>
              <a:buAutoNum type="arabicPeriod"/>
            </a:pPr>
            <a:r>
              <a:rPr lang="en-US" sz="2400" dirty="0"/>
              <a:t>Soil sample</a:t>
            </a:r>
          </a:p>
          <a:p>
            <a:pPr marL="457200" indent="-457200">
              <a:buFont typeface="+mj-lt"/>
              <a:buAutoNum type="arabicPeriod"/>
            </a:pPr>
            <a:r>
              <a:rPr lang="en-US" sz="2400" dirty="0"/>
              <a:t>Test tube</a:t>
            </a:r>
          </a:p>
          <a:p>
            <a:pPr marL="457200" indent="-457200">
              <a:buFont typeface="+mj-lt"/>
              <a:buAutoNum type="arabicPeriod"/>
            </a:pPr>
            <a:r>
              <a:rPr lang="en-US" sz="2400" dirty="0"/>
              <a:t>Water </a:t>
            </a:r>
          </a:p>
          <a:p>
            <a:endParaRPr lang="en-US" sz="2000" b="1" u="sng" dirty="0"/>
          </a:p>
          <a:p>
            <a:r>
              <a:rPr lang="en-US" sz="2400" b="1" u="sng" dirty="0"/>
              <a:t>Procedure</a:t>
            </a:r>
          </a:p>
          <a:p>
            <a:r>
              <a:rPr lang="en-US" sz="2400" dirty="0"/>
              <a:t>Put some water in the test tube. Add soil into the water. </a:t>
            </a:r>
          </a:p>
          <a:p>
            <a:endParaRPr lang="en-US" sz="2000" b="1" u="sng" dirty="0"/>
          </a:p>
          <a:p>
            <a:r>
              <a:rPr lang="en-US" sz="2400" b="1" u="sng" dirty="0"/>
              <a:t>Observation</a:t>
            </a:r>
          </a:p>
          <a:p>
            <a:r>
              <a:rPr lang="en-US" sz="2400" dirty="0"/>
              <a:t>After putting some soil in the water, bubbles come out. </a:t>
            </a:r>
          </a:p>
          <a:p>
            <a:r>
              <a:rPr lang="en-US" sz="2400" b="1" u="sng" dirty="0"/>
              <a:t>Conclusion</a:t>
            </a:r>
          </a:p>
          <a:p>
            <a:r>
              <a:rPr lang="en-US" sz="2400" dirty="0"/>
              <a:t>The bubbles show that soil contains air.</a:t>
            </a: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806654"/>
            <a:ext cx="4629243" cy="262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74603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Soil Nutrients</a:t>
            </a:r>
            <a:br>
              <a:rPr lang="en-US" b="1" u="sng" dirty="0" smtClean="0">
                <a:solidFill>
                  <a:srgbClr val="FF0000"/>
                </a:solidFill>
                <a:latin typeface="Cambria" panose="02040503050406030204" pitchFamily="18" charset="0"/>
              </a:rPr>
            </a:br>
            <a:endParaRPr lang="en-US" b="1" u="sng"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dirty="0" smtClean="0">
                <a:latin typeface="Cambria" panose="02040503050406030204" pitchFamily="18" charset="0"/>
              </a:rPr>
              <a:t>These </a:t>
            </a:r>
            <a:r>
              <a:rPr lang="en-US" dirty="0">
                <a:latin typeface="Cambria" panose="02040503050406030204" pitchFamily="18" charset="0"/>
              </a:rPr>
              <a:t>are salts available in soil that are required for plant </a:t>
            </a:r>
            <a:r>
              <a:rPr lang="en-US" dirty="0" smtClean="0">
                <a:latin typeface="Cambria" panose="02040503050406030204" pitchFamily="18" charset="0"/>
              </a:rPr>
              <a:t>growth.</a:t>
            </a:r>
            <a:endParaRPr lang="en-US" dirty="0">
              <a:latin typeface="Cambria" panose="02040503050406030204" pitchFamily="18" charset="0"/>
            </a:endParaRPr>
          </a:p>
          <a:p>
            <a:pPr marL="0" indent="0">
              <a:buNone/>
            </a:pPr>
            <a:r>
              <a:rPr lang="en-US" b="1" u="sng" dirty="0">
                <a:latin typeface="Cambria" panose="02040503050406030204" pitchFamily="18" charset="0"/>
              </a:rPr>
              <a:t>Ways of improving soil fertility</a:t>
            </a:r>
          </a:p>
          <a:p>
            <a:pPr marL="0" indent="0">
              <a:buNone/>
            </a:pPr>
            <a:r>
              <a:rPr lang="en-US" dirty="0">
                <a:latin typeface="Cambria" panose="02040503050406030204" pitchFamily="18" charset="0"/>
              </a:rPr>
              <a:t>Soil fertility can be improved by adding fertilizer or manure</a:t>
            </a:r>
          </a:p>
          <a:p>
            <a:pPr marL="0" indent="0">
              <a:buNone/>
            </a:pPr>
            <a:r>
              <a:rPr lang="en-US" b="1" u="sng" dirty="0">
                <a:solidFill>
                  <a:srgbClr val="FF0000"/>
                </a:solidFill>
                <a:latin typeface="Cambria" panose="02040503050406030204" pitchFamily="18" charset="0"/>
              </a:rPr>
              <a:t>Fertilizers</a:t>
            </a:r>
          </a:p>
          <a:p>
            <a:pPr marL="0" indent="0">
              <a:buNone/>
            </a:pPr>
            <a:r>
              <a:rPr lang="en-US" dirty="0">
                <a:latin typeface="Cambria" panose="02040503050406030204" pitchFamily="18" charset="0"/>
              </a:rPr>
              <a:t>Substances that are added to soil to make it </a:t>
            </a:r>
            <a:r>
              <a:rPr lang="en-US" dirty="0" smtClean="0">
                <a:latin typeface="Cambria" panose="02040503050406030204" pitchFamily="18" charset="0"/>
              </a:rPr>
              <a:t>fertile.</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244520007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Types of fertilizers</a:t>
            </a:r>
            <a:br>
              <a:rPr lang="en-US" b="1" u="sng" dirty="0">
                <a:solidFill>
                  <a:srgbClr val="FF0000"/>
                </a:solidFill>
                <a:latin typeface="Cambria" panose="02040503050406030204" pitchFamily="18" charset="0"/>
              </a:rPr>
            </a:br>
            <a:endParaRPr lang="en-US" b="1" u="sng" dirty="0">
              <a:solidFill>
                <a:srgbClr val="FF0000"/>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600" dirty="0">
                <a:latin typeface="Cambria" panose="02040503050406030204" pitchFamily="18" charset="0"/>
              </a:rPr>
              <a:t>Organic</a:t>
            </a:r>
          </a:p>
          <a:p>
            <a:pPr>
              <a:buFont typeface="Wingdings" panose="05000000000000000000" pitchFamily="2" charset="2"/>
              <a:buChar char="§"/>
            </a:pPr>
            <a:r>
              <a:rPr lang="en-US" sz="3600" dirty="0">
                <a:latin typeface="Cambria" panose="02040503050406030204" pitchFamily="18" charset="0"/>
              </a:rPr>
              <a:t>Inorganic</a:t>
            </a:r>
          </a:p>
          <a:p>
            <a:pPr marL="0" indent="0" algn="ctr">
              <a:buNone/>
            </a:pPr>
            <a:r>
              <a:rPr lang="en-US" sz="3600" b="1" u="sng" dirty="0">
                <a:solidFill>
                  <a:srgbClr val="FF0000"/>
                </a:solidFill>
                <a:latin typeface="Cambria" panose="02040503050406030204" pitchFamily="18" charset="0"/>
              </a:rPr>
              <a:t>1. Inorganic fertilizers</a:t>
            </a:r>
          </a:p>
          <a:p>
            <a:pPr marL="0" indent="0">
              <a:buNone/>
            </a:pPr>
            <a:r>
              <a:rPr lang="en-US" sz="3600" dirty="0">
                <a:latin typeface="Cambria" panose="02040503050406030204" pitchFamily="18" charset="0"/>
              </a:rPr>
              <a:t>Also called artificial fertilizers</a:t>
            </a:r>
          </a:p>
          <a:p>
            <a:pPr marL="0" indent="0">
              <a:buNone/>
            </a:pPr>
            <a:r>
              <a:rPr lang="en-US" sz="3600" dirty="0">
                <a:latin typeface="Cambria" panose="02040503050406030204" pitchFamily="18" charset="0"/>
              </a:rPr>
              <a:t>Made using chemical substances</a:t>
            </a:r>
          </a:p>
          <a:p>
            <a:endParaRPr lang="en-US" sz="3600" dirty="0">
              <a:latin typeface="Cambria" panose="02040503050406030204" pitchFamily="18" charset="0"/>
            </a:endParaRPr>
          </a:p>
        </p:txBody>
      </p:sp>
    </p:spTree>
    <p:extLst>
      <p:ext uri="{BB962C8B-B14F-4D97-AF65-F5344CB8AC3E}">
        <p14:creationId xmlns:p14="http://schemas.microsoft.com/office/powerpoint/2010/main" val="2694446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ARTIFICIAL (INORGANIC ) FERTILISERS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These are </a:t>
            </a:r>
            <a:r>
              <a:rPr lang="en-US" dirty="0" err="1" smtClean="0"/>
              <a:t>fertilisers</a:t>
            </a:r>
            <a:r>
              <a:rPr lang="en-US" dirty="0" smtClean="0"/>
              <a:t> made artificially in factories and packed for selling </a:t>
            </a:r>
          </a:p>
          <a:p>
            <a:r>
              <a:rPr lang="en-US" dirty="0" smtClean="0"/>
              <a:t>They are also known as </a:t>
            </a:r>
            <a:r>
              <a:rPr lang="en-US" b="1" dirty="0" smtClean="0"/>
              <a:t>chemical </a:t>
            </a:r>
            <a:r>
              <a:rPr lang="en-US" b="1" dirty="0" err="1" smtClean="0"/>
              <a:t>fertilisers</a:t>
            </a:r>
            <a:r>
              <a:rPr lang="en-US" b="1" dirty="0" smtClean="0"/>
              <a:t> </a:t>
            </a:r>
          </a:p>
          <a:p>
            <a:r>
              <a:rPr lang="en-US" dirty="0" smtClean="0"/>
              <a:t>The majority release known specific nutrients to the soil </a:t>
            </a:r>
          </a:p>
          <a:p>
            <a:r>
              <a:rPr lang="en-US" dirty="0" smtClean="0"/>
              <a:t>They are divided into two groups </a:t>
            </a:r>
          </a:p>
          <a:p>
            <a:r>
              <a:rPr lang="en-US" b="1" dirty="0" smtClean="0"/>
              <a:t>Straight </a:t>
            </a:r>
            <a:r>
              <a:rPr lang="en-US" b="1" dirty="0" err="1" smtClean="0"/>
              <a:t>fertilisers</a:t>
            </a:r>
            <a:r>
              <a:rPr lang="en-US" b="1" dirty="0" smtClean="0"/>
              <a:t> </a:t>
            </a:r>
          </a:p>
          <a:p>
            <a:r>
              <a:rPr lang="en-US" b="1" dirty="0" smtClean="0"/>
              <a:t>Compound (mixed) </a:t>
            </a:r>
            <a:r>
              <a:rPr lang="en-US" b="1" dirty="0" err="1" smtClean="0"/>
              <a:t>fertilisers</a:t>
            </a:r>
            <a:r>
              <a:rPr lang="en-US" b="1" dirty="0" smtClean="0"/>
              <a:t> </a:t>
            </a:r>
            <a:endParaRPr lang="en-US" b="1" dirty="0"/>
          </a:p>
        </p:txBody>
      </p:sp>
    </p:spTree>
    <p:extLst>
      <p:ext uri="{BB962C8B-B14F-4D97-AF65-F5344CB8AC3E}">
        <p14:creationId xmlns:p14="http://schemas.microsoft.com/office/powerpoint/2010/main" val="19896257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STRAIGHT FERTILIZERS </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These are fertilizers that contain only one macro (major ) nutrients </a:t>
            </a:r>
          </a:p>
          <a:p>
            <a:r>
              <a:rPr lang="en-US" dirty="0" smtClean="0"/>
              <a:t>These are usually classified according to their </a:t>
            </a:r>
            <a:r>
              <a:rPr lang="en-US" b="1" dirty="0" smtClean="0"/>
              <a:t>nutritive value </a:t>
            </a:r>
            <a:r>
              <a:rPr lang="en-US" dirty="0" smtClean="0"/>
              <a:t>to the soil .</a:t>
            </a:r>
          </a:p>
          <a:p>
            <a:pPr marL="0" indent="0">
              <a:buNone/>
            </a:pPr>
            <a:r>
              <a:rPr lang="en-US" dirty="0" smtClean="0"/>
              <a:t>Examples are:</a:t>
            </a:r>
          </a:p>
          <a:p>
            <a:pPr marL="514350" indent="-514350">
              <a:buFont typeface="+mj-lt"/>
              <a:buAutoNum type="alphaLcParenR"/>
            </a:pPr>
            <a:r>
              <a:rPr lang="en-US" dirty="0" err="1" smtClean="0"/>
              <a:t>Phosphatic</a:t>
            </a:r>
            <a:r>
              <a:rPr lang="en-US" dirty="0" smtClean="0"/>
              <a:t> fertilizers which include</a:t>
            </a:r>
          </a:p>
          <a:p>
            <a:pPr marL="0" indent="0">
              <a:buNone/>
            </a:pPr>
            <a:endParaRPr lang="en-US" dirty="0" smtClean="0"/>
          </a:p>
          <a:p>
            <a:r>
              <a:rPr lang="en-US" dirty="0" smtClean="0"/>
              <a:t>Single super phosphate (S.S.P).</a:t>
            </a:r>
          </a:p>
          <a:p>
            <a:r>
              <a:rPr lang="en-US" dirty="0"/>
              <a:t>Double super phosphate (D.S.P).</a:t>
            </a:r>
          </a:p>
          <a:p>
            <a:r>
              <a:rPr lang="en-US" dirty="0"/>
              <a:t>Triple super phosphate ( T.S.P).</a:t>
            </a:r>
          </a:p>
          <a:p>
            <a:r>
              <a:rPr lang="en-US" dirty="0"/>
              <a:t> Bone meal </a:t>
            </a:r>
          </a:p>
          <a:p>
            <a:pPr marL="0" indent="0">
              <a:buNone/>
            </a:pPr>
            <a:endParaRPr lang="en-US" dirty="0"/>
          </a:p>
        </p:txBody>
      </p:sp>
    </p:spTree>
    <p:extLst>
      <p:ext uri="{BB962C8B-B14F-4D97-AF65-F5344CB8AC3E}">
        <p14:creationId xmlns:p14="http://schemas.microsoft.com/office/powerpoint/2010/main" val="29580483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Nitrogenous fertilizers</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dirty="0" smtClean="0"/>
              <a:t>nitrogenous fertilizers which contain nitrogen , for example :</a:t>
            </a:r>
          </a:p>
          <a:p>
            <a:r>
              <a:rPr lang="en-US" dirty="0" err="1" smtClean="0"/>
              <a:t>Sulphate</a:t>
            </a:r>
            <a:r>
              <a:rPr lang="en-US" dirty="0" smtClean="0"/>
              <a:t> of ammonia (S.A)</a:t>
            </a:r>
          </a:p>
          <a:p>
            <a:r>
              <a:rPr lang="en-US" dirty="0" smtClean="0"/>
              <a:t>Urea</a:t>
            </a:r>
          </a:p>
          <a:p>
            <a:r>
              <a:rPr lang="en-US" dirty="0" smtClean="0"/>
              <a:t>Sodium </a:t>
            </a:r>
            <a:r>
              <a:rPr lang="en-US" dirty="0" err="1" smtClean="0"/>
              <a:t>sulphate</a:t>
            </a:r>
            <a:r>
              <a:rPr lang="en-US" dirty="0" smtClean="0"/>
              <a:t> </a:t>
            </a:r>
          </a:p>
          <a:p>
            <a:r>
              <a:rPr lang="en-US" dirty="0" smtClean="0"/>
              <a:t>Calcium ammonium nitrate (CAN)</a:t>
            </a:r>
          </a:p>
          <a:p>
            <a:r>
              <a:rPr lang="en-US" dirty="0" smtClean="0"/>
              <a:t>Blood meal </a:t>
            </a:r>
          </a:p>
          <a:p>
            <a:r>
              <a:rPr lang="en-US" dirty="0" smtClean="0"/>
              <a:t>Ammonia </a:t>
            </a:r>
            <a:r>
              <a:rPr lang="en-US" dirty="0" err="1" smtClean="0"/>
              <a:t>sulphate</a:t>
            </a:r>
            <a:r>
              <a:rPr lang="en-US" dirty="0" smtClean="0"/>
              <a:t> nitrate </a:t>
            </a:r>
            <a:endParaRPr lang="en-US" dirty="0"/>
          </a:p>
        </p:txBody>
      </p:sp>
    </p:spTree>
    <p:extLst>
      <p:ext uri="{BB962C8B-B14F-4D97-AF65-F5344CB8AC3E}">
        <p14:creationId xmlns:p14="http://schemas.microsoft.com/office/powerpoint/2010/main" val="3204454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4166" y="762001"/>
            <a:ext cx="8229600" cy="4525963"/>
          </a:xfrm>
        </p:spPr>
        <p:txBody>
          <a:bodyPr>
            <a:noAutofit/>
          </a:bodyPr>
          <a:lstStyle/>
          <a:p>
            <a:r>
              <a:rPr lang="en-US" sz="3600" dirty="0" err="1"/>
              <a:t>Potassic</a:t>
            </a:r>
            <a:r>
              <a:rPr lang="en-US" sz="3600" dirty="0"/>
              <a:t> fertilizers , which contain  potassium , for example : </a:t>
            </a:r>
          </a:p>
          <a:p>
            <a:r>
              <a:rPr lang="en-US" sz="3600" dirty="0"/>
              <a:t>Potassium chloride</a:t>
            </a:r>
          </a:p>
          <a:p>
            <a:pPr marL="0" indent="0">
              <a:buNone/>
            </a:pPr>
            <a:r>
              <a:rPr lang="en-US" sz="3600" dirty="0"/>
              <a:t>Potassium </a:t>
            </a:r>
            <a:r>
              <a:rPr lang="en-US" sz="3600" dirty="0" err="1"/>
              <a:t>muriate</a:t>
            </a:r>
            <a:endParaRPr lang="en-US" sz="3600" dirty="0"/>
          </a:p>
          <a:p>
            <a:pPr marL="0" indent="0">
              <a:buNone/>
            </a:pPr>
            <a:r>
              <a:rPr lang="en-US" sz="3600" dirty="0"/>
              <a:t>(</a:t>
            </a:r>
            <a:r>
              <a:rPr lang="en-US" sz="3600" dirty="0" err="1"/>
              <a:t>muriate</a:t>
            </a:r>
            <a:r>
              <a:rPr lang="en-US" sz="3600" dirty="0"/>
              <a:t> of potash )</a:t>
            </a:r>
          </a:p>
          <a:p>
            <a:r>
              <a:rPr lang="en-US" sz="3600" dirty="0"/>
              <a:t>Potassium </a:t>
            </a:r>
            <a:r>
              <a:rPr lang="en-US" sz="3600" dirty="0" err="1"/>
              <a:t>sulphate</a:t>
            </a:r>
            <a:r>
              <a:rPr lang="en-US" sz="3600" dirty="0"/>
              <a:t> </a:t>
            </a:r>
          </a:p>
          <a:p>
            <a:pPr marL="0" indent="0">
              <a:buNone/>
            </a:pPr>
            <a:r>
              <a:rPr lang="en-US" sz="3600" b="1" dirty="0">
                <a:solidFill>
                  <a:srgbClr val="FF0000"/>
                </a:solidFill>
              </a:rPr>
              <a:t>NOTE</a:t>
            </a:r>
            <a:r>
              <a:rPr lang="en-US" sz="3600" dirty="0"/>
              <a:t> Straight </a:t>
            </a:r>
            <a:r>
              <a:rPr lang="en-US" sz="3600" dirty="0" err="1"/>
              <a:t>fertilisers</a:t>
            </a:r>
            <a:r>
              <a:rPr lang="en-US" sz="3600" dirty="0"/>
              <a:t> only releases one specific macro nutrients to the soil </a:t>
            </a:r>
            <a:endParaRPr lang="en-US" sz="3600" b="1" dirty="0">
              <a:solidFill>
                <a:srgbClr val="FF0000"/>
              </a:solidFill>
            </a:endParaRPr>
          </a:p>
        </p:txBody>
      </p:sp>
    </p:spTree>
    <p:extLst>
      <p:ext uri="{BB962C8B-B14F-4D97-AF65-F5344CB8AC3E}">
        <p14:creationId xmlns:p14="http://schemas.microsoft.com/office/powerpoint/2010/main" val="26043652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COMPOUND FERTILISERS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These are fertilizers which contain more than one macro-nutrients </a:t>
            </a:r>
          </a:p>
          <a:p>
            <a:r>
              <a:rPr lang="en-US" dirty="0" smtClean="0"/>
              <a:t>Compound fertilizers are also known as </a:t>
            </a:r>
            <a:r>
              <a:rPr lang="en-US" b="1" dirty="0" smtClean="0"/>
              <a:t>mixed fertilizers . </a:t>
            </a:r>
            <a:r>
              <a:rPr lang="en-US" dirty="0"/>
              <a:t>T</a:t>
            </a:r>
            <a:r>
              <a:rPr lang="en-US" dirty="0" smtClean="0"/>
              <a:t>hey include </a:t>
            </a:r>
            <a:endParaRPr lang="en-US" b="1" dirty="0" smtClean="0"/>
          </a:p>
          <a:p>
            <a:pPr marL="514350" indent="-514350">
              <a:buFont typeface="+mj-lt"/>
              <a:buAutoNum type="alphaLcParenR"/>
            </a:pPr>
            <a:r>
              <a:rPr lang="en-US" dirty="0" smtClean="0"/>
              <a:t>Mono-ammonium phosphate (M.A.P)</a:t>
            </a:r>
          </a:p>
          <a:p>
            <a:pPr marL="514350" indent="-514350">
              <a:buFont typeface="+mj-lt"/>
              <a:buAutoNum type="alphaLcParenR"/>
            </a:pPr>
            <a:r>
              <a:rPr lang="en-US" dirty="0" err="1" smtClean="0"/>
              <a:t>Diammonium</a:t>
            </a:r>
            <a:r>
              <a:rPr lang="en-US" dirty="0" smtClean="0"/>
              <a:t> phosphate (D.A.P)</a:t>
            </a:r>
          </a:p>
          <a:p>
            <a:pPr marL="514350" indent="-514350">
              <a:buFont typeface="+mj-lt"/>
              <a:buAutoNum type="alphaLcParenR"/>
            </a:pPr>
            <a:r>
              <a:rPr lang="en-US" dirty="0" smtClean="0"/>
              <a:t>Nitrogen ,phosphorous and potassium (N.P.K)</a:t>
            </a:r>
            <a:endParaRPr lang="en-US" dirty="0"/>
          </a:p>
        </p:txBody>
      </p:sp>
    </p:spTree>
    <p:extLst>
      <p:ext uri="{BB962C8B-B14F-4D97-AF65-F5344CB8AC3E}">
        <p14:creationId xmlns:p14="http://schemas.microsoft.com/office/powerpoint/2010/main" val="24463592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417638"/>
          </a:xfrm>
        </p:spPr>
        <p:txBody>
          <a:bodyPr>
            <a:normAutofit fontScale="90000"/>
          </a:bodyPr>
          <a:lstStyle/>
          <a:p>
            <a:pPr algn="l"/>
            <a:r>
              <a:rPr lang="en-US" b="1" u="sng" dirty="0" smtClean="0">
                <a:latin typeface="Cambria" panose="02040503050406030204" pitchFamily="18" charset="0"/>
              </a:rPr>
              <a:t>Advantages of inorganic fertilizers</a:t>
            </a:r>
            <a:r>
              <a:rPr lang="en-US" dirty="0" smtClean="0">
                <a:solidFill>
                  <a:srgbClr val="FF0000"/>
                </a:solidFill>
                <a:latin typeface="Cambria" panose="02040503050406030204" pitchFamily="18" charset="0"/>
              </a:rPr>
              <a:t/>
            </a:r>
            <a:br>
              <a:rPr lang="en-US" dirty="0" smtClean="0">
                <a:solidFill>
                  <a:srgbClr val="FF0000"/>
                </a:solidFill>
                <a:latin typeface="Cambria" panose="02040503050406030204" pitchFamily="18" charset="0"/>
              </a:rPr>
            </a:b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dirty="0" smtClean="0">
                <a:latin typeface="Cambria" panose="02040503050406030204" pitchFamily="18" charset="0"/>
              </a:rPr>
              <a:t>Small </a:t>
            </a:r>
            <a:r>
              <a:rPr lang="en-US" dirty="0">
                <a:latin typeface="Cambria" panose="02040503050406030204" pitchFamily="18" charset="0"/>
              </a:rPr>
              <a:t>amount is required</a:t>
            </a:r>
          </a:p>
          <a:p>
            <a:r>
              <a:rPr lang="en-US" dirty="0" smtClean="0">
                <a:latin typeface="Cambria" panose="02040503050406030204" pitchFamily="18" charset="0"/>
              </a:rPr>
              <a:t>Meet </a:t>
            </a:r>
            <a:r>
              <a:rPr lang="en-US" dirty="0">
                <a:latin typeface="Cambria" panose="02040503050406030204" pitchFamily="18" charset="0"/>
              </a:rPr>
              <a:t>the right deficiency of soil</a:t>
            </a:r>
          </a:p>
          <a:p>
            <a:r>
              <a:rPr lang="en-US" dirty="0" smtClean="0">
                <a:latin typeface="Cambria" panose="02040503050406030204" pitchFamily="18" charset="0"/>
              </a:rPr>
              <a:t>Very </a:t>
            </a:r>
            <a:r>
              <a:rPr lang="en-US" dirty="0">
                <a:latin typeface="Cambria" panose="02040503050406030204" pitchFamily="18" charset="0"/>
              </a:rPr>
              <a:t>little </a:t>
            </a:r>
            <a:r>
              <a:rPr lang="en-US" dirty="0" err="1">
                <a:latin typeface="Cambria" panose="02040503050406030204" pitchFamily="18" charset="0"/>
              </a:rPr>
              <a:t>labour</a:t>
            </a:r>
            <a:r>
              <a:rPr lang="en-US" dirty="0">
                <a:latin typeface="Cambria" panose="02040503050406030204" pitchFamily="18" charset="0"/>
              </a:rPr>
              <a:t> is required</a:t>
            </a:r>
          </a:p>
          <a:p>
            <a:endParaRPr lang="en-US" dirty="0">
              <a:latin typeface="Cambria" panose="02040503050406030204" pitchFamily="18" charset="0"/>
            </a:endParaRPr>
          </a:p>
        </p:txBody>
      </p:sp>
    </p:spTree>
    <p:extLst>
      <p:ext uri="{BB962C8B-B14F-4D97-AF65-F5344CB8AC3E}">
        <p14:creationId xmlns:p14="http://schemas.microsoft.com/office/powerpoint/2010/main" val="4743300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Self-pollination</a:t>
            </a:r>
            <a:endParaRPr lang="en-US" dirty="0"/>
          </a:p>
        </p:txBody>
      </p:sp>
      <p:sp>
        <p:nvSpPr>
          <p:cNvPr id="3" name="Content Placeholder 2"/>
          <p:cNvSpPr>
            <a:spLocks noGrp="1"/>
          </p:cNvSpPr>
          <p:nvPr>
            <p:ph idx="1"/>
          </p:nvPr>
        </p:nvSpPr>
        <p:spPr/>
        <p:txBody>
          <a:bodyPr/>
          <a:lstStyle/>
          <a:p>
            <a:r>
              <a:rPr lang="en-US" dirty="0"/>
              <a:t>The pollen grains are transferred from the anthers to the stigma of the same flower or to the stigma of another flower on the same plant. Example: maize plant</a:t>
            </a:r>
          </a:p>
          <a:p>
            <a:endParaRPr lang="en-US" dirty="0"/>
          </a:p>
        </p:txBody>
      </p:sp>
    </p:spTree>
    <p:extLst>
      <p:ext uri="{BB962C8B-B14F-4D97-AF65-F5344CB8AC3E}">
        <p14:creationId xmlns:p14="http://schemas.microsoft.com/office/powerpoint/2010/main" val="21858194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Cambria" panose="02040503050406030204" pitchFamily="18" charset="0"/>
              </a:rPr>
              <a:t>Inorganic </a:t>
            </a:r>
            <a:r>
              <a:rPr lang="en-US" dirty="0" smtClean="0">
                <a:solidFill>
                  <a:srgbClr val="FF0000"/>
                </a:solidFill>
                <a:latin typeface="Cambria" panose="02040503050406030204" pitchFamily="18" charset="0"/>
              </a:rPr>
              <a:t>Fertilizers…</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3600" b="1" u="sng" dirty="0">
                <a:latin typeface="Cambria" panose="02040503050406030204" pitchFamily="18" charset="0"/>
              </a:rPr>
              <a:t>Disadvantages</a:t>
            </a:r>
          </a:p>
          <a:p>
            <a:pPr>
              <a:buFont typeface="Wingdings" panose="05000000000000000000" pitchFamily="2" charset="2"/>
              <a:buChar char="§"/>
            </a:pPr>
            <a:r>
              <a:rPr lang="en-US" sz="3600" dirty="0">
                <a:latin typeface="Cambria" panose="02040503050406030204" pitchFamily="18" charset="0"/>
              </a:rPr>
              <a:t>Pollute the soil</a:t>
            </a:r>
          </a:p>
          <a:p>
            <a:pPr>
              <a:buFont typeface="Wingdings" panose="05000000000000000000" pitchFamily="2" charset="2"/>
              <a:buChar char="§"/>
            </a:pPr>
            <a:r>
              <a:rPr lang="en-US" sz="3600" dirty="0">
                <a:latin typeface="Cambria" panose="02040503050406030204" pitchFamily="18" charset="0"/>
              </a:rPr>
              <a:t>When exposed to the atmosphere some evaporate</a:t>
            </a:r>
          </a:p>
          <a:p>
            <a:pPr>
              <a:buFont typeface="Wingdings" panose="05000000000000000000" pitchFamily="2" charset="2"/>
              <a:buChar char="§"/>
            </a:pPr>
            <a:r>
              <a:rPr lang="en-US" sz="3600" dirty="0">
                <a:latin typeface="Cambria" panose="02040503050406030204" pitchFamily="18" charset="0"/>
              </a:rPr>
              <a:t>Have scorching effect</a:t>
            </a:r>
          </a:p>
          <a:p>
            <a:pPr>
              <a:buFont typeface="Wingdings" panose="05000000000000000000" pitchFamily="2" charset="2"/>
              <a:buChar char="§"/>
            </a:pPr>
            <a:r>
              <a:rPr lang="en-US" sz="3600" dirty="0">
                <a:latin typeface="Cambria" panose="02040503050406030204" pitchFamily="18" charset="0"/>
              </a:rPr>
              <a:t>Increases soil acidity</a:t>
            </a:r>
          </a:p>
          <a:p>
            <a:pPr>
              <a:buFont typeface="Wingdings" panose="05000000000000000000" pitchFamily="2" charset="2"/>
              <a:buChar char="§"/>
            </a:pPr>
            <a:r>
              <a:rPr lang="en-US" sz="3600" dirty="0">
                <a:latin typeface="Cambria" panose="02040503050406030204" pitchFamily="18" charset="0"/>
              </a:rPr>
              <a:t>Pollute water</a:t>
            </a:r>
          </a:p>
          <a:p>
            <a:endParaRPr lang="en-US" sz="3600" dirty="0">
              <a:latin typeface="Cambria" panose="02040503050406030204" pitchFamily="18" charset="0"/>
            </a:endParaRPr>
          </a:p>
        </p:txBody>
      </p:sp>
    </p:spTree>
    <p:extLst>
      <p:ext uri="{BB962C8B-B14F-4D97-AF65-F5344CB8AC3E}">
        <p14:creationId xmlns:p14="http://schemas.microsoft.com/office/powerpoint/2010/main" val="156978837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81200" y="228600"/>
            <a:ext cx="8458200" cy="6124754"/>
          </a:xfrm>
          <a:prstGeom prst="rect">
            <a:avLst/>
          </a:prstGeom>
          <a:noFill/>
        </p:spPr>
        <p:txBody>
          <a:bodyPr wrap="square" rtlCol="0">
            <a:spAutoFit/>
          </a:bodyPr>
          <a:lstStyle/>
          <a:p>
            <a:pPr algn="ctr"/>
            <a:r>
              <a:rPr lang="en-US" sz="2800" b="1" u="sng" dirty="0"/>
              <a:t>CLASSIFICATION OF INORGANIC FERTILIZERS</a:t>
            </a:r>
          </a:p>
          <a:p>
            <a:r>
              <a:rPr lang="en-US" sz="2800" dirty="0"/>
              <a:t>Inorganic fertilizers are divided into two:</a:t>
            </a:r>
          </a:p>
          <a:p>
            <a:pPr marL="514350" indent="-514350">
              <a:buFont typeface="+mj-lt"/>
              <a:buAutoNum type="arabicPeriod"/>
            </a:pPr>
            <a:r>
              <a:rPr lang="en-US" sz="2800" dirty="0"/>
              <a:t>Straight fertilizers</a:t>
            </a:r>
          </a:p>
          <a:p>
            <a:pPr marL="514350" indent="-514350">
              <a:buFont typeface="+mj-lt"/>
              <a:buAutoNum type="arabicPeriod"/>
            </a:pPr>
            <a:r>
              <a:rPr lang="en-US" sz="2800" dirty="0"/>
              <a:t>Compound fertilizers</a:t>
            </a:r>
          </a:p>
          <a:p>
            <a:endParaRPr lang="en-US" sz="2800" dirty="0"/>
          </a:p>
          <a:p>
            <a:r>
              <a:rPr lang="en-US" sz="2800" dirty="0">
                <a:solidFill>
                  <a:srgbClr val="FF0000"/>
                </a:solidFill>
              </a:rPr>
              <a:t>1. Straight fertilizer- </a:t>
            </a:r>
            <a:r>
              <a:rPr lang="en-US" sz="2800" dirty="0"/>
              <a:t>include Nitrogenous fertilizers such as UREA, </a:t>
            </a:r>
            <a:r>
              <a:rPr lang="en-US" sz="2800" dirty="0" err="1"/>
              <a:t>phosphatic</a:t>
            </a:r>
            <a:r>
              <a:rPr lang="en-US" sz="2800" dirty="0"/>
              <a:t> fertilizers and </a:t>
            </a:r>
            <a:r>
              <a:rPr lang="en-US" sz="2800" dirty="0" err="1"/>
              <a:t>potassic</a:t>
            </a:r>
            <a:r>
              <a:rPr lang="en-US" sz="2800" dirty="0"/>
              <a:t> fertilizers (NITROPHOPOTA) I.E nitrogenous, </a:t>
            </a:r>
            <a:r>
              <a:rPr lang="en-US" sz="2800" dirty="0" err="1"/>
              <a:t>phosphatic</a:t>
            </a:r>
            <a:r>
              <a:rPr lang="en-US" sz="2800" dirty="0"/>
              <a:t> and </a:t>
            </a:r>
            <a:r>
              <a:rPr lang="en-US" sz="2800" dirty="0" err="1"/>
              <a:t>potassic</a:t>
            </a:r>
            <a:r>
              <a:rPr lang="en-US" sz="2800" dirty="0"/>
              <a:t> fertilizers.</a:t>
            </a:r>
          </a:p>
          <a:p>
            <a:endParaRPr lang="en-US" sz="2800" dirty="0"/>
          </a:p>
          <a:p>
            <a:r>
              <a:rPr lang="en-US" sz="2800" dirty="0">
                <a:solidFill>
                  <a:srgbClr val="FF0000"/>
                </a:solidFill>
              </a:rPr>
              <a:t>2. Compound fertilizers- </a:t>
            </a:r>
            <a:r>
              <a:rPr lang="en-US" sz="2800" dirty="0"/>
              <a:t>include Di-</a:t>
            </a:r>
            <a:r>
              <a:rPr lang="en-US" sz="2800" dirty="0" err="1"/>
              <a:t>Amonium</a:t>
            </a:r>
            <a:r>
              <a:rPr lang="en-US" sz="2800" dirty="0"/>
              <a:t> Phosphate (DAP) which contains nitrogen and phosphates, Calcium </a:t>
            </a:r>
            <a:r>
              <a:rPr lang="en-US" sz="2800" dirty="0" err="1"/>
              <a:t>Amonium</a:t>
            </a:r>
            <a:r>
              <a:rPr lang="en-US" sz="2800" dirty="0"/>
              <a:t> Nitrate (CAN) which contains calcium and nitrogen.</a:t>
            </a:r>
          </a:p>
        </p:txBody>
      </p:sp>
    </p:spTree>
    <p:extLst>
      <p:ext uri="{BB962C8B-B14F-4D97-AF65-F5344CB8AC3E}">
        <p14:creationId xmlns:p14="http://schemas.microsoft.com/office/powerpoint/2010/main" val="236257636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solidFill>
                  <a:srgbClr val="FF0000"/>
                </a:solidFill>
                <a:latin typeface="Cambria" panose="02040503050406030204" pitchFamily="18" charset="0"/>
              </a:rPr>
              <a:t>Organic </a:t>
            </a:r>
            <a:r>
              <a:rPr lang="en-US" b="1" u="sng" dirty="0">
                <a:solidFill>
                  <a:srgbClr val="FF0000"/>
                </a:solidFill>
                <a:latin typeface="Cambria" panose="02040503050406030204" pitchFamily="18" charset="0"/>
              </a:rPr>
              <a:t>fertilizers or manure</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sz="3600" dirty="0">
                <a:latin typeface="Cambria" panose="02040503050406030204" pitchFamily="18" charset="0"/>
              </a:rPr>
              <a:t>Also known as nature fertilizers</a:t>
            </a:r>
          </a:p>
          <a:p>
            <a:pPr>
              <a:lnSpc>
                <a:spcPct val="150000"/>
              </a:lnSpc>
              <a:buFont typeface="Wingdings" panose="05000000000000000000" pitchFamily="2" charset="2"/>
              <a:buChar char="§"/>
            </a:pPr>
            <a:r>
              <a:rPr lang="en-US" sz="3600" dirty="0">
                <a:latin typeface="Cambria" panose="02040503050406030204" pitchFamily="18" charset="0"/>
              </a:rPr>
              <a:t>Added to the soil to provide nutrients and improve soil fertility</a:t>
            </a:r>
          </a:p>
          <a:p>
            <a:pPr>
              <a:lnSpc>
                <a:spcPct val="150000"/>
              </a:lnSpc>
              <a:buFont typeface="Wingdings" panose="05000000000000000000" pitchFamily="2" charset="2"/>
              <a:buChar char="§"/>
            </a:pPr>
            <a:r>
              <a:rPr lang="en-US" sz="3600" dirty="0">
                <a:latin typeface="Cambria" panose="02040503050406030204" pitchFamily="18" charset="0"/>
              </a:rPr>
              <a:t>Made from living things e.g. dead plants, animal dung and animal manure</a:t>
            </a:r>
          </a:p>
          <a:p>
            <a:pPr>
              <a:lnSpc>
                <a:spcPct val="150000"/>
              </a:lnSpc>
              <a:buFont typeface="Wingdings" panose="05000000000000000000" pitchFamily="2" charset="2"/>
              <a:buChar char="§"/>
            </a:pPr>
            <a:endParaRPr lang="en-US" sz="3600" dirty="0">
              <a:latin typeface="Cambria" panose="02040503050406030204" pitchFamily="18" charset="0"/>
            </a:endParaRPr>
          </a:p>
        </p:txBody>
      </p:sp>
    </p:spTree>
    <p:extLst>
      <p:ext uri="{BB962C8B-B14F-4D97-AF65-F5344CB8AC3E}">
        <p14:creationId xmlns:p14="http://schemas.microsoft.com/office/powerpoint/2010/main" val="29340944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u="sng" dirty="0">
                <a:solidFill>
                  <a:srgbClr val="FF0000"/>
                </a:solidFill>
                <a:latin typeface="Cambria" panose="02040503050406030204" pitchFamily="18" charset="0"/>
              </a:rPr>
              <a:t>Types of manure</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200000"/>
              </a:lnSpc>
              <a:buFont typeface="Wingdings" panose="05000000000000000000" pitchFamily="2" charset="2"/>
              <a:buChar char="§"/>
            </a:pPr>
            <a:r>
              <a:rPr lang="en-US" sz="4400" dirty="0">
                <a:latin typeface="Cambria" panose="02040503050406030204" pitchFamily="18" charset="0"/>
              </a:rPr>
              <a:t>Green manure</a:t>
            </a:r>
          </a:p>
          <a:p>
            <a:pPr>
              <a:lnSpc>
                <a:spcPct val="200000"/>
              </a:lnSpc>
              <a:buFont typeface="Wingdings" panose="05000000000000000000" pitchFamily="2" charset="2"/>
              <a:buChar char="§"/>
            </a:pPr>
            <a:r>
              <a:rPr lang="en-US" sz="4400" dirty="0">
                <a:latin typeface="Cambria" panose="02040503050406030204" pitchFamily="18" charset="0"/>
              </a:rPr>
              <a:t>Farmyard manure (FYM)</a:t>
            </a:r>
          </a:p>
          <a:p>
            <a:pPr>
              <a:lnSpc>
                <a:spcPct val="200000"/>
              </a:lnSpc>
              <a:buFont typeface="Wingdings" panose="05000000000000000000" pitchFamily="2" charset="2"/>
              <a:buChar char="§"/>
            </a:pPr>
            <a:r>
              <a:rPr lang="en-US" sz="4400" dirty="0">
                <a:latin typeface="Cambria" panose="02040503050406030204" pitchFamily="18" charset="0"/>
              </a:rPr>
              <a:t>Compost manure</a:t>
            </a:r>
          </a:p>
          <a:p>
            <a:pPr>
              <a:lnSpc>
                <a:spcPct val="200000"/>
              </a:lnSpc>
            </a:pPr>
            <a:endParaRPr lang="en-US" sz="3600" dirty="0"/>
          </a:p>
        </p:txBody>
      </p:sp>
    </p:spTree>
    <p:extLst>
      <p:ext uri="{BB962C8B-B14F-4D97-AF65-F5344CB8AC3E}">
        <p14:creationId xmlns:p14="http://schemas.microsoft.com/office/powerpoint/2010/main" val="178318381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a:t>
            </a:r>
            <a:r>
              <a:rPr lang="en-US" b="1" u="sng" dirty="0" err="1" smtClean="0">
                <a:solidFill>
                  <a:srgbClr val="FF0000"/>
                </a:solidFill>
                <a:latin typeface="Cambria" panose="02040503050406030204" pitchFamily="18" charset="0"/>
              </a:rPr>
              <a:t>i</a:t>
            </a:r>
            <a:r>
              <a:rPr lang="en-US" b="1" u="sng" dirty="0" smtClean="0">
                <a:solidFill>
                  <a:srgbClr val="FF0000"/>
                </a:solidFill>
                <a:latin typeface="Cambria" panose="02040503050406030204" pitchFamily="18" charset="0"/>
              </a:rPr>
              <a:t>)Green </a:t>
            </a:r>
            <a:r>
              <a:rPr lang="en-US" b="1" u="sng" dirty="0">
                <a:solidFill>
                  <a:srgbClr val="FF0000"/>
                </a:solidFill>
                <a:latin typeface="Cambria" panose="02040503050406030204" pitchFamily="18" charset="0"/>
              </a:rPr>
              <a:t>manure</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fontScale="92500" lnSpcReduction="10000"/>
          </a:bodyPr>
          <a:lstStyle/>
          <a:p>
            <a:pPr marL="0" indent="0">
              <a:lnSpc>
                <a:spcPct val="150000"/>
              </a:lnSpc>
              <a:buNone/>
            </a:pPr>
            <a:r>
              <a:rPr lang="en-US" sz="4000" dirty="0">
                <a:latin typeface="Cambria" panose="02040503050406030204" pitchFamily="18" charset="0"/>
              </a:rPr>
              <a:t>Prepared from green plants</a:t>
            </a:r>
          </a:p>
          <a:p>
            <a:pPr marL="0" indent="0">
              <a:lnSpc>
                <a:spcPct val="150000"/>
              </a:lnSpc>
              <a:buNone/>
            </a:pPr>
            <a:endParaRPr lang="en-US" sz="4000" dirty="0">
              <a:latin typeface="Cambria" panose="02040503050406030204" pitchFamily="18" charset="0"/>
            </a:endParaRPr>
          </a:p>
          <a:p>
            <a:pPr marL="0" indent="0">
              <a:lnSpc>
                <a:spcPct val="150000"/>
              </a:lnSpc>
              <a:buNone/>
            </a:pPr>
            <a:r>
              <a:rPr lang="en-US" sz="4000" dirty="0">
                <a:latin typeface="Cambria" panose="02040503050406030204" pitchFamily="18" charset="0"/>
              </a:rPr>
              <a:t>Green plants are cut down before flowering, chopped into smaller pieces and ploughed into the soil to decompose and release nutrients into the soil</a:t>
            </a:r>
          </a:p>
          <a:p>
            <a:pPr>
              <a:lnSpc>
                <a:spcPct val="150000"/>
              </a:lnSpc>
            </a:pPr>
            <a:endParaRPr lang="en-US" sz="4000" dirty="0">
              <a:latin typeface="Cambria" panose="02040503050406030204" pitchFamily="18" charset="0"/>
            </a:endParaRPr>
          </a:p>
        </p:txBody>
      </p:sp>
    </p:spTree>
    <p:extLst>
      <p:ext uri="{BB962C8B-B14F-4D97-AF65-F5344CB8AC3E}">
        <p14:creationId xmlns:p14="http://schemas.microsoft.com/office/powerpoint/2010/main" val="77600698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Farmyard </a:t>
            </a:r>
            <a:r>
              <a:rPr lang="en-US" b="1" u="sng" dirty="0">
                <a:solidFill>
                  <a:srgbClr val="FF0000"/>
                </a:solidFill>
                <a:latin typeface="Cambria" panose="02040503050406030204" pitchFamily="18" charset="0"/>
              </a:rPr>
              <a:t>manure</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lstStyle/>
          <a:p>
            <a:pPr marL="0" indent="0">
              <a:buNone/>
            </a:pPr>
            <a:r>
              <a:rPr lang="en-US" dirty="0" smtClean="0">
                <a:latin typeface="Cambria" panose="02040503050406030204" pitchFamily="18" charset="0"/>
              </a:rPr>
              <a:t>Also </a:t>
            </a:r>
            <a:r>
              <a:rPr lang="en-US" dirty="0">
                <a:latin typeface="Cambria" panose="02040503050406030204" pitchFamily="18" charset="0"/>
              </a:rPr>
              <a:t>called animal manure</a:t>
            </a:r>
          </a:p>
          <a:p>
            <a:pPr marL="0" indent="0">
              <a:buNone/>
            </a:pPr>
            <a:r>
              <a:rPr lang="en-US" dirty="0" smtClean="0">
                <a:latin typeface="Cambria" panose="02040503050406030204" pitchFamily="18" charset="0"/>
              </a:rPr>
              <a:t>Made </a:t>
            </a:r>
            <a:r>
              <a:rPr lang="en-US" dirty="0">
                <a:latin typeface="Cambria" panose="02040503050406030204" pitchFamily="18" charset="0"/>
              </a:rPr>
              <a:t>from animal waste such as dung, urine, poultry droppings and animal beddings such as </a:t>
            </a:r>
            <a:r>
              <a:rPr lang="en-US" dirty="0" smtClean="0">
                <a:latin typeface="Cambria" panose="02040503050406030204" pitchFamily="18" charset="0"/>
              </a:rPr>
              <a:t>sawdust</a:t>
            </a:r>
            <a:endParaRPr lang="en-US" dirty="0">
              <a:latin typeface="Cambria" panose="02040503050406030204" pitchFamily="18" charset="0"/>
            </a:endParaRPr>
          </a:p>
        </p:txBody>
      </p:sp>
    </p:spTree>
    <p:extLst>
      <p:ext uri="{BB962C8B-B14F-4D97-AF65-F5344CB8AC3E}">
        <p14:creationId xmlns:p14="http://schemas.microsoft.com/office/powerpoint/2010/main" val="6457569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Compost manure</a:t>
            </a:r>
            <a:br>
              <a:rPr lang="en-US" b="1" u="sng" dirty="0">
                <a:solidFill>
                  <a:srgbClr val="FF0000"/>
                </a:solidFill>
                <a:latin typeface="Cambria" panose="02040503050406030204" pitchFamily="18" charset="0"/>
              </a:rPr>
            </a:br>
            <a:r>
              <a:rPr lang="en-US" dirty="0">
                <a:latin typeface="Cambria" panose="02040503050406030204" pitchFamily="18" charset="0"/>
              </a:rPr>
              <a:t/>
            </a:r>
            <a:br>
              <a:rPr lang="en-US" dirty="0">
                <a:latin typeface="Cambria" panose="02040503050406030204" pitchFamily="18" charset="0"/>
              </a:rPr>
            </a:br>
            <a:endParaRPr lang="en-US" dirty="0"/>
          </a:p>
        </p:txBody>
      </p:sp>
      <p:sp>
        <p:nvSpPr>
          <p:cNvPr id="3" name="Content Placeholder 2"/>
          <p:cNvSpPr>
            <a:spLocks noGrp="1"/>
          </p:cNvSpPr>
          <p:nvPr>
            <p:ph idx="1"/>
          </p:nvPr>
        </p:nvSpPr>
        <p:spPr>
          <a:xfrm>
            <a:off x="1981200" y="838201"/>
            <a:ext cx="8229600" cy="5287963"/>
          </a:xfrm>
        </p:spPr>
        <p:txBody>
          <a:bodyPr>
            <a:normAutofit/>
          </a:bodyPr>
          <a:lstStyle/>
          <a:p>
            <a:pPr>
              <a:buFont typeface="Wingdings" panose="05000000000000000000" pitchFamily="2" charset="2"/>
              <a:buChar char="§"/>
            </a:pPr>
            <a:r>
              <a:rPr lang="en-US" dirty="0">
                <a:latin typeface="Cambria" panose="02040503050406030204" pitchFamily="18" charset="0"/>
              </a:rPr>
              <a:t>Mixture of decayed plant material, animal waste, kitchen refuse and food left over</a:t>
            </a:r>
            <a:br>
              <a:rPr lang="en-US" dirty="0">
                <a:latin typeface="Cambria" panose="02040503050406030204" pitchFamily="18" charset="0"/>
              </a:rPr>
            </a:br>
            <a:r>
              <a:rPr lang="en-US" dirty="0" smtClean="0">
                <a:latin typeface="Cambria" panose="02040503050406030204" pitchFamily="18" charset="0"/>
              </a:rPr>
              <a:t>Decomposition </a:t>
            </a:r>
            <a:r>
              <a:rPr lang="en-US" dirty="0">
                <a:latin typeface="Cambria" panose="02040503050406030204" pitchFamily="18" charset="0"/>
              </a:rPr>
              <a:t>of the compost heap can be speeded up by</a:t>
            </a:r>
          </a:p>
          <a:p>
            <a:pPr>
              <a:buFont typeface="Wingdings" panose="05000000000000000000" pitchFamily="2" charset="2"/>
              <a:buChar char="§"/>
            </a:pPr>
            <a:r>
              <a:rPr lang="en-US" dirty="0" smtClean="0">
                <a:latin typeface="Cambria" panose="02040503050406030204" pitchFamily="18" charset="0"/>
              </a:rPr>
              <a:t>Keeping </a:t>
            </a:r>
            <a:r>
              <a:rPr lang="en-US" dirty="0">
                <a:latin typeface="Cambria" panose="02040503050406030204" pitchFamily="18" charset="0"/>
              </a:rPr>
              <a:t>the compost heap moist</a:t>
            </a:r>
          </a:p>
          <a:p>
            <a:pPr>
              <a:buFont typeface="Wingdings" panose="05000000000000000000" pitchFamily="2" charset="2"/>
              <a:buChar char="§"/>
            </a:pPr>
            <a:r>
              <a:rPr lang="en-US" dirty="0" smtClean="0">
                <a:latin typeface="Cambria" panose="02040503050406030204" pitchFamily="18" charset="0"/>
              </a:rPr>
              <a:t>Adding </a:t>
            </a:r>
            <a:r>
              <a:rPr lang="en-US" dirty="0">
                <a:latin typeface="Cambria" panose="02040503050406030204" pitchFamily="18" charset="0"/>
              </a:rPr>
              <a:t>a layer of decayed material rich in bacteria</a:t>
            </a:r>
          </a:p>
          <a:p>
            <a:pPr>
              <a:buFont typeface="Wingdings" panose="05000000000000000000" pitchFamily="2" charset="2"/>
              <a:buChar char="§"/>
            </a:pPr>
            <a:r>
              <a:rPr lang="en-US" dirty="0" smtClean="0">
                <a:latin typeface="Cambria" panose="02040503050406030204" pitchFamily="18" charset="0"/>
              </a:rPr>
              <a:t>Adding </a:t>
            </a:r>
            <a:r>
              <a:rPr lang="en-US" dirty="0">
                <a:latin typeface="Cambria" panose="02040503050406030204" pitchFamily="18" charset="0"/>
              </a:rPr>
              <a:t>a layer of top soil containing living organisms</a:t>
            </a:r>
          </a:p>
          <a:p>
            <a:pPr>
              <a:buFont typeface="Wingdings" panose="05000000000000000000" pitchFamily="2" charset="2"/>
              <a:buChar char="§"/>
            </a:pPr>
            <a:r>
              <a:rPr lang="en-US" dirty="0" smtClean="0">
                <a:latin typeface="Cambria" panose="02040503050406030204" pitchFamily="18" charset="0"/>
              </a:rPr>
              <a:t>Turning </a:t>
            </a:r>
            <a:r>
              <a:rPr lang="en-US" dirty="0">
                <a:latin typeface="Cambria" panose="02040503050406030204" pitchFamily="18" charset="0"/>
              </a:rPr>
              <a:t>the manure occasionally to allow air circulation to speed up decomposition.</a:t>
            </a:r>
          </a:p>
          <a:p>
            <a:pPr>
              <a:buFont typeface="Wingdings" panose="05000000000000000000" pitchFamily="2" charset="2"/>
              <a:buChar char="§"/>
            </a:pPr>
            <a:endParaRPr lang="en-US" dirty="0">
              <a:latin typeface="Cambria" panose="02040503050406030204" pitchFamily="18" charset="0"/>
            </a:endParaRPr>
          </a:p>
        </p:txBody>
      </p:sp>
    </p:spTree>
    <p:extLst>
      <p:ext uri="{BB962C8B-B14F-4D97-AF65-F5344CB8AC3E}">
        <p14:creationId xmlns:p14="http://schemas.microsoft.com/office/powerpoint/2010/main" val="345118159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81200" y="152401"/>
            <a:ext cx="8229600" cy="461665"/>
          </a:xfrm>
          <a:prstGeom prst="rect">
            <a:avLst/>
          </a:prstGeom>
          <a:noFill/>
        </p:spPr>
        <p:txBody>
          <a:bodyPr wrap="square" rtlCol="0">
            <a:spAutoFit/>
          </a:bodyPr>
          <a:lstStyle/>
          <a:p>
            <a:pPr algn="ctr"/>
            <a:r>
              <a:rPr lang="en-US" sz="2400" b="1" u="sng" dirty="0"/>
              <a:t>PREPARING COMPOST HEAP</a:t>
            </a:r>
          </a:p>
        </p:txBody>
      </p:sp>
      <p:sp>
        <p:nvSpPr>
          <p:cNvPr id="9" name="AutoShape 2"/>
          <p:cNvSpPr>
            <a:spLocks noChangeArrowheads="1"/>
          </p:cNvSpPr>
          <p:nvPr/>
        </p:nvSpPr>
        <p:spPr bwMode="auto">
          <a:xfrm>
            <a:off x="3962400" y="1219200"/>
            <a:ext cx="3657600" cy="990600"/>
          </a:xfrm>
          <a:prstGeom prst="cube">
            <a:avLst>
              <a:gd name="adj" fmla="val 65179"/>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p:cNvCxnSpPr/>
          <p:nvPr/>
        </p:nvCxnSpPr>
        <p:spPr>
          <a:xfrm>
            <a:off x="7620000" y="1600200"/>
            <a:ext cx="54094" cy="1905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3962400" y="2037332"/>
            <a:ext cx="3048000" cy="1925068"/>
            <a:chOff x="2438400" y="2037332"/>
            <a:chExt cx="3048000" cy="1925068"/>
          </a:xfrm>
        </p:grpSpPr>
        <p:cxnSp>
          <p:nvCxnSpPr>
            <p:cNvPr id="11" name="Straight Connector 10"/>
            <p:cNvCxnSpPr>
              <a:stCxn id="9" idx="4"/>
            </p:cNvCxnSpPr>
            <p:nvPr/>
          </p:nvCxnSpPr>
          <p:spPr>
            <a:xfrm>
              <a:off x="5450337" y="2037332"/>
              <a:ext cx="36063" cy="1925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438400" y="2057400"/>
              <a:ext cx="54094" cy="190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456431" y="2590800"/>
              <a:ext cx="2993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438400" y="2895600"/>
              <a:ext cx="299390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4016494" y="3276600"/>
            <a:ext cx="2993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016494" y="3657600"/>
            <a:ext cx="2993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016494" y="3962400"/>
            <a:ext cx="29939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6992369" y="1905000"/>
            <a:ext cx="663694"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956306" y="2286000"/>
            <a:ext cx="663694"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7010400" y="2628900"/>
            <a:ext cx="663694"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7005637" y="2999866"/>
            <a:ext cx="663694"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018398" y="3342766"/>
            <a:ext cx="655696" cy="657734"/>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016494" y="1905000"/>
            <a:ext cx="2939812"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989448" y="2628900"/>
            <a:ext cx="2966859"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016494" y="3276600"/>
            <a:ext cx="2939812"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352800" y="1600200"/>
            <a:ext cx="1295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7620000" y="13716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7674094" y="1714500"/>
            <a:ext cx="32690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7647048" y="2057400"/>
            <a:ext cx="35395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7669332" y="2895600"/>
            <a:ext cx="4840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7674094" y="3200400"/>
            <a:ext cx="479306" cy="1423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745" name="TextBox 31744"/>
          <p:cNvSpPr txBox="1"/>
          <p:nvPr/>
        </p:nvSpPr>
        <p:spPr>
          <a:xfrm>
            <a:off x="7924800" y="1216224"/>
            <a:ext cx="2133600" cy="307777"/>
          </a:xfrm>
          <a:prstGeom prst="rect">
            <a:avLst/>
          </a:prstGeom>
          <a:noFill/>
        </p:spPr>
        <p:txBody>
          <a:bodyPr wrap="square" rtlCol="0">
            <a:spAutoFit/>
          </a:bodyPr>
          <a:lstStyle/>
          <a:p>
            <a:r>
              <a:rPr lang="en-US" sz="1400" b="1" dirty="0"/>
              <a:t>Top soil</a:t>
            </a:r>
          </a:p>
        </p:txBody>
      </p:sp>
      <p:sp>
        <p:nvSpPr>
          <p:cNvPr id="31749" name="TextBox 31748"/>
          <p:cNvSpPr txBox="1"/>
          <p:nvPr/>
        </p:nvSpPr>
        <p:spPr>
          <a:xfrm>
            <a:off x="7924800" y="1521024"/>
            <a:ext cx="1828800" cy="307777"/>
          </a:xfrm>
          <a:prstGeom prst="rect">
            <a:avLst/>
          </a:prstGeom>
          <a:noFill/>
        </p:spPr>
        <p:txBody>
          <a:bodyPr wrap="square" rtlCol="0">
            <a:spAutoFit/>
          </a:bodyPr>
          <a:lstStyle/>
          <a:p>
            <a:r>
              <a:rPr lang="en-US" sz="1400" b="1" dirty="0"/>
              <a:t>Ash</a:t>
            </a:r>
          </a:p>
        </p:txBody>
      </p:sp>
      <p:sp>
        <p:nvSpPr>
          <p:cNvPr id="31750" name="TextBox 31749"/>
          <p:cNvSpPr txBox="1"/>
          <p:nvPr/>
        </p:nvSpPr>
        <p:spPr>
          <a:xfrm>
            <a:off x="8001000" y="1905000"/>
            <a:ext cx="2667000" cy="523220"/>
          </a:xfrm>
          <a:prstGeom prst="rect">
            <a:avLst/>
          </a:prstGeom>
          <a:noFill/>
        </p:spPr>
        <p:txBody>
          <a:bodyPr wrap="square" rtlCol="0">
            <a:spAutoFit/>
          </a:bodyPr>
          <a:lstStyle/>
          <a:p>
            <a:r>
              <a:rPr lang="en-US" sz="1400" b="1" dirty="0"/>
              <a:t>Farm yard manure and crop remains</a:t>
            </a:r>
          </a:p>
        </p:txBody>
      </p:sp>
      <p:sp>
        <p:nvSpPr>
          <p:cNvPr id="31751" name="TextBox 31750"/>
          <p:cNvSpPr txBox="1"/>
          <p:nvPr/>
        </p:nvSpPr>
        <p:spPr>
          <a:xfrm>
            <a:off x="8077200" y="2600980"/>
            <a:ext cx="2438400" cy="523220"/>
          </a:xfrm>
          <a:prstGeom prst="rect">
            <a:avLst/>
          </a:prstGeom>
          <a:noFill/>
        </p:spPr>
        <p:txBody>
          <a:bodyPr wrap="square" rtlCol="0">
            <a:spAutoFit/>
          </a:bodyPr>
          <a:lstStyle/>
          <a:p>
            <a:r>
              <a:rPr lang="en-US" sz="1400" b="1" dirty="0"/>
              <a:t>Grass, leaves and kitchen refuse</a:t>
            </a:r>
          </a:p>
        </p:txBody>
      </p:sp>
      <p:sp>
        <p:nvSpPr>
          <p:cNvPr id="31754" name="TextBox 31753"/>
          <p:cNvSpPr txBox="1"/>
          <p:nvPr/>
        </p:nvSpPr>
        <p:spPr>
          <a:xfrm>
            <a:off x="8153400" y="3276601"/>
            <a:ext cx="2514600" cy="307777"/>
          </a:xfrm>
          <a:prstGeom prst="rect">
            <a:avLst/>
          </a:prstGeom>
          <a:noFill/>
        </p:spPr>
        <p:txBody>
          <a:bodyPr wrap="square" rtlCol="0">
            <a:spAutoFit/>
          </a:bodyPr>
          <a:lstStyle/>
          <a:p>
            <a:r>
              <a:rPr lang="en-US" sz="1400" b="1" dirty="0"/>
              <a:t>Maize stalks</a:t>
            </a:r>
          </a:p>
        </p:txBody>
      </p:sp>
      <p:sp>
        <p:nvSpPr>
          <p:cNvPr id="31756" name="TextBox 31755"/>
          <p:cNvSpPr txBox="1"/>
          <p:nvPr/>
        </p:nvSpPr>
        <p:spPr>
          <a:xfrm>
            <a:off x="2476500" y="1444824"/>
            <a:ext cx="952500" cy="307777"/>
          </a:xfrm>
          <a:prstGeom prst="rect">
            <a:avLst/>
          </a:prstGeom>
          <a:noFill/>
        </p:spPr>
        <p:txBody>
          <a:bodyPr wrap="square" rtlCol="0">
            <a:spAutoFit/>
          </a:bodyPr>
          <a:lstStyle/>
          <a:p>
            <a:r>
              <a:rPr lang="en-US" sz="1400" b="1" dirty="0"/>
              <a:t>Dry leaves</a:t>
            </a:r>
          </a:p>
        </p:txBody>
      </p:sp>
    </p:spTree>
    <p:extLst>
      <p:ext uri="{BB962C8B-B14F-4D97-AF65-F5344CB8AC3E}">
        <p14:creationId xmlns:p14="http://schemas.microsoft.com/office/powerpoint/2010/main" val="9810937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Advantages of using manure</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Autofit/>
          </a:bodyPr>
          <a:lstStyle/>
          <a:p>
            <a:pPr>
              <a:lnSpc>
                <a:spcPct val="150000"/>
              </a:lnSpc>
              <a:buFont typeface="Wingdings" panose="05000000000000000000" pitchFamily="2" charset="2"/>
              <a:buChar char="§"/>
            </a:pPr>
            <a:r>
              <a:rPr lang="en-US" dirty="0" smtClean="0">
                <a:latin typeface="Cambria" panose="02040503050406030204" pitchFamily="18" charset="0"/>
              </a:rPr>
              <a:t>Adds </a:t>
            </a:r>
            <a:r>
              <a:rPr lang="en-US" dirty="0">
                <a:latin typeface="Cambria" panose="02040503050406030204" pitchFamily="18" charset="0"/>
              </a:rPr>
              <a:t>nutrients to the soil</a:t>
            </a:r>
          </a:p>
          <a:p>
            <a:pPr>
              <a:lnSpc>
                <a:spcPct val="150000"/>
              </a:lnSpc>
              <a:buFont typeface="Wingdings" panose="05000000000000000000" pitchFamily="2" charset="2"/>
              <a:buChar char="§"/>
            </a:pPr>
            <a:r>
              <a:rPr lang="en-US" dirty="0" smtClean="0">
                <a:latin typeface="Cambria" panose="02040503050406030204" pitchFamily="18" charset="0"/>
              </a:rPr>
              <a:t>Improves </a:t>
            </a:r>
            <a:r>
              <a:rPr lang="en-US" dirty="0">
                <a:latin typeface="Cambria" panose="02040503050406030204" pitchFamily="18" charset="0"/>
              </a:rPr>
              <a:t>soil texture</a:t>
            </a:r>
          </a:p>
          <a:p>
            <a:pPr>
              <a:lnSpc>
                <a:spcPct val="150000"/>
              </a:lnSpc>
              <a:buFont typeface="Wingdings" panose="05000000000000000000" pitchFamily="2" charset="2"/>
              <a:buChar char="§"/>
            </a:pPr>
            <a:r>
              <a:rPr lang="en-US" dirty="0" smtClean="0">
                <a:latin typeface="Cambria" panose="02040503050406030204" pitchFamily="18" charset="0"/>
              </a:rPr>
              <a:t>Increases </a:t>
            </a:r>
            <a:r>
              <a:rPr lang="en-US" dirty="0">
                <a:latin typeface="Cambria" panose="02040503050406030204" pitchFamily="18" charset="0"/>
              </a:rPr>
              <a:t>water retention ability</a:t>
            </a:r>
          </a:p>
          <a:p>
            <a:pPr>
              <a:lnSpc>
                <a:spcPct val="150000"/>
              </a:lnSpc>
              <a:buFont typeface="Wingdings" panose="05000000000000000000" pitchFamily="2" charset="2"/>
              <a:buChar char="§"/>
            </a:pPr>
            <a:r>
              <a:rPr lang="en-US" dirty="0" smtClean="0">
                <a:latin typeface="Cambria" panose="02040503050406030204" pitchFamily="18" charset="0"/>
              </a:rPr>
              <a:t>Encourages </a:t>
            </a:r>
            <a:r>
              <a:rPr lang="en-US" dirty="0">
                <a:latin typeface="Cambria" panose="02040503050406030204" pitchFamily="18" charset="0"/>
              </a:rPr>
              <a:t>faster growth of crops</a:t>
            </a:r>
          </a:p>
          <a:p>
            <a:pPr>
              <a:lnSpc>
                <a:spcPct val="150000"/>
              </a:lnSpc>
              <a:buFont typeface="Wingdings" panose="05000000000000000000" pitchFamily="2" charset="2"/>
              <a:buChar char="§"/>
            </a:pPr>
            <a:r>
              <a:rPr lang="en-US" dirty="0" smtClean="0">
                <a:latin typeface="Cambria" panose="02040503050406030204" pitchFamily="18" charset="0"/>
              </a:rPr>
              <a:t>Enables </a:t>
            </a:r>
            <a:r>
              <a:rPr lang="en-US" dirty="0">
                <a:latin typeface="Cambria" panose="02040503050406030204" pitchFamily="18" charset="0"/>
              </a:rPr>
              <a:t>crops to grow healthy and strong</a:t>
            </a:r>
          </a:p>
          <a:p>
            <a:pPr>
              <a:lnSpc>
                <a:spcPct val="150000"/>
              </a:lnSpc>
              <a:buFont typeface="Wingdings" panose="05000000000000000000" pitchFamily="2" charset="2"/>
              <a:buChar char="§"/>
            </a:pPr>
            <a:r>
              <a:rPr lang="en-US" dirty="0" smtClean="0">
                <a:latin typeface="Cambria" panose="02040503050406030204" pitchFamily="18" charset="0"/>
              </a:rPr>
              <a:t>Improves </a:t>
            </a:r>
            <a:r>
              <a:rPr lang="en-US" dirty="0">
                <a:latin typeface="Cambria" panose="02040503050406030204" pitchFamily="18" charset="0"/>
              </a:rPr>
              <a:t>productivity and quality of crops</a:t>
            </a:r>
          </a:p>
          <a:p>
            <a:pPr>
              <a:lnSpc>
                <a:spcPct val="150000"/>
              </a:lnSpc>
              <a:buFont typeface="Wingdings" panose="05000000000000000000" pitchFamily="2" charset="2"/>
              <a:buChar char="§"/>
            </a:pPr>
            <a:endParaRPr lang="en-US" dirty="0">
              <a:latin typeface="Cambria" panose="02040503050406030204" pitchFamily="18" charset="0"/>
            </a:endParaRPr>
          </a:p>
        </p:txBody>
      </p:sp>
    </p:spTree>
    <p:extLst>
      <p:ext uri="{BB962C8B-B14F-4D97-AF65-F5344CB8AC3E}">
        <p14:creationId xmlns:p14="http://schemas.microsoft.com/office/powerpoint/2010/main" val="252058863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Disadvantages of using manures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600" dirty="0">
                <a:latin typeface="Cambria" panose="02040503050406030204" pitchFamily="18" charset="0"/>
              </a:rPr>
              <a:t>Concentration of minerals is not known</a:t>
            </a:r>
          </a:p>
          <a:p>
            <a:pPr>
              <a:buFont typeface="Wingdings" panose="05000000000000000000" pitchFamily="2" charset="2"/>
              <a:buChar char="§"/>
            </a:pPr>
            <a:r>
              <a:rPr lang="en-US" sz="3600" dirty="0">
                <a:latin typeface="Cambria" panose="02040503050406030204" pitchFamily="18" charset="0"/>
              </a:rPr>
              <a:t>Consume a lot of time to prepare</a:t>
            </a:r>
          </a:p>
          <a:p>
            <a:pPr>
              <a:buFont typeface="Wingdings" panose="05000000000000000000" pitchFamily="2" charset="2"/>
              <a:buChar char="§"/>
            </a:pPr>
            <a:r>
              <a:rPr lang="en-US" sz="3600" dirty="0">
                <a:latin typeface="Cambria" panose="02040503050406030204" pitchFamily="18" charset="0"/>
              </a:rPr>
              <a:t>Require a lot of </a:t>
            </a:r>
            <a:r>
              <a:rPr lang="en-US" sz="3600" dirty="0" err="1">
                <a:latin typeface="Cambria" panose="02040503050406030204" pitchFamily="18" charset="0"/>
              </a:rPr>
              <a:t>labour</a:t>
            </a:r>
            <a:endParaRPr lang="en-US" sz="3600" dirty="0">
              <a:latin typeface="Cambria" panose="02040503050406030204" pitchFamily="18" charset="0"/>
            </a:endParaRPr>
          </a:p>
          <a:p>
            <a:pPr>
              <a:buFont typeface="Wingdings" panose="05000000000000000000" pitchFamily="2" charset="2"/>
              <a:buChar char="§"/>
            </a:pPr>
            <a:r>
              <a:rPr lang="en-US" sz="3600" dirty="0">
                <a:latin typeface="Cambria" panose="02040503050406030204" pitchFamily="18" charset="0"/>
              </a:rPr>
              <a:t>Can spread crop pests and diseases</a:t>
            </a:r>
          </a:p>
          <a:p>
            <a:pPr>
              <a:buFont typeface="Wingdings" panose="05000000000000000000" pitchFamily="2" charset="2"/>
              <a:buChar char="§"/>
            </a:pPr>
            <a:r>
              <a:rPr lang="en-US" sz="3600" dirty="0">
                <a:latin typeface="Cambria" panose="02040503050406030204" pitchFamily="18" charset="0"/>
              </a:rPr>
              <a:t>Are applied in large quantities</a:t>
            </a:r>
          </a:p>
          <a:p>
            <a:pPr>
              <a:buFont typeface="Wingdings" panose="05000000000000000000" pitchFamily="2" charset="2"/>
              <a:buChar char="§"/>
            </a:pPr>
            <a:r>
              <a:rPr lang="en-US" sz="3600" dirty="0">
                <a:latin typeface="Cambria" panose="02040503050406030204" pitchFamily="18" charset="0"/>
              </a:rPr>
              <a:t>Difficult to establish the variety of nutrients available</a:t>
            </a:r>
          </a:p>
          <a:p>
            <a:pPr>
              <a:buFont typeface="Wingdings" panose="05000000000000000000" pitchFamily="2" charset="2"/>
              <a:buChar char="§"/>
            </a:pPr>
            <a:endParaRPr lang="en-US" sz="3600" dirty="0">
              <a:latin typeface="Cambria" panose="02040503050406030204" pitchFamily="18" charset="0"/>
            </a:endParaRPr>
          </a:p>
        </p:txBody>
      </p:sp>
    </p:spTree>
    <p:extLst>
      <p:ext uri="{BB962C8B-B14F-4D97-AF65-F5344CB8AC3E}">
        <p14:creationId xmlns:p14="http://schemas.microsoft.com/office/powerpoint/2010/main" val="164538552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Cross </a:t>
            </a:r>
            <a:r>
              <a:rPr lang="en-US" dirty="0" smtClean="0"/>
              <a:t>pollination</a:t>
            </a:r>
            <a:endParaRPr lang="en-US" dirty="0"/>
          </a:p>
        </p:txBody>
      </p:sp>
      <p:sp>
        <p:nvSpPr>
          <p:cNvPr id="3" name="Content Placeholder 2"/>
          <p:cNvSpPr>
            <a:spLocks noGrp="1"/>
          </p:cNvSpPr>
          <p:nvPr>
            <p:ph idx="1"/>
          </p:nvPr>
        </p:nvSpPr>
        <p:spPr/>
        <p:txBody>
          <a:bodyPr/>
          <a:lstStyle/>
          <a:p>
            <a:r>
              <a:rPr lang="en-US" dirty="0" smtClean="0"/>
              <a:t>Pollen </a:t>
            </a:r>
            <a:r>
              <a:rPr lang="en-US" dirty="0"/>
              <a:t>grains from the anthers of one flower are transferred to the stigma of another flower on a different plant but of the same type. Example: pumpkin plant</a:t>
            </a:r>
          </a:p>
          <a:p>
            <a:endParaRPr lang="en-US" dirty="0"/>
          </a:p>
        </p:txBody>
      </p:sp>
    </p:spTree>
    <p:extLst>
      <p:ext uri="{BB962C8B-B14F-4D97-AF65-F5344CB8AC3E}">
        <p14:creationId xmlns:p14="http://schemas.microsoft.com/office/powerpoint/2010/main" val="3426655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u="sng" dirty="0">
                <a:solidFill>
                  <a:srgbClr val="FF0000"/>
                </a:solidFill>
                <a:latin typeface="Cambria" panose="02040503050406030204" pitchFamily="18" charset="0"/>
              </a:rPr>
              <a:t>Soil erosion</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fontScale="77500" lnSpcReduction="20000"/>
          </a:bodyPr>
          <a:lstStyle/>
          <a:p>
            <a:pPr marL="0" indent="0">
              <a:lnSpc>
                <a:spcPct val="150000"/>
              </a:lnSpc>
              <a:buNone/>
            </a:pPr>
            <a:r>
              <a:rPr lang="en-US" sz="4100" dirty="0">
                <a:latin typeface="Cambria" panose="02040503050406030204" pitchFamily="18" charset="0"/>
              </a:rPr>
              <a:t>Removal of rich, fertile top soil from one place to another.</a:t>
            </a:r>
          </a:p>
          <a:p>
            <a:pPr marL="0" indent="0">
              <a:lnSpc>
                <a:spcPct val="150000"/>
              </a:lnSpc>
              <a:buNone/>
            </a:pPr>
            <a:r>
              <a:rPr lang="en-US" sz="4100" b="1" u="sng" dirty="0">
                <a:latin typeface="Cambria" panose="02040503050406030204" pitchFamily="18" charset="0"/>
              </a:rPr>
              <a:t>Agents of soil erosion</a:t>
            </a:r>
          </a:p>
          <a:p>
            <a:pPr>
              <a:lnSpc>
                <a:spcPct val="150000"/>
              </a:lnSpc>
              <a:buFont typeface="Wingdings" panose="05000000000000000000" pitchFamily="2" charset="2"/>
              <a:buChar char="§"/>
            </a:pPr>
            <a:r>
              <a:rPr lang="en-US" sz="4100" dirty="0">
                <a:latin typeface="Cambria" panose="02040503050406030204" pitchFamily="18" charset="0"/>
              </a:rPr>
              <a:t>Wind</a:t>
            </a:r>
          </a:p>
          <a:p>
            <a:pPr>
              <a:lnSpc>
                <a:spcPct val="150000"/>
              </a:lnSpc>
              <a:buFont typeface="Wingdings" panose="05000000000000000000" pitchFamily="2" charset="2"/>
              <a:buChar char="§"/>
            </a:pPr>
            <a:r>
              <a:rPr lang="en-US" sz="4100" dirty="0">
                <a:latin typeface="Cambria" panose="02040503050406030204" pitchFamily="18" charset="0"/>
              </a:rPr>
              <a:t>Water</a:t>
            </a:r>
          </a:p>
          <a:p>
            <a:pPr marL="0" indent="0">
              <a:lnSpc>
                <a:spcPct val="150000"/>
              </a:lnSpc>
              <a:buNone/>
            </a:pPr>
            <a:r>
              <a:rPr lang="en-US" sz="3600" dirty="0">
                <a:latin typeface="Cambria" panose="02040503050406030204" pitchFamily="18" charset="0"/>
              </a:rPr>
              <a:t> </a:t>
            </a:r>
          </a:p>
          <a:p>
            <a:pPr>
              <a:lnSpc>
                <a:spcPct val="15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165748175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Factors that encourage soil erosion</a:t>
            </a:r>
            <a:br>
              <a:rPr lang="en-US" sz="3600" b="1" u="sng" dirty="0">
                <a:solidFill>
                  <a:srgbClr val="FF0000"/>
                </a:solidFill>
                <a:latin typeface="Cambria" panose="02040503050406030204" pitchFamily="18" charset="0"/>
              </a:rPr>
            </a:br>
            <a:endParaRPr lang="en-US" sz="3600" b="1" u="sng" dirty="0">
              <a:solidFill>
                <a:srgbClr val="FF0000"/>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600" dirty="0">
                <a:latin typeface="Cambria" panose="02040503050406030204" pitchFamily="18" charset="0"/>
              </a:rPr>
              <a:t>Cutting down trees</a:t>
            </a:r>
          </a:p>
          <a:p>
            <a:pPr>
              <a:buFont typeface="Wingdings" panose="05000000000000000000" pitchFamily="2" charset="2"/>
              <a:buChar char="§"/>
            </a:pPr>
            <a:r>
              <a:rPr lang="en-US" sz="3600" dirty="0">
                <a:latin typeface="Cambria" panose="02040503050406030204" pitchFamily="18" charset="0"/>
              </a:rPr>
              <a:t>Overgrazing</a:t>
            </a:r>
          </a:p>
          <a:p>
            <a:pPr>
              <a:buFont typeface="Wingdings" panose="05000000000000000000" pitchFamily="2" charset="2"/>
              <a:buChar char="§"/>
            </a:pPr>
            <a:r>
              <a:rPr lang="en-US" sz="3600" dirty="0">
                <a:latin typeface="Cambria" panose="02040503050406030204" pitchFamily="18" charset="0"/>
              </a:rPr>
              <a:t>Burning vegetation</a:t>
            </a:r>
          </a:p>
          <a:p>
            <a:pPr>
              <a:buFont typeface="Wingdings" panose="05000000000000000000" pitchFamily="2" charset="2"/>
              <a:buChar char="§"/>
            </a:pPr>
            <a:r>
              <a:rPr lang="en-US" sz="3600" dirty="0">
                <a:latin typeface="Cambria" panose="02040503050406030204" pitchFamily="18" charset="0"/>
              </a:rPr>
              <a:t>Cultivating on steep slopes</a:t>
            </a:r>
          </a:p>
          <a:p>
            <a:pPr>
              <a:buFont typeface="Wingdings" panose="05000000000000000000" pitchFamily="2" charset="2"/>
              <a:buChar char="§"/>
            </a:pPr>
            <a:r>
              <a:rPr lang="en-US" sz="3600" dirty="0">
                <a:latin typeface="Cambria" panose="02040503050406030204" pitchFamily="18" charset="0"/>
              </a:rPr>
              <a:t>Other human activities like construction of road</a:t>
            </a:r>
          </a:p>
          <a:p>
            <a:pPr>
              <a:buFont typeface="Wingdings" panose="05000000000000000000" pitchFamily="2" charset="2"/>
              <a:buChar char="§"/>
            </a:pPr>
            <a:endParaRPr lang="en-US" sz="3600" dirty="0">
              <a:latin typeface="Cambria" panose="02040503050406030204" pitchFamily="18" charset="0"/>
            </a:endParaRPr>
          </a:p>
        </p:txBody>
      </p:sp>
    </p:spTree>
    <p:extLst>
      <p:ext uri="{BB962C8B-B14F-4D97-AF65-F5344CB8AC3E}">
        <p14:creationId xmlns:p14="http://schemas.microsoft.com/office/powerpoint/2010/main" val="263751318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Types of soil erosion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990601"/>
            <a:ext cx="8229600" cy="4525963"/>
          </a:xfrm>
        </p:spPr>
        <p:txBody>
          <a:bodyPr>
            <a:normAutofit/>
          </a:bodyPr>
          <a:lstStyle/>
          <a:p>
            <a:pPr marL="0" indent="0" algn="ctr">
              <a:buNone/>
            </a:pPr>
            <a:r>
              <a:rPr lang="en-US" sz="3600" b="1" u="sng" dirty="0">
                <a:latin typeface="Cambria" panose="02040503050406030204" pitchFamily="18" charset="0"/>
              </a:rPr>
              <a:t>Splash erosion</a:t>
            </a:r>
          </a:p>
          <a:p>
            <a:pPr marL="0" indent="0">
              <a:buNone/>
            </a:pPr>
            <a:r>
              <a:rPr lang="en-US" sz="3600" dirty="0">
                <a:latin typeface="Cambria" panose="02040503050406030204" pitchFamily="18" charset="0"/>
              </a:rPr>
              <a:t>Rain drops hit bare soil and the particles of soil disperse elsewhere.</a:t>
            </a:r>
          </a:p>
          <a:p>
            <a:pPr marL="0" indent="0">
              <a:buNone/>
            </a:pPr>
            <a:r>
              <a:rPr lang="en-US" sz="3600" dirty="0">
                <a:latin typeface="Cambria" panose="02040503050406030204" pitchFamily="18" charset="0"/>
              </a:rPr>
              <a:t> </a:t>
            </a:r>
          </a:p>
          <a:p>
            <a:endParaRPr lang="en-US" sz="3600" dirty="0">
              <a:latin typeface="Cambria" panose="020405030504060302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861436"/>
            <a:ext cx="4795838" cy="3539364"/>
          </a:xfrm>
          <a:prstGeom prst="rect">
            <a:avLst/>
          </a:prstGeom>
        </p:spPr>
      </p:pic>
    </p:spTree>
    <p:extLst>
      <p:ext uri="{BB962C8B-B14F-4D97-AF65-F5344CB8AC3E}">
        <p14:creationId xmlns:p14="http://schemas.microsoft.com/office/powerpoint/2010/main" val="30733598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Types of soil erosion</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p:txBody>
          <a:bodyPr>
            <a:normAutofit/>
          </a:bodyPr>
          <a:lstStyle/>
          <a:p>
            <a:pPr marL="0" indent="0" algn="ctr">
              <a:buNone/>
            </a:pPr>
            <a:r>
              <a:rPr lang="en-US" sz="3600" dirty="0">
                <a:latin typeface="Cambria" panose="02040503050406030204" pitchFamily="18" charset="0"/>
              </a:rPr>
              <a:t>	</a:t>
            </a:r>
            <a:r>
              <a:rPr lang="en-US" sz="3600" b="1" u="sng" dirty="0">
                <a:latin typeface="Cambria" panose="02040503050406030204" pitchFamily="18" charset="0"/>
              </a:rPr>
              <a:t>Sheet erosion</a:t>
            </a:r>
          </a:p>
          <a:p>
            <a:pPr marL="0" indent="0">
              <a:buNone/>
            </a:pPr>
            <a:r>
              <a:rPr lang="en-US" sz="3600" dirty="0">
                <a:latin typeface="Cambria" panose="02040503050406030204" pitchFamily="18" charset="0"/>
              </a:rPr>
              <a:t>Thin layer of soil is washed away over a large area by flowing water or wind</a:t>
            </a:r>
          </a:p>
          <a:p>
            <a:pPr marL="0" indent="0" algn="ctr">
              <a:buNone/>
            </a:pPr>
            <a:r>
              <a:rPr lang="en-US" sz="3600" b="1" u="sng" dirty="0">
                <a:latin typeface="Cambria" panose="02040503050406030204" pitchFamily="18" charset="0"/>
              </a:rPr>
              <a:t>Rill erosion</a:t>
            </a:r>
          </a:p>
          <a:p>
            <a:pPr marL="0" indent="0">
              <a:buNone/>
            </a:pPr>
            <a:r>
              <a:rPr lang="en-US" sz="3600" dirty="0">
                <a:latin typeface="Cambria" panose="02040503050406030204" pitchFamily="18" charset="0"/>
              </a:rPr>
              <a:t>Flowing water makes shallow channels along which soil is carried away.</a:t>
            </a:r>
          </a:p>
          <a:p>
            <a:endParaRPr lang="en-US" sz="3600" dirty="0">
              <a:latin typeface="Cambria" panose="02040503050406030204" pitchFamily="18" charset="0"/>
            </a:endParaRPr>
          </a:p>
        </p:txBody>
      </p:sp>
    </p:spTree>
    <p:extLst>
      <p:ext uri="{BB962C8B-B14F-4D97-AF65-F5344CB8AC3E}">
        <p14:creationId xmlns:p14="http://schemas.microsoft.com/office/powerpoint/2010/main" val="3353503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Types of soil erosion</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a:xfrm>
            <a:off x="1981200" y="914400"/>
            <a:ext cx="8229600" cy="5257800"/>
          </a:xfrm>
        </p:spPr>
        <p:txBody>
          <a:bodyPr>
            <a:normAutofit/>
          </a:bodyPr>
          <a:lstStyle/>
          <a:p>
            <a:pPr marL="0" indent="0" algn="ctr">
              <a:buNone/>
            </a:pPr>
            <a:r>
              <a:rPr lang="en-US" sz="3600" b="1" dirty="0">
                <a:latin typeface="Cambria" panose="02040503050406030204" pitchFamily="18" charset="0"/>
              </a:rPr>
              <a:t>Gulley erosion</a:t>
            </a:r>
          </a:p>
          <a:p>
            <a:pPr marL="0" indent="0">
              <a:buNone/>
            </a:pPr>
            <a:r>
              <a:rPr lang="en-US" sz="3600" dirty="0">
                <a:latin typeface="Cambria" panose="02040503050406030204" pitchFamily="18" charset="0"/>
              </a:rPr>
              <a:t>Rain water digs out soil and forms deep v-shaped </a:t>
            </a:r>
            <a:r>
              <a:rPr lang="en-US" sz="3600" dirty="0" err="1">
                <a:latin typeface="Cambria" panose="02040503050406030204" pitchFamily="18" charset="0"/>
              </a:rPr>
              <a:t>gulleys</a:t>
            </a:r>
            <a:r>
              <a:rPr lang="en-US" sz="3600" dirty="0">
                <a:latin typeface="Cambria" panose="02040503050406030204" pitchFamily="18" charset="0"/>
              </a:rPr>
              <a:t> along which soil is carried away.</a:t>
            </a:r>
          </a:p>
          <a:p>
            <a:endParaRPr lang="en-US" sz="3600" dirty="0">
              <a:latin typeface="Cambria" panose="020405030504060302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3238500"/>
            <a:ext cx="6553200" cy="3238500"/>
          </a:xfrm>
          <a:prstGeom prst="rect">
            <a:avLst/>
          </a:prstGeom>
        </p:spPr>
      </p:pic>
    </p:spTree>
    <p:extLst>
      <p:ext uri="{BB962C8B-B14F-4D97-AF65-F5344CB8AC3E}">
        <p14:creationId xmlns:p14="http://schemas.microsoft.com/office/powerpoint/2010/main" val="305185705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Prevention and control of soil erosion</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latin typeface="Cambria" panose="02040503050406030204" pitchFamily="18" charset="0"/>
              </a:rPr>
              <a:t>Planting </a:t>
            </a:r>
            <a:r>
              <a:rPr lang="en-US" dirty="0">
                <a:latin typeface="Cambria" panose="02040503050406030204" pitchFamily="18" charset="0"/>
              </a:rPr>
              <a:t>trees to serve as wind breakers</a:t>
            </a:r>
          </a:p>
          <a:p>
            <a:pPr marL="514350" indent="-514350">
              <a:buFont typeface="+mj-lt"/>
              <a:buAutoNum type="arabicPeriod"/>
            </a:pPr>
            <a:r>
              <a:rPr lang="en-US" dirty="0" smtClean="0">
                <a:latin typeface="Cambria" panose="02040503050406030204" pitchFamily="18" charset="0"/>
              </a:rPr>
              <a:t>Terracing </a:t>
            </a:r>
            <a:r>
              <a:rPr lang="en-US" dirty="0">
                <a:latin typeface="Cambria" panose="02040503050406030204" pitchFamily="18" charset="0"/>
              </a:rPr>
              <a:t>sloping land – controls rill erosion</a:t>
            </a:r>
          </a:p>
          <a:p>
            <a:pPr marL="514350" indent="-514350">
              <a:buFont typeface="+mj-lt"/>
              <a:buAutoNum type="arabicPeriod"/>
            </a:pPr>
            <a:r>
              <a:rPr lang="en-US" dirty="0" smtClean="0">
                <a:latin typeface="Cambria" panose="02040503050406030204" pitchFamily="18" charset="0"/>
              </a:rPr>
              <a:t>Planting </a:t>
            </a:r>
            <a:r>
              <a:rPr lang="en-US" dirty="0">
                <a:latin typeface="Cambria" panose="02040503050406030204" pitchFamily="18" charset="0"/>
              </a:rPr>
              <a:t>cover crops on bare grounds -  controls both splash and sheet erosion</a:t>
            </a:r>
          </a:p>
          <a:p>
            <a:pPr marL="514350" indent="-514350">
              <a:buFont typeface="+mj-lt"/>
              <a:buAutoNum type="arabicPeriod"/>
            </a:pPr>
            <a:r>
              <a:rPr lang="en-US" dirty="0" smtClean="0">
                <a:latin typeface="Cambria" panose="02040503050406030204" pitchFamily="18" charset="0"/>
              </a:rPr>
              <a:t>Mulching </a:t>
            </a:r>
            <a:r>
              <a:rPr lang="en-US" dirty="0">
                <a:latin typeface="Cambria" panose="02040503050406030204" pitchFamily="18" charset="0"/>
              </a:rPr>
              <a:t>crops – controls splash erosion</a:t>
            </a:r>
          </a:p>
          <a:p>
            <a:pPr marL="514350" indent="-514350">
              <a:buFont typeface="+mj-lt"/>
              <a:buAutoNum type="arabicPeriod"/>
            </a:pPr>
            <a:r>
              <a:rPr lang="en-US" dirty="0" smtClean="0">
                <a:latin typeface="Cambria" panose="02040503050406030204" pitchFamily="18" charset="0"/>
              </a:rPr>
              <a:t>Contour </a:t>
            </a:r>
            <a:r>
              <a:rPr lang="en-US" dirty="0">
                <a:latin typeface="Cambria" panose="02040503050406030204" pitchFamily="18" charset="0"/>
              </a:rPr>
              <a:t>farming in sloppy land – controls rill erosion</a:t>
            </a:r>
          </a:p>
          <a:p>
            <a:pPr marL="514350" indent="-514350">
              <a:buFont typeface="+mj-lt"/>
              <a:buAutoNum type="arabicPeriod"/>
            </a:pPr>
            <a:r>
              <a:rPr lang="en-US" dirty="0" smtClean="0">
                <a:latin typeface="Cambria" panose="02040503050406030204" pitchFamily="18" charset="0"/>
              </a:rPr>
              <a:t>Building </a:t>
            </a:r>
            <a:r>
              <a:rPr lang="en-US" dirty="0">
                <a:latin typeface="Cambria" panose="02040503050406030204" pitchFamily="18" charset="0"/>
              </a:rPr>
              <a:t>gabions across steep slopes – prevents gulley erosion</a:t>
            </a:r>
          </a:p>
          <a:p>
            <a:pPr marL="514350" indent="-514350">
              <a:buFont typeface="+mj-lt"/>
              <a:buAutoNum type="arabicPeriod"/>
            </a:pPr>
            <a:r>
              <a:rPr lang="en-US" dirty="0" smtClean="0">
                <a:latin typeface="Cambria" panose="02040503050406030204" pitchFamily="18" charset="0"/>
              </a:rPr>
              <a:t>Avoid </a:t>
            </a:r>
            <a:r>
              <a:rPr lang="en-US" dirty="0">
                <a:latin typeface="Cambria" panose="02040503050406030204" pitchFamily="18" charset="0"/>
              </a:rPr>
              <a:t>burning vegetation</a:t>
            </a:r>
          </a:p>
          <a:p>
            <a:pPr marL="514350" indent="-514350">
              <a:buFont typeface="+mj-lt"/>
              <a:buAutoNum type="arabicPeriod"/>
            </a:pPr>
            <a:r>
              <a:rPr lang="en-US" dirty="0" smtClean="0">
                <a:latin typeface="Cambria" panose="02040503050406030204" pitchFamily="18" charset="0"/>
              </a:rPr>
              <a:t>Practice </a:t>
            </a:r>
            <a:r>
              <a:rPr lang="en-US" dirty="0">
                <a:latin typeface="Cambria" panose="02040503050406030204" pitchFamily="18" charset="0"/>
              </a:rPr>
              <a:t>mixed farming</a:t>
            </a:r>
          </a:p>
          <a:p>
            <a:pPr marL="514350" indent="-514350">
              <a:buFont typeface="+mj-lt"/>
              <a:buAutoNum type="arabicPeriod"/>
            </a:pPr>
            <a:endParaRPr lang="en-US" dirty="0">
              <a:latin typeface="Cambria" panose="02040503050406030204" pitchFamily="18" charset="0"/>
            </a:endParaRPr>
          </a:p>
        </p:txBody>
      </p:sp>
    </p:spTree>
    <p:extLst>
      <p:ext uri="{BB962C8B-B14F-4D97-AF65-F5344CB8AC3E}">
        <p14:creationId xmlns:p14="http://schemas.microsoft.com/office/powerpoint/2010/main" val="24119437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0" y="1966"/>
            <a:ext cx="8915400" cy="5078313"/>
          </a:xfrm>
          <a:prstGeom prst="rect">
            <a:avLst/>
          </a:prstGeom>
        </p:spPr>
        <p:txBody>
          <a:bodyPr wrap="square">
            <a:spAutoFit/>
          </a:bodyPr>
          <a:lstStyle/>
          <a:p>
            <a:endParaRPr lang="en-US" sz="3200" dirty="0"/>
          </a:p>
          <a:p>
            <a:r>
              <a:rPr lang="en-US" sz="3600" b="1" dirty="0"/>
              <a:t>                                    </a:t>
            </a:r>
            <a:r>
              <a:rPr lang="en-US" sz="3600" b="1" u="sng" dirty="0"/>
              <a:t>EXERCISE 1</a:t>
            </a:r>
          </a:p>
          <a:p>
            <a:endParaRPr lang="en-US" sz="3200" dirty="0"/>
          </a:p>
          <a:p>
            <a:r>
              <a:rPr lang="en-US" sz="3200" b="1" u="sng" dirty="0"/>
              <a:t>QUESTION ON SOIL</a:t>
            </a:r>
          </a:p>
          <a:p>
            <a:r>
              <a:rPr lang="en-US" sz="3200" dirty="0"/>
              <a:t>1. Which is the main purpose of adding ashes when    </a:t>
            </a:r>
          </a:p>
          <a:p>
            <a:r>
              <a:rPr lang="en-US" sz="3200" dirty="0"/>
              <a:t>    making compost manure?</a:t>
            </a:r>
          </a:p>
          <a:p>
            <a:r>
              <a:rPr lang="en-US" sz="3200" dirty="0"/>
              <a:t>A. Increase rate of decomposition</a:t>
            </a:r>
          </a:p>
          <a:p>
            <a:r>
              <a:rPr lang="en-US" sz="3200" dirty="0"/>
              <a:t>B. Provide nutrients to the bacteria</a:t>
            </a:r>
          </a:p>
          <a:p>
            <a:r>
              <a:rPr lang="en-US" sz="3200" dirty="0"/>
              <a:t>C. To introduce bacteria to the compost</a:t>
            </a:r>
          </a:p>
          <a:p>
            <a:r>
              <a:rPr lang="en-US" sz="3200" dirty="0"/>
              <a:t>D. To add </a:t>
            </a:r>
            <a:r>
              <a:rPr lang="en-US" sz="3200" dirty="0" err="1"/>
              <a:t>colour</a:t>
            </a:r>
            <a:r>
              <a:rPr lang="en-US" sz="3200" dirty="0"/>
              <a:t> to the compost</a:t>
            </a:r>
          </a:p>
        </p:txBody>
      </p:sp>
    </p:spTree>
    <p:extLst>
      <p:ext uri="{BB962C8B-B14F-4D97-AF65-F5344CB8AC3E}">
        <p14:creationId xmlns:p14="http://schemas.microsoft.com/office/powerpoint/2010/main" val="15620815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0"/>
            <a:ext cx="9144000" cy="400110"/>
          </a:xfrm>
          <a:prstGeom prst="rect">
            <a:avLst/>
          </a:prstGeom>
        </p:spPr>
        <p:txBody>
          <a:bodyPr wrap="square">
            <a:spAutoFit/>
          </a:bodyPr>
          <a:lstStyle/>
          <a:p>
            <a:r>
              <a:rPr lang="en-US" sz="2000" b="1" u="sng" dirty="0"/>
              <a:t>Use the experiment below to answer questions 2 -4</a:t>
            </a:r>
          </a:p>
        </p:txBody>
      </p:sp>
      <p:pic>
        <p:nvPicPr>
          <p:cNvPr id="1945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76600" y="461665"/>
            <a:ext cx="3124201" cy="1641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24000" y="2106323"/>
            <a:ext cx="9144000" cy="4801314"/>
          </a:xfrm>
          <a:prstGeom prst="rect">
            <a:avLst/>
          </a:prstGeom>
        </p:spPr>
        <p:txBody>
          <a:bodyPr wrap="square">
            <a:spAutoFit/>
          </a:bodyPr>
          <a:lstStyle/>
          <a:p>
            <a:r>
              <a:rPr lang="en-US" sz="2000" dirty="0"/>
              <a:t>2. What is TRUE about soil W?</a:t>
            </a:r>
          </a:p>
          <a:p>
            <a:r>
              <a:rPr lang="en-US" sz="2000" dirty="0"/>
              <a:t>A. It has large particles. </a:t>
            </a:r>
          </a:p>
          <a:p>
            <a:r>
              <a:rPr lang="en-US" sz="2000" dirty="0"/>
              <a:t>B. It is best for farming.</a:t>
            </a:r>
          </a:p>
          <a:p>
            <a:r>
              <a:rPr lang="en-US" sz="2000" dirty="0"/>
              <a:t>C. It has the lowest drainage.</a:t>
            </a:r>
          </a:p>
          <a:p>
            <a:r>
              <a:rPr lang="en-US" sz="2000" dirty="0"/>
              <a:t>D. It is sticky when wet.</a:t>
            </a:r>
          </a:p>
          <a:p>
            <a:endParaRPr lang="en-US" sz="1200" dirty="0"/>
          </a:p>
          <a:p>
            <a:r>
              <a:rPr lang="en-US" sz="2000" dirty="0"/>
              <a:t>3. The experiment was to investigate-----</a:t>
            </a:r>
          </a:p>
          <a:p>
            <a:r>
              <a:rPr lang="en-US" sz="2000" dirty="0"/>
              <a:t>A. Drainage 		B. Capillarity</a:t>
            </a:r>
          </a:p>
          <a:p>
            <a:r>
              <a:rPr lang="en-US" sz="2000" dirty="0"/>
              <a:t>C. Intension 		D. Fertility</a:t>
            </a:r>
          </a:p>
          <a:p>
            <a:endParaRPr lang="en-US" sz="1100" dirty="0"/>
          </a:p>
          <a:p>
            <a:r>
              <a:rPr lang="en-US" sz="2000" dirty="0"/>
              <a:t>4. Which of the variable should NOT be constant </a:t>
            </a:r>
          </a:p>
          <a:p>
            <a:r>
              <a:rPr lang="en-US" sz="2000" dirty="0"/>
              <a:t>    when setting the experiment above?</a:t>
            </a:r>
          </a:p>
          <a:p>
            <a:r>
              <a:rPr lang="en-US" sz="2000" dirty="0"/>
              <a:t>A. Diameter of the tube.</a:t>
            </a:r>
          </a:p>
          <a:p>
            <a:r>
              <a:rPr lang="en-US" sz="2000" dirty="0"/>
              <a:t>B. The amount of water in the trough.</a:t>
            </a:r>
          </a:p>
          <a:p>
            <a:r>
              <a:rPr lang="en-US" sz="2000" dirty="0"/>
              <a:t>C. Amount of soil in each tube.</a:t>
            </a:r>
          </a:p>
          <a:p>
            <a:r>
              <a:rPr lang="en-US" sz="2000" dirty="0"/>
              <a:t>D. Amount of cotton wool used in each tube.</a:t>
            </a:r>
          </a:p>
        </p:txBody>
      </p:sp>
    </p:spTree>
    <p:extLst>
      <p:ext uri="{BB962C8B-B14F-4D97-AF65-F5344CB8AC3E}">
        <p14:creationId xmlns:p14="http://schemas.microsoft.com/office/powerpoint/2010/main" val="28014850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460712"/>
            <a:ext cx="9144000" cy="5940088"/>
          </a:xfrm>
          <a:prstGeom prst="rect">
            <a:avLst/>
          </a:prstGeom>
        </p:spPr>
        <p:txBody>
          <a:bodyPr wrap="square">
            <a:spAutoFit/>
          </a:bodyPr>
          <a:lstStyle/>
          <a:p>
            <a:r>
              <a:rPr lang="en-US" sz="2000" dirty="0"/>
              <a:t>5. Which of the following retains water for the longest </a:t>
            </a:r>
          </a:p>
          <a:p>
            <a:r>
              <a:rPr lang="en-US" sz="2000" dirty="0"/>
              <a:t>     time?</a:t>
            </a:r>
          </a:p>
          <a:p>
            <a:r>
              <a:rPr lang="en-US" sz="2000" dirty="0"/>
              <a:t>A. Loam soil 		B. Clay soil</a:t>
            </a:r>
          </a:p>
          <a:p>
            <a:r>
              <a:rPr lang="en-US" sz="2000" dirty="0"/>
              <a:t>C. Sand soil 		D. soil</a:t>
            </a:r>
          </a:p>
          <a:p>
            <a:endParaRPr lang="en-US" sz="2000" dirty="0"/>
          </a:p>
          <a:p>
            <a:r>
              <a:rPr lang="en-US" sz="2000" dirty="0"/>
              <a:t>6. </a:t>
            </a:r>
            <a:r>
              <a:rPr lang="en-US" sz="2000" dirty="0" err="1"/>
              <a:t>Maina</a:t>
            </a:r>
            <a:r>
              <a:rPr lang="en-US" sz="2000" dirty="0"/>
              <a:t> realized that his crops were growing slowly   </a:t>
            </a:r>
          </a:p>
          <a:p>
            <a:r>
              <a:rPr lang="en-US" sz="2000" dirty="0"/>
              <a:t>    with yellow leaves and stunted growth. Which type </a:t>
            </a:r>
          </a:p>
          <a:p>
            <a:r>
              <a:rPr lang="en-US" sz="2000" dirty="0"/>
              <a:t>    of fertilizers would you advice him to apply?</a:t>
            </a:r>
          </a:p>
          <a:p>
            <a:r>
              <a:rPr lang="en-US" sz="2000" dirty="0"/>
              <a:t>A. Nitrate of potash 	</a:t>
            </a:r>
          </a:p>
          <a:p>
            <a:r>
              <a:rPr lang="en-US" sz="2000" dirty="0"/>
              <a:t>B. Super Phosphate</a:t>
            </a:r>
          </a:p>
          <a:p>
            <a:r>
              <a:rPr lang="en-US" sz="2000" dirty="0"/>
              <a:t>C. </a:t>
            </a:r>
            <a:r>
              <a:rPr lang="en-US" sz="2000" dirty="0" err="1"/>
              <a:t>Sulphate</a:t>
            </a:r>
            <a:r>
              <a:rPr lang="en-US" sz="2000" dirty="0"/>
              <a:t> of ammonia</a:t>
            </a:r>
          </a:p>
          <a:p>
            <a:r>
              <a:rPr lang="en-US" sz="2000" dirty="0"/>
              <a:t>D. </a:t>
            </a:r>
            <a:r>
              <a:rPr lang="en-US" sz="2000" dirty="0" err="1"/>
              <a:t>Diamonium</a:t>
            </a:r>
            <a:r>
              <a:rPr lang="en-US" sz="2000" dirty="0"/>
              <a:t> Phosphate.</a:t>
            </a:r>
          </a:p>
          <a:p>
            <a:endParaRPr lang="en-US" sz="2000" dirty="0"/>
          </a:p>
          <a:p>
            <a:r>
              <a:rPr lang="en-US" sz="2000" dirty="0"/>
              <a:t>7. Which one of the following is NOT an example of </a:t>
            </a:r>
          </a:p>
          <a:p>
            <a:r>
              <a:rPr lang="en-US" sz="2000" dirty="0"/>
              <a:t>    straight fertilizer?</a:t>
            </a:r>
          </a:p>
          <a:p>
            <a:r>
              <a:rPr lang="en-US" sz="2000" dirty="0"/>
              <a:t>A. </a:t>
            </a:r>
            <a:r>
              <a:rPr lang="en-US" sz="2000" dirty="0" err="1"/>
              <a:t>Sulphate</a:t>
            </a:r>
            <a:r>
              <a:rPr lang="en-US" sz="2000" dirty="0"/>
              <a:t> of ammonia.</a:t>
            </a:r>
          </a:p>
          <a:p>
            <a:r>
              <a:rPr lang="en-US" sz="2000" dirty="0"/>
              <a:t>B. Mono – ammonium phosphate.</a:t>
            </a:r>
          </a:p>
          <a:p>
            <a:r>
              <a:rPr lang="en-US" sz="2000" dirty="0"/>
              <a:t>C. </a:t>
            </a:r>
            <a:r>
              <a:rPr lang="en-US" sz="2000" dirty="0" err="1"/>
              <a:t>Muriate</a:t>
            </a:r>
            <a:r>
              <a:rPr lang="en-US" sz="2000" dirty="0"/>
              <a:t> of potash.</a:t>
            </a:r>
          </a:p>
          <a:p>
            <a:r>
              <a:rPr lang="en-US" sz="2000" dirty="0"/>
              <a:t>D. </a:t>
            </a:r>
            <a:r>
              <a:rPr lang="en-US" sz="2000" dirty="0" err="1"/>
              <a:t>Diamonium</a:t>
            </a:r>
            <a:r>
              <a:rPr lang="en-US" sz="2000" dirty="0"/>
              <a:t> Phosphate.</a:t>
            </a:r>
          </a:p>
        </p:txBody>
      </p:sp>
    </p:spTree>
    <p:extLst>
      <p:ext uri="{BB962C8B-B14F-4D97-AF65-F5344CB8AC3E}">
        <p14:creationId xmlns:p14="http://schemas.microsoft.com/office/powerpoint/2010/main" val="180176170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474346"/>
            <a:ext cx="9144000" cy="6001643"/>
          </a:xfrm>
          <a:prstGeom prst="rect">
            <a:avLst/>
          </a:prstGeom>
        </p:spPr>
        <p:txBody>
          <a:bodyPr wrap="square">
            <a:spAutoFit/>
          </a:bodyPr>
          <a:lstStyle/>
          <a:p>
            <a:r>
              <a:rPr lang="en-US" sz="2400" b="1" dirty="0"/>
              <a:t>KCPE QUESTION ON SOIL</a:t>
            </a:r>
          </a:p>
          <a:p>
            <a:endParaRPr lang="en-US" sz="2400" b="1" dirty="0"/>
          </a:p>
          <a:p>
            <a:r>
              <a:rPr lang="en-US" sz="2400" b="1" dirty="0"/>
              <a:t>KCPE 2006: QUESTION 22</a:t>
            </a:r>
          </a:p>
          <a:p>
            <a:r>
              <a:rPr lang="en-US" sz="2400" dirty="0"/>
              <a:t>Which one of the following NEED NOT be the same when investigating drainage in different types of soil?</a:t>
            </a:r>
          </a:p>
          <a:p>
            <a:r>
              <a:rPr lang="en-US" sz="2400" dirty="0"/>
              <a:t>A. Amount of soil in the funnels.</a:t>
            </a:r>
          </a:p>
          <a:p>
            <a:r>
              <a:rPr lang="en-US" sz="2400" dirty="0"/>
              <a:t>B. Size of funnels.</a:t>
            </a:r>
          </a:p>
          <a:p>
            <a:r>
              <a:rPr lang="en-US" sz="2400" dirty="0"/>
              <a:t>C. Size of bottle to collecting the draining water.</a:t>
            </a:r>
          </a:p>
          <a:p>
            <a:r>
              <a:rPr lang="en-US" sz="2400" dirty="0"/>
              <a:t>D. Amount of water added to the funnel.</a:t>
            </a:r>
          </a:p>
          <a:p>
            <a:endParaRPr lang="en-US" sz="2400" dirty="0"/>
          </a:p>
          <a:p>
            <a:r>
              <a:rPr lang="en-US" sz="2400" dirty="0"/>
              <a:t>REASONING</a:t>
            </a:r>
          </a:p>
          <a:p>
            <a:r>
              <a:rPr lang="en-US" sz="2400" dirty="0"/>
              <a:t>Amount of soil in the funnel – use different types of soil but the same amount</a:t>
            </a:r>
          </a:p>
          <a:p>
            <a:r>
              <a:rPr lang="en-US" sz="2400" dirty="0"/>
              <a:t>Size of funnel should be the same. All funnels should be of the same size</a:t>
            </a:r>
          </a:p>
          <a:p>
            <a:r>
              <a:rPr lang="en-US" sz="2400" dirty="0"/>
              <a:t>Amount of water added in each funnels should be of the same amount.</a:t>
            </a:r>
          </a:p>
          <a:p>
            <a:r>
              <a:rPr lang="en-US" sz="2400" dirty="0"/>
              <a:t>Collecting bottles should not necessary be of the same size.</a:t>
            </a:r>
          </a:p>
        </p:txBody>
      </p:sp>
    </p:spTree>
    <p:extLst>
      <p:ext uri="{BB962C8B-B14F-4D97-AF65-F5344CB8AC3E}">
        <p14:creationId xmlns:p14="http://schemas.microsoft.com/office/powerpoint/2010/main" val="15266127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13617"/>
          <a:stretch/>
        </p:blipFill>
        <p:spPr>
          <a:xfrm>
            <a:off x="0" y="0"/>
            <a:ext cx="12281309" cy="6858000"/>
          </a:xfrm>
          <a:prstGeom prst="rect">
            <a:avLst/>
          </a:prstGeom>
        </p:spPr>
      </p:pic>
    </p:spTree>
    <p:extLst>
      <p:ext uri="{BB962C8B-B14F-4D97-AF65-F5344CB8AC3E}">
        <p14:creationId xmlns:p14="http://schemas.microsoft.com/office/powerpoint/2010/main" val="2594262845"/>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52401"/>
            <a:ext cx="9144000" cy="5632311"/>
          </a:xfrm>
          <a:prstGeom prst="rect">
            <a:avLst/>
          </a:prstGeom>
        </p:spPr>
        <p:txBody>
          <a:bodyPr wrap="square">
            <a:spAutoFit/>
          </a:bodyPr>
          <a:lstStyle/>
          <a:p>
            <a:r>
              <a:rPr lang="en-US" sz="2400" b="1" dirty="0"/>
              <a:t>KCPE 2006; QUESTION 23</a:t>
            </a:r>
          </a:p>
          <a:p>
            <a:endParaRPr lang="en-US" sz="2400" b="1" dirty="0"/>
          </a:p>
          <a:p>
            <a:r>
              <a:rPr lang="en-US" sz="2400" dirty="0"/>
              <a:t>The following are effects of soil erosion.</a:t>
            </a:r>
          </a:p>
          <a:p>
            <a:r>
              <a:rPr lang="en-US" sz="2400" dirty="0"/>
              <a:t>(i) Small holes in the ground</a:t>
            </a:r>
          </a:p>
          <a:p>
            <a:r>
              <a:rPr lang="en-US" sz="2400" dirty="0"/>
              <a:t>(ii) Top layer of soil missing</a:t>
            </a:r>
          </a:p>
          <a:p>
            <a:r>
              <a:rPr lang="en-US" sz="2400" dirty="0"/>
              <a:t>(iii) Small and shallow channels in the ground </a:t>
            </a:r>
          </a:p>
          <a:p>
            <a:r>
              <a:rPr lang="en-US" sz="2400" dirty="0"/>
              <a:t>(iv) V –shaped trenches in the ground.</a:t>
            </a:r>
          </a:p>
          <a:p>
            <a:r>
              <a:rPr lang="en-US" sz="2400" dirty="0"/>
              <a:t>Which effects are as a result of erosion?</a:t>
            </a:r>
          </a:p>
          <a:p>
            <a:r>
              <a:rPr lang="en-US" sz="2400" dirty="0"/>
              <a:t>A. i and iv 		B  i and iii</a:t>
            </a:r>
          </a:p>
          <a:p>
            <a:r>
              <a:rPr lang="en-US" sz="2400" dirty="0"/>
              <a:t>C. ii and iii 		D. ii and iv</a:t>
            </a:r>
          </a:p>
          <a:p>
            <a:endParaRPr lang="en-US" sz="2400" dirty="0"/>
          </a:p>
          <a:p>
            <a:r>
              <a:rPr lang="en-US" sz="2400" dirty="0"/>
              <a:t>REASONING</a:t>
            </a:r>
          </a:p>
          <a:p>
            <a:r>
              <a:rPr lang="en-US" sz="2400" dirty="0"/>
              <a:t>-Splash erosion - cause by rain drops and forms small holes in the ground.</a:t>
            </a:r>
          </a:p>
          <a:p>
            <a:r>
              <a:rPr lang="en-US" sz="2400" dirty="0"/>
              <a:t>-Rill erosion - forms very small and shallow channels known as rill.</a:t>
            </a:r>
          </a:p>
        </p:txBody>
      </p:sp>
    </p:spTree>
    <p:extLst>
      <p:ext uri="{BB962C8B-B14F-4D97-AF65-F5344CB8AC3E}">
        <p14:creationId xmlns:p14="http://schemas.microsoft.com/office/powerpoint/2010/main" val="223661593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066801"/>
            <a:ext cx="9144000" cy="4893647"/>
          </a:xfrm>
          <a:prstGeom prst="rect">
            <a:avLst/>
          </a:prstGeom>
        </p:spPr>
        <p:txBody>
          <a:bodyPr wrap="square">
            <a:spAutoFit/>
          </a:bodyPr>
          <a:lstStyle/>
          <a:p>
            <a:r>
              <a:rPr lang="en-US" sz="2400" b="1" dirty="0"/>
              <a:t>KCPE 2007: QUESTION 24</a:t>
            </a:r>
          </a:p>
          <a:p>
            <a:endParaRPr lang="en-US" sz="2400" b="1" dirty="0"/>
          </a:p>
          <a:p>
            <a:r>
              <a:rPr lang="en-US" sz="2400" dirty="0"/>
              <a:t>The texture of a soil type depend on the----------</a:t>
            </a:r>
          </a:p>
          <a:p>
            <a:r>
              <a:rPr lang="en-US" sz="2400" dirty="0"/>
              <a:t>A. Amount of water in the soil.</a:t>
            </a:r>
          </a:p>
          <a:p>
            <a:r>
              <a:rPr lang="en-US" sz="2400" dirty="0"/>
              <a:t>B. Organic matter in the soil.</a:t>
            </a:r>
          </a:p>
          <a:p>
            <a:r>
              <a:rPr lang="en-US" sz="2400" dirty="0"/>
              <a:t>C. Amount of mineral particles in the soil.</a:t>
            </a:r>
          </a:p>
          <a:p>
            <a:r>
              <a:rPr lang="en-US" sz="2400" dirty="0"/>
              <a:t>D. Size of soil particles.</a:t>
            </a:r>
          </a:p>
          <a:p>
            <a:endParaRPr lang="en-US" sz="2400" dirty="0"/>
          </a:p>
          <a:p>
            <a:r>
              <a:rPr lang="en-US" sz="2400" dirty="0"/>
              <a:t>REASONING </a:t>
            </a:r>
          </a:p>
          <a:p>
            <a:r>
              <a:rPr lang="en-US" sz="2400" dirty="0"/>
              <a:t>Smoothness and roughness of soil is referred to as soil texture.</a:t>
            </a:r>
          </a:p>
          <a:p>
            <a:r>
              <a:rPr lang="en-US" sz="2400" dirty="0"/>
              <a:t>Small particles have smooth texture while large particles have rough texture.</a:t>
            </a:r>
          </a:p>
          <a:p>
            <a:r>
              <a:rPr lang="en-US" sz="2400" dirty="0"/>
              <a:t>Texture depend on size of soil particle</a:t>
            </a:r>
          </a:p>
        </p:txBody>
      </p:sp>
    </p:spTree>
    <p:extLst>
      <p:ext uri="{BB962C8B-B14F-4D97-AF65-F5344CB8AC3E}">
        <p14:creationId xmlns:p14="http://schemas.microsoft.com/office/powerpoint/2010/main" val="79983821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2600" y="838201"/>
            <a:ext cx="9144000" cy="4524315"/>
          </a:xfrm>
          <a:prstGeom prst="rect">
            <a:avLst/>
          </a:prstGeom>
        </p:spPr>
        <p:txBody>
          <a:bodyPr wrap="square">
            <a:spAutoFit/>
          </a:bodyPr>
          <a:lstStyle/>
          <a:p>
            <a:r>
              <a:rPr lang="en-US" sz="2400" b="1" dirty="0"/>
              <a:t>KCPE 2007: QUESTION 37</a:t>
            </a:r>
          </a:p>
          <a:p>
            <a:endParaRPr lang="en-US" sz="2400" b="1" dirty="0"/>
          </a:p>
          <a:p>
            <a:r>
              <a:rPr lang="en-US" sz="2400" dirty="0"/>
              <a:t>A farmer noticed small and shallow channels forming in the soil in the garden due to running water. This type of soil erosion is called ---------</a:t>
            </a:r>
          </a:p>
          <a:p>
            <a:pPr marL="457200" indent="-457200">
              <a:buAutoNum type="alphaUcPeriod"/>
            </a:pPr>
            <a:r>
              <a:rPr lang="en-US" sz="2400" dirty="0"/>
              <a:t>Splash 		</a:t>
            </a:r>
          </a:p>
          <a:p>
            <a:pPr marL="457200" indent="-457200">
              <a:buAutoNum type="alphaUcPeriod"/>
            </a:pPr>
            <a:r>
              <a:rPr lang="en-US" sz="2400" dirty="0"/>
              <a:t>B. Rill</a:t>
            </a:r>
          </a:p>
          <a:p>
            <a:r>
              <a:rPr lang="en-US" sz="2400" dirty="0"/>
              <a:t>C. Sheet 		</a:t>
            </a:r>
          </a:p>
          <a:p>
            <a:r>
              <a:rPr lang="en-US" sz="2400" dirty="0"/>
              <a:t>D. Gulley</a:t>
            </a:r>
          </a:p>
          <a:p>
            <a:endParaRPr lang="en-US" sz="2400" dirty="0"/>
          </a:p>
          <a:p>
            <a:r>
              <a:rPr lang="en-US" sz="2400" dirty="0"/>
              <a:t>REASONING</a:t>
            </a:r>
          </a:p>
          <a:p>
            <a:r>
              <a:rPr lang="en-US" sz="2400" dirty="0"/>
              <a:t>Rill erosion forms very small channels</a:t>
            </a:r>
          </a:p>
          <a:p>
            <a:endParaRPr lang="en-US" sz="2400" dirty="0"/>
          </a:p>
        </p:txBody>
      </p:sp>
    </p:spTree>
    <p:extLst>
      <p:ext uri="{BB962C8B-B14F-4D97-AF65-F5344CB8AC3E}">
        <p14:creationId xmlns:p14="http://schemas.microsoft.com/office/powerpoint/2010/main" val="186663166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62100" y="304800"/>
            <a:ext cx="9144000" cy="2308324"/>
          </a:xfrm>
          <a:prstGeom prst="rect">
            <a:avLst/>
          </a:prstGeom>
        </p:spPr>
        <p:txBody>
          <a:bodyPr wrap="square">
            <a:spAutoFit/>
          </a:bodyPr>
          <a:lstStyle/>
          <a:p>
            <a:r>
              <a:rPr lang="en-US" sz="2400" dirty="0"/>
              <a:t>34. Which one of the following statements is NOT TRUE about manures? They</a:t>
            </a:r>
          </a:p>
          <a:p>
            <a:r>
              <a:rPr lang="en-US" sz="2400" dirty="0"/>
              <a:t>A. improve the ability of the soil to hold water</a:t>
            </a:r>
          </a:p>
          <a:p>
            <a:r>
              <a:rPr lang="en-US" sz="2400" dirty="0"/>
              <a:t>B. bind soil particles</a:t>
            </a:r>
          </a:p>
          <a:p>
            <a:r>
              <a:rPr lang="en-US" sz="2400" dirty="0"/>
              <a:t>C. release nutrients very fast to the soil</a:t>
            </a:r>
          </a:p>
          <a:p>
            <a:r>
              <a:rPr lang="en-US" sz="2400" dirty="0"/>
              <a:t>D. improve air circulation in the soil.</a:t>
            </a:r>
          </a:p>
        </p:txBody>
      </p:sp>
      <p:sp>
        <p:nvSpPr>
          <p:cNvPr id="3" name="TextBox 2"/>
          <p:cNvSpPr txBox="1"/>
          <p:nvPr/>
        </p:nvSpPr>
        <p:spPr>
          <a:xfrm>
            <a:off x="4681537" y="-76200"/>
            <a:ext cx="2667000" cy="523220"/>
          </a:xfrm>
          <a:prstGeom prst="rect">
            <a:avLst/>
          </a:prstGeom>
          <a:noFill/>
        </p:spPr>
        <p:txBody>
          <a:bodyPr wrap="square" rtlCol="0">
            <a:spAutoFit/>
          </a:bodyPr>
          <a:lstStyle/>
          <a:p>
            <a:pPr algn="ctr"/>
            <a:r>
              <a:rPr lang="en-US" sz="2800" b="1" dirty="0"/>
              <a:t>KCPE 2008</a:t>
            </a:r>
          </a:p>
        </p:txBody>
      </p:sp>
      <p:sp>
        <p:nvSpPr>
          <p:cNvPr id="4" name="Rectangle 3"/>
          <p:cNvSpPr/>
          <p:nvPr/>
        </p:nvSpPr>
        <p:spPr>
          <a:xfrm>
            <a:off x="1638300" y="2785408"/>
            <a:ext cx="9105900" cy="1938992"/>
          </a:xfrm>
          <a:prstGeom prst="rect">
            <a:avLst/>
          </a:prstGeom>
        </p:spPr>
        <p:txBody>
          <a:bodyPr wrap="square">
            <a:spAutoFit/>
          </a:bodyPr>
          <a:lstStyle/>
          <a:p>
            <a:r>
              <a:rPr lang="en-US" sz="2400" dirty="0"/>
              <a:t>18. Which one of the following LEAST conserves soil?</a:t>
            </a:r>
          </a:p>
          <a:p>
            <a:r>
              <a:rPr lang="en-US" sz="2400" dirty="0"/>
              <a:t>A. Mulching.</a:t>
            </a:r>
          </a:p>
          <a:p>
            <a:r>
              <a:rPr lang="en-US" sz="2400" dirty="0"/>
              <a:t>B. Planting cover crops.</a:t>
            </a:r>
          </a:p>
          <a:p>
            <a:r>
              <a:rPr lang="en-US" sz="2400" dirty="0"/>
              <a:t>C. Contour ploughing.</a:t>
            </a:r>
          </a:p>
          <a:p>
            <a:r>
              <a:rPr lang="en-US" sz="2400" dirty="0"/>
              <a:t>D. Terracing.</a:t>
            </a:r>
          </a:p>
        </p:txBody>
      </p:sp>
      <p:sp>
        <p:nvSpPr>
          <p:cNvPr id="5" name="Rectangle 4"/>
          <p:cNvSpPr/>
          <p:nvPr/>
        </p:nvSpPr>
        <p:spPr>
          <a:xfrm>
            <a:off x="1500187" y="4895672"/>
            <a:ext cx="9029700" cy="1200329"/>
          </a:xfrm>
          <a:prstGeom prst="rect">
            <a:avLst/>
          </a:prstGeom>
        </p:spPr>
        <p:txBody>
          <a:bodyPr wrap="square">
            <a:spAutoFit/>
          </a:bodyPr>
          <a:lstStyle/>
          <a:p>
            <a:r>
              <a:rPr lang="en-US" sz="2400" dirty="0"/>
              <a:t>49. The component of soil that improves its water holding capacity is</a:t>
            </a:r>
          </a:p>
          <a:p>
            <a:r>
              <a:rPr lang="en-US" sz="2400" dirty="0"/>
              <a:t>A. mineral salts B. air</a:t>
            </a:r>
          </a:p>
          <a:p>
            <a:r>
              <a:rPr lang="en-US" sz="2400" dirty="0"/>
              <a:t>C. organic matter D. living organisms.</a:t>
            </a:r>
          </a:p>
        </p:txBody>
      </p:sp>
    </p:spTree>
    <p:extLst>
      <p:ext uri="{BB962C8B-B14F-4D97-AF65-F5344CB8AC3E}">
        <p14:creationId xmlns:p14="http://schemas.microsoft.com/office/powerpoint/2010/main" val="148833363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762000"/>
            <a:ext cx="3713018"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503218" y="1"/>
            <a:ext cx="9144000" cy="1200329"/>
          </a:xfrm>
          <a:prstGeom prst="rect">
            <a:avLst/>
          </a:prstGeom>
        </p:spPr>
        <p:txBody>
          <a:bodyPr wrap="square">
            <a:spAutoFit/>
          </a:bodyPr>
          <a:lstStyle/>
          <a:p>
            <a:r>
              <a:rPr lang="en-US" sz="2400" dirty="0"/>
              <a:t>15. Standard five pupils added equal amounts of water to</a:t>
            </a:r>
          </a:p>
          <a:p>
            <a:r>
              <a:rPr lang="en-US" sz="2400" dirty="0"/>
              <a:t>three equal amounts of soil samples J, K and L in</a:t>
            </a:r>
          </a:p>
          <a:p>
            <a:r>
              <a:rPr lang="en-US" sz="2400" dirty="0"/>
              <a:t>funnels as shown in the diagrams below.</a:t>
            </a:r>
          </a:p>
        </p:txBody>
      </p:sp>
      <p:sp>
        <p:nvSpPr>
          <p:cNvPr id="3" name="Rectangle 2"/>
          <p:cNvSpPr/>
          <p:nvPr/>
        </p:nvSpPr>
        <p:spPr>
          <a:xfrm>
            <a:off x="1503218" y="1299002"/>
            <a:ext cx="5735782" cy="1200329"/>
          </a:xfrm>
          <a:prstGeom prst="rect">
            <a:avLst/>
          </a:prstGeom>
        </p:spPr>
        <p:txBody>
          <a:bodyPr wrap="square">
            <a:spAutoFit/>
          </a:bodyPr>
          <a:lstStyle/>
          <a:p>
            <a:r>
              <a:rPr lang="en-US" sz="2400" dirty="0"/>
              <a:t>After 10 minutes the pupils measured the amount of water that had drained through each soil sample.</a:t>
            </a:r>
          </a:p>
        </p:txBody>
      </p:sp>
      <p:graphicFrame>
        <p:nvGraphicFramePr>
          <p:cNvPr id="4" name="Table 3"/>
          <p:cNvGraphicFramePr>
            <a:graphicFrameLocks noGrp="1"/>
          </p:cNvGraphicFramePr>
          <p:nvPr>
            <p:extLst>
              <p:ext uri="{D42A27DB-BD31-4B8C-83A1-F6EECF244321}">
                <p14:modId xmlns:p14="http://schemas.microsoft.com/office/powerpoint/2010/main" val="2772910226"/>
              </p:ext>
            </p:extLst>
          </p:nvPr>
        </p:nvGraphicFramePr>
        <p:xfrm>
          <a:off x="1863436" y="2743200"/>
          <a:ext cx="8118764" cy="1280160"/>
        </p:xfrm>
        <a:graphic>
          <a:graphicData uri="http://schemas.openxmlformats.org/drawingml/2006/table">
            <a:tbl>
              <a:tblPr firstRow="1" bandRow="1">
                <a:tableStyleId>{2D5ABB26-0587-4C30-8999-92F81FD0307C}</a:tableStyleId>
              </a:tblPr>
              <a:tblGrid>
                <a:gridCol w="4003964">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70840">
                <a:tc>
                  <a:txBody>
                    <a:bodyPr/>
                    <a:lstStyle/>
                    <a:p>
                      <a:r>
                        <a:rPr lang="en-US" sz="2400" b="1" dirty="0" smtClean="0"/>
                        <a:t>SOIL SAMPLE</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J</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K</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L</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b="1" dirty="0" smtClean="0"/>
                        <a:t>AMOUNT OF WATER COLLECTED</a:t>
                      </a:r>
                      <a:r>
                        <a:rPr lang="en-US" sz="2400" b="1" baseline="0" dirty="0" smtClean="0"/>
                        <a:t> (CM</a:t>
                      </a:r>
                      <a:r>
                        <a:rPr lang="en-US" sz="1800" b="1" baseline="0" dirty="0" smtClean="0"/>
                        <a:t>3</a:t>
                      </a:r>
                      <a:r>
                        <a:rPr lang="en-US" sz="2400" b="1" baseline="0" dirty="0" smtClean="0"/>
                        <a:t>)</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29</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19</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33</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Rectangle 4"/>
          <p:cNvSpPr/>
          <p:nvPr/>
        </p:nvSpPr>
        <p:spPr>
          <a:xfrm>
            <a:off x="1551709" y="4167664"/>
            <a:ext cx="9123218" cy="2308324"/>
          </a:xfrm>
          <a:prstGeom prst="rect">
            <a:avLst/>
          </a:prstGeom>
        </p:spPr>
        <p:txBody>
          <a:bodyPr wrap="square">
            <a:spAutoFit/>
          </a:bodyPr>
          <a:lstStyle/>
          <a:p>
            <a:r>
              <a:rPr lang="en-US" sz="2400" dirty="0"/>
              <a:t>Which one of the following statements is a</a:t>
            </a:r>
          </a:p>
          <a:p>
            <a:r>
              <a:rPr lang="en-US" sz="2400" dirty="0"/>
              <a:t>CORRECT conclusion from the results obtained?</a:t>
            </a:r>
          </a:p>
          <a:p>
            <a:r>
              <a:rPr lang="en-US" sz="2400" dirty="0"/>
              <a:t>A. J has larger particles than L.</a:t>
            </a:r>
          </a:p>
          <a:p>
            <a:r>
              <a:rPr lang="en-US" sz="2400" dirty="0"/>
              <a:t>B. K has larger particles than L.</a:t>
            </a:r>
          </a:p>
          <a:p>
            <a:r>
              <a:rPr lang="en-US" sz="2400" dirty="0"/>
              <a:t>C. K has larger particles than J and L.</a:t>
            </a:r>
          </a:p>
          <a:p>
            <a:r>
              <a:rPr lang="en-US" sz="2400" dirty="0"/>
              <a:t>D. L has larger particles than J and K.</a:t>
            </a:r>
          </a:p>
        </p:txBody>
      </p:sp>
    </p:spTree>
    <p:extLst>
      <p:ext uri="{BB962C8B-B14F-4D97-AF65-F5344CB8AC3E}">
        <p14:creationId xmlns:p14="http://schemas.microsoft.com/office/powerpoint/2010/main" val="145544456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1537" y="86380"/>
            <a:ext cx="2667000" cy="523220"/>
          </a:xfrm>
          <a:prstGeom prst="rect">
            <a:avLst/>
          </a:prstGeom>
          <a:noFill/>
        </p:spPr>
        <p:txBody>
          <a:bodyPr wrap="square" rtlCol="0">
            <a:spAutoFit/>
          </a:bodyPr>
          <a:lstStyle/>
          <a:p>
            <a:pPr algn="ctr"/>
            <a:r>
              <a:rPr lang="en-US" sz="2800" b="1" dirty="0"/>
              <a:t>KCPE 2009</a:t>
            </a:r>
          </a:p>
        </p:txBody>
      </p:sp>
      <p:sp>
        <p:nvSpPr>
          <p:cNvPr id="3" name="Rectangle 2"/>
          <p:cNvSpPr/>
          <p:nvPr/>
        </p:nvSpPr>
        <p:spPr>
          <a:xfrm>
            <a:off x="1524000" y="533400"/>
            <a:ext cx="9144000" cy="2308324"/>
          </a:xfrm>
          <a:prstGeom prst="rect">
            <a:avLst/>
          </a:prstGeom>
        </p:spPr>
        <p:txBody>
          <a:bodyPr wrap="square">
            <a:spAutoFit/>
          </a:bodyPr>
          <a:lstStyle/>
          <a:p>
            <a:r>
              <a:rPr lang="en-US" sz="2400" dirty="0"/>
              <a:t>35. Which one of the following activities can be used to demonstrate rill erosion? Pouring water</a:t>
            </a:r>
          </a:p>
          <a:p>
            <a:r>
              <a:rPr lang="en-US" sz="2400" dirty="0"/>
              <a:t>A. at different positions of a slanting soil surface</a:t>
            </a:r>
          </a:p>
          <a:p>
            <a:r>
              <a:rPr lang="en-US" sz="2400" dirty="0"/>
              <a:t>B. in channels of soil on a slanting surface</a:t>
            </a:r>
          </a:p>
          <a:p>
            <a:r>
              <a:rPr lang="en-US" sz="2400" dirty="0"/>
              <a:t>C. on a flat surface of soil</a:t>
            </a:r>
          </a:p>
          <a:p>
            <a:r>
              <a:rPr lang="en-US" sz="2400" dirty="0"/>
              <a:t>D. on a flat surface using a tin with many holes.</a:t>
            </a:r>
          </a:p>
        </p:txBody>
      </p:sp>
      <p:sp>
        <p:nvSpPr>
          <p:cNvPr id="4" name="Rectangle 3"/>
          <p:cNvSpPr/>
          <p:nvPr/>
        </p:nvSpPr>
        <p:spPr>
          <a:xfrm>
            <a:off x="1530927" y="3352800"/>
            <a:ext cx="9144000" cy="1938992"/>
          </a:xfrm>
          <a:prstGeom prst="rect">
            <a:avLst/>
          </a:prstGeom>
        </p:spPr>
        <p:txBody>
          <a:bodyPr wrap="square">
            <a:spAutoFit/>
          </a:bodyPr>
          <a:lstStyle/>
          <a:p>
            <a:r>
              <a:rPr lang="en-US" sz="2400" dirty="0"/>
              <a:t>38. Which one of the following ways of improving soil fertility will take the longest time for plants to get nutrients?</a:t>
            </a:r>
          </a:p>
          <a:p>
            <a:r>
              <a:rPr lang="en-US" sz="2400" dirty="0"/>
              <a:t>When using</a:t>
            </a:r>
          </a:p>
          <a:p>
            <a:r>
              <a:rPr lang="en-US" sz="2400" dirty="0"/>
              <a:t>A. compost manure B. farm yard manure</a:t>
            </a:r>
          </a:p>
          <a:p>
            <a:r>
              <a:rPr lang="en-US" sz="2400" dirty="0"/>
              <a:t>C. compound fertilizer D. green manure</a:t>
            </a:r>
          </a:p>
        </p:txBody>
      </p:sp>
    </p:spTree>
    <p:extLst>
      <p:ext uri="{BB962C8B-B14F-4D97-AF65-F5344CB8AC3E}">
        <p14:creationId xmlns:p14="http://schemas.microsoft.com/office/powerpoint/2010/main" val="105146841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0200" y="0"/>
            <a:ext cx="9067800" cy="2308324"/>
          </a:xfrm>
          <a:prstGeom prst="rect">
            <a:avLst/>
          </a:prstGeom>
        </p:spPr>
        <p:txBody>
          <a:bodyPr wrap="square">
            <a:spAutoFit/>
          </a:bodyPr>
          <a:lstStyle/>
          <a:p>
            <a:r>
              <a:rPr lang="en-US" sz="2400" dirty="0"/>
              <a:t>39. Pupils felt a sample of soil with their fingers. This activity was done to investigate</a:t>
            </a:r>
          </a:p>
          <a:p>
            <a:r>
              <a:rPr lang="en-US" sz="2400" dirty="0"/>
              <a:t>A. soil texture</a:t>
            </a:r>
          </a:p>
          <a:p>
            <a:r>
              <a:rPr lang="en-US" sz="2400" dirty="0"/>
              <a:t>B. presence of water in the soil</a:t>
            </a:r>
          </a:p>
          <a:p>
            <a:r>
              <a:rPr lang="en-US" sz="2400" dirty="0"/>
              <a:t>C. soil capillarity</a:t>
            </a:r>
          </a:p>
          <a:p>
            <a:r>
              <a:rPr lang="en-US" sz="2400" dirty="0"/>
              <a:t>D. presence of small animals in the soil.</a:t>
            </a:r>
          </a:p>
        </p:txBody>
      </p:sp>
      <p:sp>
        <p:nvSpPr>
          <p:cNvPr id="3" name="TextBox 2"/>
          <p:cNvSpPr txBox="1"/>
          <p:nvPr/>
        </p:nvSpPr>
        <p:spPr>
          <a:xfrm>
            <a:off x="4267200" y="2524780"/>
            <a:ext cx="2667000" cy="523220"/>
          </a:xfrm>
          <a:prstGeom prst="rect">
            <a:avLst/>
          </a:prstGeom>
          <a:noFill/>
        </p:spPr>
        <p:txBody>
          <a:bodyPr wrap="square" rtlCol="0">
            <a:spAutoFit/>
          </a:bodyPr>
          <a:lstStyle/>
          <a:p>
            <a:pPr algn="ctr"/>
            <a:r>
              <a:rPr lang="en-US" sz="2800" b="1" dirty="0"/>
              <a:t>KCPE 2010</a:t>
            </a:r>
          </a:p>
        </p:txBody>
      </p:sp>
      <p:sp>
        <p:nvSpPr>
          <p:cNvPr id="4" name="Rectangle 3"/>
          <p:cNvSpPr/>
          <p:nvPr/>
        </p:nvSpPr>
        <p:spPr>
          <a:xfrm>
            <a:off x="1600200" y="3265944"/>
            <a:ext cx="8839200" cy="2677656"/>
          </a:xfrm>
          <a:prstGeom prst="rect">
            <a:avLst/>
          </a:prstGeom>
        </p:spPr>
        <p:txBody>
          <a:bodyPr wrap="square">
            <a:spAutoFit/>
          </a:bodyPr>
          <a:lstStyle/>
          <a:p>
            <a:r>
              <a:rPr lang="en-US" sz="2400" dirty="0"/>
              <a:t>21. In an experiment to investigate a certain</a:t>
            </a:r>
          </a:p>
          <a:p>
            <a:r>
              <a:rPr lang="en-US" sz="2400" dirty="0"/>
              <a:t>component of soil, water was added to garden soil in a glass container. The component of soil investigated was</a:t>
            </a:r>
          </a:p>
          <a:p>
            <a:pPr marL="457200" indent="-457200">
              <a:buAutoNum type="alphaUcPeriod"/>
            </a:pPr>
            <a:r>
              <a:rPr lang="en-US" sz="2400" dirty="0"/>
              <a:t>air </a:t>
            </a:r>
          </a:p>
          <a:p>
            <a:pPr marL="457200" indent="-457200">
              <a:buAutoNum type="alphaUcPeriod"/>
            </a:pPr>
            <a:r>
              <a:rPr lang="en-US" sz="2400" dirty="0"/>
              <a:t>B. mineral particles</a:t>
            </a:r>
          </a:p>
          <a:p>
            <a:r>
              <a:rPr lang="en-US" sz="2400" dirty="0"/>
              <a:t>C. living organisms </a:t>
            </a:r>
          </a:p>
          <a:p>
            <a:r>
              <a:rPr lang="en-US" sz="2400" dirty="0"/>
              <a:t>D. organic matter.</a:t>
            </a:r>
          </a:p>
        </p:txBody>
      </p:sp>
    </p:spTree>
    <p:extLst>
      <p:ext uri="{BB962C8B-B14F-4D97-AF65-F5344CB8AC3E}">
        <p14:creationId xmlns:p14="http://schemas.microsoft.com/office/powerpoint/2010/main" val="260109096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1392"/>
            <a:ext cx="9144000" cy="830997"/>
          </a:xfrm>
          <a:prstGeom prst="rect">
            <a:avLst/>
          </a:prstGeom>
        </p:spPr>
        <p:txBody>
          <a:bodyPr wrap="square">
            <a:spAutoFit/>
          </a:bodyPr>
          <a:lstStyle/>
          <a:p>
            <a:r>
              <a:rPr lang="en-US" sz="2400" b="1" dirty="0"/>
              <a:t>20. Pupils investigated capillarity in different type of soil. Their results were as shown in the diagram below.</a:t>
            </a:r>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6" y="838201"/>
            <a:ext cx="8105775" cy="3204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524000" y="4267200"/>
            <a:ext cx="9144000" cy="2308324"/>
          </a:xfrm>
          <a:prstGeom prst="rect">
            <a:avLst/>
          </a:prstGeom>
        </p:spPr>
        <p:txBody>
          <a:bodyPr wrap="square">
            <a:spAutoFit/>
          </a:bodyPr>
          <a:lstStyle/>
          <a:p>
            <a:r>
              <a:rPr lang="en-US" sz="2400" dirty="0"/>
              <a:t>From the results the soil samples X, Y and Z are most likely to be</a:t>
            </a:r>
          </a:p>
          <a:p>
            <a:r>
              <a:rPr lang="en-US" sz="2400" dirty="0"/>
              <a:t>       X 		Y 		Z</a:t>
            </a:r>
          </a:p>
          <a:p>
            <a:r>
              <a:rPr lang="en-US" sz="2400" dirty="0"/>
              <a:t>A. Clay 		Loam 		Sand</a:t>
            </a:r>
          </a:p>
          <a:p>
            <a:r>
              <a:rPr lang="en-US" sz="2400" dirty="0"/>
              <a:t>B. Sand 	Clay 		Loam</a:t>
            </a:r>
          </a:p>
          <a:p>
            <a:r>
              <a:rPr lang="en-US" sz="2400" dirty="0"/>
              <a:t>C. Clay 		Sand 		Loam</a:t>
            </a:r>
          </a:p>
          <a:p>
            <a:r>
              <a:rPr lang="en-US" sz="2400" dirty="0"/>
              <a:t>D. Sand 	Loam 		Clay</a:t>
            </a:r>
          </a:p>
        </p:txBody>
      </p:sp>
    </p:spTree>
    <p:extLst>
      <p:ext uri="{BB962C8B-B14F-4D97-AF65-F5344CB8AC3E}">
        <p14:creationId xmlns:p14="http://schemas.microsoft.com/office/powerpoint/2010/main" val="291054974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463"/>
            <a:ext cx="9144000" cy="830997"/>
          </a:xfrm>
          <a:prstGeom prst="rect">
            <a:avLst/>
          </a:prstGeom>
        </p:spPr>
        <p:txBody>
          <a:bodyPr wrap="square">
            <a:spAutoFit/>
          </a:bodyPr>
          <a:lstStyle/>
          <a:p>
            <a:r>
              <a:rPr lang="en-US" sz="2400" dirty="0"/>
              <a:t>9. The diagram below represents an arrangement materials in a compost manure heap.</a:t>
            </a:r>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850" y="833459"/>
            <a:ext cx="5440719" cy="3052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524000" y="4114800"/>
            <a:ext cx="9144000" cy="1938992"/>
          </a:xfrm>
          <a:prstGeom prst="rect">
            <a:avLst/>
          </a:prstGeom>
        </p:spPr>
        <p:txBody>
          <a:bodyPr wrap="square">
            <a:spAutoFit/>
          </a:bodyPr>
          <a:lstStyle/>
          <a:p>
            <a:r>
              <a:rPr lang="en-US" sz="2400" dirty="0"/>
              <a:t>In the diagram the layer of ash is represented by</a:t>
            </a:r>
          </a:p>
          <a:p>
            <a:pPr marL="457200" indent="-457200">
              <a:buAutoNum type="alphaUcPeriod"/>
            </a:pPr>
            <a:r>
              <a:rPr lang="en-US" sz="2400" dirty="0"/>
              <a:t>K 		</a:t>
            </a:r>
          </a:p>
          <a:p>
            <a:r>
              <a:rPr lang="en-US" sz="2400" dirty="0"/>
              <a:t>B. L</a:t>
            </a:r>
          </a:p>
          <a:p>
            <a:r>
              <a:rPr lang="en-US" sz="2400" dirty="0"/>
              <a:t>C. M 		</a:t>
            </a:r>
          </a:p>
          <a:p>
            <a:r>
              <a:rPr lang="en-US" sz="2400" dirty="0"/>
              <a:t>D. N</a:t>
            </a:r>
          </a:p>
        </p:txBody>
      </p:sp>
    </p:spTree>
    <p:extLst>
      <p:ext uri="{BB962C8B-B14F-4D97-AF65-F5344CB8AC3E}">
        <p14:creationId xmlns:p14="http://schemas.microsoft.com/office/powerpoint/2010/main" val="219331489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838201"/>
            <a:ext cx="9144000" cy="5262979"/>
          </a:xfrm>
          <a:prstGeom prst="rect">
            <a:avLst/>
          </a:prstGeom>
        </p:spPr>
        <p:txBody>
          <a:bodyPr wrap="square">
            <a:spAutoFit/>
          </a:bodyPr>
          <a:lstStyle/>
          <a:p>
            <a:r>
              <a:rPr lang="en-US" sz="2400" dirty="0"/>
              <a:t>14. The following are some activities carried out in an</a:t>
            </a:r>
          </a:p>
          <a:p>
            <a:r>
              <a:rPr lang="en-US" sz="2400" dirty="0"/>
              <a:t>experiment to investigate drainage in soil.</a:t>
            </a:r>
          </a:p>
          <a:p>
            <a:r>
              <a:rPr lang="en-US" sz="2400" dirty="0"/>
              <a:t>(i) Put equal amounts of three types of soil in</a:t>
            </a:r>
          </a:p>
          <a:p>
            <a:r>
              <a:rPr lang="en-US" sz="2400" dirty="0"/>
              <a:t>separate funnels.</a:t>
            </a:r>
          </a:p>
          <a:p>
            <a:r>
              <a:rPr lang="en-US" sz="2400" dirty="0"/>
              <a:t>(ii) Place the funnels on the mouth of each of the</a:t>
            </a:r>
          </a:p>
          <a:p>
            <a:r>
              <a:rPr lang="en-US" sz="2400" dirty="0"/>
              <a:t>three plastic bottles.</a:t>
            </a:r>
          </a:p>
          <a:p>
            <a:r>
              <a:rPr lang="en-US" sz="2400" dirty="0"/>
              <a:t>(iii) Put cotton wool in the neck of each funnel.</a:t>
            </a:r>
          </a:p>
          <a:p>
            <a:r>
              <a:rPr lang="en-US" sz="2400" dirty="0"/>
              <a:t>(iv) Pour equal amounts of water on each type of</a:t>
            </a:r>
          </a:p>
          <a:p>
            <a:r>
              <a:rPr lang="en-US" sz="2400" dirty="0"/>
              <a:t>soil at the same time.</a:t>
            </a:r>
          </a:p>
          <a:p>
            <a:r>
              <a:rPr lang="en-US" sz="2400" dirty="0"/>
              <a:t>Which one of the following is the CORRECT order of the activities?</a:t>
            </a:r>
          </a:p>
          <a:p>
            <a:r>
              <a:rPr lang="en-US" sz="2400" dirty="0"/>
              <a:t>A. (i) , (ii), (iii), (iv).</a:t>
            </a:r>
          </a:p>
          <a:p>
            <a:r>
              <a:rPr lang="en-US" sz="2400" dirty="0"/>
              <a:t>B. (iii), (ii), (i), (iv).</a:t>
            </a:r>
          </a:p>
          <a:p>
            <a:r>
              <a:rPr lang="en-US" sz="2400" dirty="0"/>
              <a:t>C. (i), (iii), (ii), (iv).</a:t>
            </a:r>
          </a:p>
          <a:p>
            <a:r>
              <a:rPr lang="en-US" sz="2400" dirty="0"/>
              <a:t>D. (ii) ,(i), (iii), (iv).</a:t>
            </a:r>
          </a:p>
        </p:txBody>
      </p:sp>
      <p:sp>
        <p:nvSpPr>
          <p:cNvPr id="3" name="TextBox 2"/>
          <p:cNvSpPr txBox="1"/>
          <p:nvPr/>
        </p:nvSpPr>
        <p:spPr>
          <a:xfrm>
            <a:off x="4114800" y="152400"/>
            <a:ext cx="2667000" cy="523220"/>
          </a:xfrm>
          <a:prstGeom prst="rect">
            <a:avLst/>
          </a:prstGeom>
          <a:noFill/>
        </p:spPr>
        <p:txBody>
          <a:bodyPr wrap="square" rtlCol="0">
            <a:spAutoFit/>
          </a:bodyPr>
          <a:lstStyle/>
          <a:p>
            <a:pPr algn="ctr"/>
            <a:r>
              <a:rPr lang="en-US" sz="2800" b="1" dirty="0"/>
              <a:t>KCPE 2011</a:t>
            </a:r>
          </a:p>
        </p:txBody>
      </p:sp>
    </p:spTree>
    <p:extLst>
      <p:ext uri="{BB962C8B-B14F-4D97-AF65-F5344CB8AC3E}">
        <p14:creationId xmlns:p14="http://schemas.microsoft.com/office/powerpoint/2010/main" val="47276674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of pollination</a:t>
            </a:r>
          </a:p>
        </p:txBody>
      </p:sp>
      <p:sp>
        <p:nvSpPr>
          <p:cNvPr id="3" name="Content Placeholder 2"/>
          <p:cNvSpPr>
            <a:spLocks noGrp="1"/>
          </p:cNvSpPr>
          <p:nvPr>
            <p:ph idx="1"/>
          </p:nvPr>
        </p:nvSpPr>
        <p:spPr/>
        <p:txBody>
          <a:bodyPr/>
          <a:lstStyle/>
          <a:p>
            <a:r>
              <a:rPr lang="en-US" dirty="0"/>
              <a:t>Animals : For example insects like bees and </a:t>
            </a:r>
            <a:r>
              <a:rPr lang="en-US" dirty="0" smtClean="0"/>
              <a:t>butterflies</a:t>
            </a:r>
            <a:endParaRPr lang="en-US" dirty="0"/>
          </a:p>
          <a:p>
            <a:r>
              <a:rPr lang="en-US" dirty="0"/>
              <a:t>Birds e.g. sunbird</a:t>
            </a:r>
          </a:p>
          <a:p>
            <a:r>
              <a:rPr lang="en-US" dirty="0"/>
              <a:t>Wind</a:t>
            </a:r>
          </a:p>
          <a:p>
            <a:r>
              <a:rPr lang="en-US" dirty="0"/>
              <a:t>Water</a:t>
            </a:r>
          </a:p>
          <a:p>
            <a:endParaRPr lang="en-US" dirty="0"/>
          </a:p>
        </p:txBody>
      </p:sp>
    </p:spTree>
    <p:extLst>
      <p:ext uri="{BB962C8B-B14F-4D97-AF65-F5344CB8AC3E}">
        <p14:creationId xmlns:p14="http://schemas.microsoft.com/office/powerpoint/2010/main" val="30052316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282476"/>
            <a:ext cx="9144000" cy="2308324"/>
          </a:xfrm>
          <a:prstGeom prst="rect">
            <a:avLst/>
          </a:prstGeom>
        </p:spPr>
        <p:txBody>
          <a:bodyPr wrap="square">
            <a:spAutoFit/>
          </a:bodyPr>
          <a:lstStyle/>
          <a:p>
            <a:r>
              <a:rPr lang="en-US" sz="2400" dirty="0"/>
              <a:t>44. Which one of the following is TRUE about soil that has high water retention? It has</a:t>
            </a:r>
          </a:p>
          <a:p>
            <a:r>
              <a:rPr lang="en-US" sz="2400" dirty="0"/>
              <a:t>A. large air spaces</a:t>
            </a:r>
          </a:p>
          <a:p>
            <a:r>
              <a:rPr lang="en-US" sz="2400" dirty="0"/>
              <a:t>B. low capillarity</a:t>
            </a:r>
          </a:p>
          <a:p>
            <a:r>
              <a:rPr lang="en-US" sz="2400" dirty="0"/>
              <a:t>C. fine texture</a:t>
            </a:r>
          </a:p>
          <a:p>
            <a:r>
              <a:rPr lang="en-US" sz="2400" dirty="0"/>
              <a:t>D. large particles.</a:t>
            </a:r>
          </a:p>
        </p:txBody>
      </p:sp>
      <p:sp>
        <p:nvSpPr>
          <p:cNvPr id="3" name="Rectangle 2"/>
          <p:cNvSpPr/>
          <p:nvPr/>
        </p:nvSpPr>
        <p:spPr>
          <a:xfrm>
            <a:off x="1524000" y="2961144"/>
            <a:ext cx="9144000" cy="2677656"/>
          </a:xfrm>
          <a:prstGeom prst="rect">
            <a:avLst/>
          </a:prstGeom>
        </p:spPr>
        <p:txBody>
          <a:bodyPr wrap="square">
            <a:spAutoFit/>
          </a:bodyPr>
          <a:lstStyle/>
          <a:p>
            <a:r>
              <a:rPr lang="en-US" sz="2400" dirty="0"/>
              <a:t>37. During a demonstration to investigate a certain property of matter, soil was put in a small container and then dipped in water in a basin;</a:t>
            </a:r>
          </a:p>
          <a:p>
            <a:r>
              <a:rPr lang="en-US" sz="2400" dirty="0"/>
              <a:t>This was to show the presence of</a:t>
            </a:r>
          </a:p>
          <a:p>
            <a:r>
              <a:rPr lang="en-US" sz="2400" dirty="0"/>
              <a:t>A. air in water</a:t>
            </a:r>
          </a:p>
          <a:p>
            <a:r>
              <a:rPr lang="en-US" sz="2400" dirty="0"/>
              <a:t>B. water in soil</a:t>
            </a:r>
          </a:p>
          <a:p>
            <a:r>
              <a:rPr lang="en-US" sz="2400" dirty="0"/>
              <a:t>C. minerals in soil</a:t>
            </a:r>
          </a:p>
          <a:p>
            <a:r>
              <a:rPr lang="en-US" sz="2400" dirty="0"/>
              <a:t>D. air in soil.</a:t>
            </a:r>
          </a:p>
        </p:txBody>
      </p:sp>
    </p:spTree>
    <p:extLst>
      <p:ext uri="{BB962C8B-B14F-4D97-AF65-F5344CB8AC3E}">
        <p14:creationId xmlns:p14="http://schemas.microsoft.com/office/powerpoint/2010/main" val="180198296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0927" y="282476"/>
            <a:ext cx="9144000" cy="2308324"/>
          </a:xfrm>
          <a:prstGeom prst="rect">
            <a:avLst/>
          </a:prstGeom>
        </p:spPr>
        <p:txBody>
          <a:bodyPr wrap="square">
            <a:spAutoFit/>
          </a:bodyPr>
          <a:lstStyle/>
          <a:p>
            <a:r>
              <a:rPr lang="en-US" sz="2400" dirty="0"/>
              <a:t>50. In a certain investigation on soil, pupils heated soil in a container until smoke was produced. This was to investigate presence of</a:t>
            </a:r>
          </a:p>
          <a:p>
            <a:r>
              <a:rPr lang="en-US" sz="2400" dirty="0"/>
              <a:t>A. air in soil</a:t>
            </a:r>
          </a:p>
          <a:p>
            <a:r>
              <a:rPr lang="en-US" sz="2400" dirty="0"/>
              <a:t>B. organic matter in soil</a:t>
            </a:r>
          </a:p>
          <a:p>
            <a:r>
              <a:rPr lang="en-US" sz="2400" dirty="0"/>
              <a:t>C. water in soil</a:t>
            </a:r>
          </a:p>
          <a:p>
            <a:r>
              <a:rPr lang="en-US" sz="2400" dirty="0"/>
              <a:t>D. living organisms in soil.</a:t>
            </a:r>
          </a:p>
        </p:txBody>
      </p:sp>
      <p:sp>
        <p:nvSpPr>
          <p:cNvPr id="3" name="Rectangle 2"/>
          <p:cNvSpPr/>
          <p:nvPr/>
        </p:nvSpPr>
        <p:spPr>
          <a:xfrm>
            <a:off x="1510145" y="3307003"/>
            <a:ext cx="9144000" cy="2308324"/>
          </a:xfrm>
          <a:prstGeom prst="rect">
            <a:avLst/>
          </a:prstGeom>
        </p:spPr>
        <p:txBody>
          <a:bodyPr wrap="square">
            <a:spAutoFit/>
          </a:bodyPr>
          <a:lstStyle/>
          <a:p>
            <a:r>
              <a:rPr lang="en-US" sz="2400" dirty="0"/>
              <a:t>15. Which one of the following methods of soil conservation can be used to control splash erosion?</a:t>
            </a:r>
          </a:p>
          <a:p>
            <a:r>
              <a:rPr lang="en-US" sz="2400" dirty="0"/>
              <a:t>A. Making terraces.</a:t>
            </a:r>
          </a:p>
          <a:p>
            <a:r>
              <a:rPr lang="en-US" sz="2400" dirty="0"/>
              <a:t>B. Building gabions.</a:t>
            </a:r>
          </a:p>
          <a:p>
            <a:r>
              <a:rPr lang="en-US" sz="2400" dirty="0"/>
              <a:t>C. Planting cover crops.</a:t>
            </a:r>
          </a:p>
          <a:p>
            <a:r>
              <a:rPr lang="en-US" sz="2400" dirty="0"/>
              <a:t>D. </a:t>
            </a:r>
            <a:r>
              <a:rPr lang="en-US" sz="2400" dirty="0" err="1"/>
              <a:t>Practising</a:t>
            </a:r>
            <a:r>
              <a:rPr lang="en-US" sz="2400" dirty="0"/>
              <a:t> contour farming.</a:t>
            </a:r>
          </a:p>
        </p:txBody>
      </p:sp>
    </p:spTree>
    <p:extLst>
      <p:ext uri="{BB962C8B-B14F-4D97-AF65-F5344CB8AC3E}">
        <p14:creationId xmlns:p14="http://schemas.microsoft.com/office/powerpoint/2010/main" val="339722724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661765"/>
            <a:ext cx="9220200" cy="1938992"/>
          </a:xfrm>
          <a:prstGeom prst="rect">
            <a:avLst/>
          </a:prstGeom>
        </p:spPr>
        <p:txBody>
          <a:bodyPr wrap="square">
            <a:spAutoFit/>
          </a:bodyPr>
          <a:lstStyle/>
          <a:p>
            <a:r>
              <a:rPr lang="en-US" sz="2400" dirty="0"/>
              <a:t>46. Soil becomes waterlogged due to</a:t>
            </a:r>
          </a:p>
          <a:p>
            <a:r>
              <a:rPr lang="en-US" sz="2400" dirty="0"/>
              <a:t>A. its </a:t>
            </a:r>
            <a:r>
              <a:rPr lang="en-US" sz="2400" dirty="0" err="1"/>
              <a:t>colour</a:t>
            </a:r>
            <a:endParaRPr lang="en-US" sz="2400" dirty="0"/>
          </a:p>
          <a:p>
            <a:r>
              <a:rPr lang="en-US" sz="2400" dirty="0"/>
              <a:t>B. the size of its particles</a:t>
            </a:r>
          </a:p>
          <a:p>
            <a:r>
              <a:rPr lang="en-US" sz="2400" dirty="0"/>
              <a:t>C. the absence of small animals in it</a:t>
            </a:r>
          </a:p>
          <a:p>
            <a:r>
              <a:rPr lang="en-US" sz="2400" dirty="0"/>
              <a:t>D. the amount of air in it.</a:t>
            </a:r>
          </a:p>
        </p:txBody>
      </p:sp>
      <p:sp>
        <p:nvSpPr>
          <p:cNvPr id="3" name="TextBox 2"/>
          <p:cNvSpPr txBox="1"/>
          <p:nvPr/>
        </p:nvSpPr>
        <p:spPr>
          <a:xfrm>
            <a:off x="4114800" y="152400"/>
            <a:ext cx="2667000" cy="523220"/>
          </a:xfrm>
          <a:prstGeom prst="rect">
            <a:avLst/>
          </a:prstGeom>
          <a:noFill/>
        </p:spPr>
        <p:txBody>
          <a:bodyPr wrap="square" rtlCol="0">
            <a:spAutoFit/>
          </a:bodyPr>
          <a:lstStyle/>
          <a:p>
            <a:pPr algn="ctr"/>
            <a:r>
              <a:rPr lang="en-US" sz="2800" b="1" dirty="0"/>
              <a:t>KCPE 2012</a:t>
            </a:r>
          </a:p>
        </p:txBody>
      </p:sp>
      <p:sp>
        <p:nvSpPr>
          <p:cNvPr id="4" name="Rectangle 3"/>
          <p:cNvSpPr/>
          <p:nvPr/>
        </p:nvSpPr>
        <p:spPr>
          <a:xfrm>
            <a:off x="1524000" y="2667001"/>
            <a:ext cx="9144000" cy="1200329"/>
          </a:xfrm>
          <a:prstGeom prst="rect">
            <a:avLst/>
          </a:prstGeom>
        </p:spPr>
        <p:txBody>
          <a:bodyPr wrap="square">
            <a:spAutoFit/>
          </a:bodyPr>
          <a:lstStyle/>
          <a:p>
            <a:r>
              <a:rPr lang="en-US" sz="2400" dirty="0"/>
              <a:t>33. A hilly area with deep channels is LIKELY to be experiencing</a:t>
            </a:r>
          </a:p>
          <a:p>
            <a:r>
              <a:rPr lang="en-US" sz="2400" dirty="0"/>
              <a:t>A. sheet erosion B. gulley erosion</a:t>
            </a:r>
          </a:p>
          <a:p>
            <a:r>
              <a:rPr lang="en-US" sz="2400" dirty="0"/>
              <a:t>C. rill erosion D. splash erosion.</a:t>
            </a:r>
          </a:p>
        </p:txBody>
      </p:sp>
      <p:sp>
        <p:nvSpPr>
          <p:cNvPr id="5" name="Rectangle 4"/>
          <p:cNvSpPr/>
          <p:nvPr/>
        </p:nvSpPr>
        <p:spPr>
          <a:xfrm>
            <a:off x="1524000" y="3886200"/>
            <a:ext cx="9144000" cy="2308324"/>
          </a:xfrm>
          <a:prstGeom prst="rect">
            <a:avLst/>
          </a:prstGeom>
        </p:spPr>
        <p:txBody>
          <a:bodyPr wrap="square">
            <a:spAutoFit/>
          </a:bodyPr>
          <a:lstStyle/>
          <a:p>
            <a:r>
              <a:rPr lang="en-US" sz="2400" dirty="0"/>
              <a:t>49. Which one of the following statements is TRUE about manures? They</a:t>
            </a:r>
          </a:p>
          <a:p>
            <a:r>
              <a:rPr lang="en-US" sz="2400" dirty="0"/>
              <a:t>A. increase the growth of weeds</a:t>
            </a:r>
          </a:p>
          <a:p>
            <a:r>
              <a:rPr lang="en-US" sz="2400" dirty="0"/>
              <a:t>B. release specific nutrients to the soil</a:t>
            </a:r>
          </a:p>
          <a:p>
            <a:r>
              <a:rPr lang="en-US" sz="2400" dirty="0"/>
              <a:t>C. destroy micro-organism in the soil</a:t>
            </a:r>
          </a:p>
          <a:p>
            <a:r>
              <a:rPr lang="en-US" sz="2400" dirty="0"/>
              <a:t>D. cause pollution of the soil.</a:t>
            </a:r>
          </a:p>
        </p:txBody>
      </p:sp>
    </p:spTree>
    <p:extLst>
      <p:ext uri="{BB962C8B-B14F-4D97-AF65-F5344CB8AC3E}">
        <p14:creationId xmlns:p14="http://schemas.microsoft.com/office/powerpoint/2010/main" val="99164931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14800" y="152400"/>
            <a:ext cx="2667000" cy="523220"/>
          </a:xfrm>
          <a:prstGeom prst="rect">
            <a:avLst/>
          </a:prstGeom>
          <a:noFill/>
        </p:spPr>
        <p:txBody>
          <a:bodyPr wrap="square" rtlCol="0">
            <a:spAutoFit/>
          </a:bodyPr>
          <a:lstStyle/>
          <a:p>
            <a:pPr algn="ctr"/>
            <a:r>
              <a:rPr lang="en-US" sz="2800" b="1" dirty="0"/>
              <a:t>KCPE 2013</a:t>
            </a:r>
          </a:p>
        </p:txBody>
      </p:sp>
      <p:sp>
        <p:nvSpPr>
          <p:cNvPr id="3" name="Rectangle 2"/>
          <p:cNvSpPr/>
          <p:nvPr/>
        </p:nvSpPr>
        <p:spPr>
          <a:xfrm>
            <a:off x="1530928" y="709045"/>
            <a:ext cx="9220200" cy="830997"/>
          </a:xfrm>
          <a:prstGeom prst="rect">
            <a:avLst/>
          </a:prstGeom>
        </p:spPr>
        <p:txBody>
          <a:bodyPr wrap="square">
            <a:spAutoFit/>
          </a:bodyPr>
          <a:lstStyle/>
          <a:p>
            <a:r>
              <a:rPr lang="en-US" sz="2400" dirty="0"/>
              <a:t>4. The set up shown below can be used to investigate</a:t>
            </a:r>
          </a:p>
          <a:p>
            <a:r>
              <a:rPr lang="en-US" sz="2400" dirty="0"/>
              <a:t>the presence of a certain component of soil.</a:t>
            </a: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989" y="1524000"/>
            <a:ext cx="3757612" cy="2586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4000" y="4495801"/>
            <a:ext cx="9144000" cy="1200329"/>
          </a:xfrm>
          <a:prstGeom prst="rect">
            <a:avLst/>
          </a:prstGeom>
        </p:spPr>
        <p:txBody>
          <a:bodyPr wrap="square">
            <a:spAutoFit/>
          </a:bodyPr>
          <a:lstStyle/>
          <a:p>
            <a:r>
              <a:rPr lang="en-US" sz="2400" dirty="0"/>
              <a:t>The soil component investigated is</a:t>
            </a:r>
          </a:p>
          <a:p>
            <a:r>
              <a:rPr lang="en-US" sz="2400" dirty="0"/>
              <a:t>A. organic matter B. water</a:t>
            </a:r>
          </a:p>
          <a:p>
            <a:r>
              <a:rPr lang="en-US" sz="2400" dirty="0"/>
              <a:t>C. Air D. mineral salts.</a:t>
            </a:r>
          </a:p>
        </p:txBody>
      </p:sp>
    </p:spTree>
    <p:extLst>
      <p:ext uri="{BB962C8B-B14F-4D97-AF65-F5344CB8AC3E}">
        <p14:creationId xmlns:p14="http://schemas.microsoft.com/office/powerpoint/2010/main" val="348412507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476072"/>
            <a:ext cx="9144000" cy="1200329"/>
          </a:xfrm>
          <a:prstGeom prst="rect">
            <a:avLst/>
          </a:prstGeom>
        </p:spPr>
        <p:txBody>
          <a:bodyPr wrap="square">
            <a:spAutoFit/>
          </a:bodyPr>
          <a:lstStyle/>
          <a:p>
            <a:r>
              <a:rPr lang="en-US" sz="2400" dirty="0"/>
              <a:t>8. Splash erosion can be prevented by</a:t>
            </a:r>
          </a:p>
          <a:p>
            <a:r>
              <a:rPr lang="en-US" sz="2400" dirty="0"/>
              <a:t>A. use of gabions 	B. mulching</a:t>
            </a:r>
          </a:p>
          <a:p>
            <a:r>
              <a:rPr lang="en-US" sz="2400" dirty="0"/>
              <a:t>C. terracing 		D. contour farming.</a:t>
            </a:r>
          </a:p>
        </p:txBody>
      </p:sp>
      <p:sp>
        <p:nvSpPr>
          <p:cNvPr id="3" name="Rectangle 2"/>
          <p:cNvSpPr/>
          <p:nvPr/>
        </p:nvSpPr>
        <p:spPr>
          <a:xfrm>
            <a:off x="1447800" y="2076272"/>
            <a:ext cx="9220200" cy="1200329"/>
          </a:xfrm>
          <a:prstGeom prst="rect">
            <a:avLst/>
          </a:prstGeom>
        </p:spPr>
        <p:txBody>
          <a:bodyPr wrap="square">
            <a:spAutoFit/>
          </a:bodyPr>
          <a:lstStyle/>
          <a:p>
            <a:r>
              <a:rPr lang="en-US" sz="2400" dirty="0"/>
              <a:t>10. Soil that is good for modeling has</a:t>
            </a:r>
          </a:p>
          <a:p>
            <a:r>
              <a:rPr lang="en-US" sz="2400" dirty="0"/>
              <a:t>A. high water drainage 	B. rough texture</a:t>
            </a:r>
          </a:p>
          <a:p>
            <a:r>
              <a:rPr lang="en-US" sz="2400" dirty="0"/>
              <a:t>C. high capillarity 		D. large air spaces.</a:t>
            </a:r>
          </a:p>
        </p:txBody>
      </p:sp>
      <p:sp>
        <p:nvSpPr>
          <p:cNvPr id="4" name="Rectangle 3"/>
          <p:cNvSpPr/>
          <p:nvPr/>
        </p:nvSpPr>
        <p:spPr>
          <a:xfrm>
            <a:off x="1524000" y="3776008"/>
            <a:ext cx="9144000" cy="1938992"/>
          </a:xfrm>
          <a:prstGeom prst="rect">
            <a:avLst/>
          </a:prstGeom>
        </p:spPr>
        <p:txBody>
          <a:bodyPr wrap="square">
            <a:spAutoFit/>
          </a:bodyPr>
          <a:lstStyle/>
          <a:p>
            <a:r>
              <a:rPr lang="en-US" sz="2400" dirty="0"/>
              <a:t>25. Farmers apply farm yard manure to the soil to</a:t>
            </a:r>
          </a:p>
          <a:p>
            <a:r>
              <a:rPr lang="en-US" sz="2400" dirty="0"/>
              <a:t>A. improve soil structure</a:t>
            </a:r>
          </a:p>
          <a:p>
            <a:r>
              <a:rPr lang="en-US" sz="2400" dirty="0"/>
              <a:t>B. release nutrients needed by plants immediately</a:t>
            </a:r>
          </a:p>
          <a:p>
            <a:r>
              <a:rPr lang="en-US" sz="2400" dirty="0"/>
              <a:t>C. provide specific nutrients</a:t>
            </a:r>
          </a:p>
          <a:p>
            <a:r>
              <a:rPr lang="en-US" sz="2400" dirty="0"/>
              <a:t>D. provide nutrients in right amounts.</a:t>
            </a:r>
          </a:p>
        </p:txBody>
      </p:sp>
    </p:spTree>
    <p:extLst>
      <p:ext uri="{BB962C8B-B14F-4D97-AF65-F5344CB8AC3E}">
        <p14:creationId xmlns:p14="http://schemas.microsoft.com/office/powerpoint/2010/main" val="167756269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685800"/>
            <a:ext cx="9144000" cy="2308324"/>
          </a:xfrm>
          <a:prstGeom prst="rect">
            <a:avLst/>
          </a:prstGeom>
        </p:spPr>
        <p:txBody>
          <a:bodyPr wrap="square">
            <a:spAutoFit/>
          </a:bodyPr>
          <a:lstStyle/>
          <a:p>
            <a:r>
              <a:rPr lang="en-US" sz="2400" dirty="0"/>
              <a:t>42. When pupils heated some garden soil, smoke was produced. The observation made indicated the presence of</a:t>
            </a:r>
          </a:p>
          <a:p>
            <a:r>
              <a:rPr lang="en-US" sz="2400" dirty="0"/>
              <a:t>A. organic matter</a:t>
            </a:r>
          </a:p>
          <a:p>
            <a:r>
              <a:rPr lang="en-US" sz="2400" dirty="0"/>
              <a:t>B. air</a:t>
            </a:r>
          </a:p>
          <a:p>
            <a:r>
              <a:rPr lang="en-US" sz="2400" dirty="0"/>
              <a:t>C. mineral particles</a:t>
            </a:r>
          </a:p>
          <a:p>
            <a:r>
              <a:rPr lang="en-US" sz="2400" dirty="0"/>
              <a:t>D. water.</a:t>
            </a:r>
          </a:p>
        </p:txBody>
      </p:sp>
      <p:sp>
        <p:nvSpPr>
          <p:cNvPr id="3" name="TextBox 2"/>
          <p:cNvSpPr txBox="1"/>
          <p:nvPr/>
        </p:nvSpPr>
        <p:spPr>
          <a:xfrm>
            <a:off x="4114800" y="152400"/>
            <a:ext cx="2667000" cy="523220"/>
          </a:xfrm>
          <a:prstGeom prst="rect">
            <a:avLst/>
          </a:prstGeom>
          <a:noFill/>
        </p:spPr>
        <p:txBody>
          <a:bodyPr wrap="square" rtlCol="0">
            <a:spAutoFit/>
          </a:bodyPr>
          <a:lstStyle/>
          <a:p>
            <a:pPr algn="ctr"/>
            <a:r>
              <a:rPr lang="en-US" sz="2800" b="1" dirty="0"/>
              <a:t>KCPE 2014</a:t>
            </a:r>
          </a:p>
        </p:txBody>
      </p:sp>
      <p:sp>
        <p:nvSpPr>
          <p:cNvPr id="4" name="Rectangle 3"/>
          <p:cNvSpPr/>
          <p:nvPr/>
        </p:nvSpPr>
        <p:spPr>
          <a:xfrm>
            <a:off x="1558636" y="3045492"/>
            <a:ext cx="9144000" cy="3785652"/>
          </a:xfrm>
          <a:prstGeom prst="rect">
            <a:avLst/>
          </a:prstGeom>
        </p:spPr>
        <p:txBody>
          <a:bodyPr wrap="square">
            <a:spAutoFit/>
          </a:bodyPr>
          <a:lstStyle/>
          <a:p>
            <a:r>
              <a:rPr lang="en-US" sz="2400" dirty="0"/>
              <a:t>43. The following are some characteristics of soil</a:t>
            </a:r>
          </a:p>
          <a:p>
            <a:r>
              <a:rPr lang="en-US" sz="2400" dirty="0"/>
              <a:t>(i) fine particles.</a:t>
            </a:r>
          </a:p>
          <a:p>
            <a:r>
              <a:rPr lang="en-US" sz="2400" dirty="0"/>
              <a:t>(ii) cracks when dry.</a:t>
            </a:r>
          </a:p>
          <a:p>
            <a:r>
              <a:rPr lang="en-US" sz="2400" dirty="0"/>
              <a:t>(iii) poor drainage.</a:t>
            </a:r>
          </a:p>
          <a:p>
            <a:r>
              <a:rPr lang="en-US" sz="2400" dirty="0"/>
              <a:t>(iv) good capillarity.</a:t>
            </a:r>
          </a:p>
          <a:p>
            <a:r>
              <a:rPr lang="en-US" sz="2400" dirty="0"/>
              <a:t>The characteristics are for</a:t>
            </a:r>
          </a:p>
          <a:p>
            <a:r>
              <a:rPr lang="en-US" sz="2400" dirty="0"/>
              <a:t>A. loam soil only</a:t>
            </a:r>
          </a:p>
          <a:p>
            <a:r>
              <a:rPr lang="en-US" sz="2400" dirty="0"/>
              <a:t>B. loam and sand soil</a:t>
            </a:r>
          </a:p>
          <a:p>
            <a:r>
              <a:rPr lang="en-US" sz="2400" dirty="0"/>
              <a:t>C. clay soil only</a:t>
            </a:r>
          </a:p>
          <a:p>
            <a:r>
              <a:rPr lang="en-US" sz="2400" dirty="0"/>
              <a:t>D. loam and clay soil.</a:t>
            </a:r>
          </a:p>
        </p:txBody>
      </p:sp>
    </p:spTree>
    <p:extLst>
      <p:ext uri="{BB962C8B-B14F-4D97-AF65-F5344CB8AC3E}">
        <p14:creationId xmlns:p14="http://schemas.microsoft.com/office/powerpoint/2010/main" val="285936491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6291" y="105014"/>
            <a:ext cx="9144000" cy="1938992"/>
          </a:xfrm>
          <a:prstGeom prst="rect">
            <a:avLst/>
          </a:prstGeom>
        </p:spPr>
        <p:txBody>
          <a:bodyPr wrap="square">
            <a:spAutoFit/>
          </a:bodyPr>
          <a:lstStyle/>
          <a:p>
            <a:r>
              <a:rPr lang="en-US" sz="2400" dirty="0"/>
              <a:t>47. Which one of the following is not a component of soil?</a:t>
            </a:r>
          </a:p>
          <a:p>
            <a:r>
              <a:rPr lang="en-US" sz="2400" dirty="0"/>
              <a:t>A. Rock particles.</a:t>
            </a:r>
          </a:p>
          <a:p>
            <a:r>
              <a:rPr lang="en-US" sz="2400" dirty="0"/>
              <a:t>B. Water.</a:t>
            </a:r>
          </a:p>
          <a:p>
            <a:r>
              <a:rPr lang="en-US" sz="2400" dirty="0"/>
              <a:t>C. Plant.</a:t>
            </a:r>
          </a:p>
          <a:p>
            <a:r>
              <a:rPr lang="en-US" sz="2400" dirty="0"/>
              <a:t>D. Air.</a:t>
            </a:r>
          </a:p>
        </p:txBody>
      </p:sp>
      <p:sp>
        <p:nvSpPr>
          <p:cNvPr id="4" name="Rectangle 3"/>
          <p:cNvSpPr/>
          <p:nvPr/>
        </p:nvSpPr>
        <p:spPr>
          <a:xfrm>
            <a:off x="1496292" y="2328208"/>
            <a:ext cx="9171709" cy="1938992"/>
          </a:xfrm>
          <a:prstGeom prst="rect">
            <a:avLst/>
          </a:prstGeom>
        </p:spPr>
        <p:txBody>
          <a:bodyPr wrap="square">
            <a:spAutoFit/>
          </a:bodyPr>
          <a:lstStyle/>
          <a:p>
            <a:r>
              <a:rPr lang="en-US" sz="2400" dirty="0"/>
              <a:t>6. Which one of the following is a compound fertilizer?</a:t>
            </a:r>
          </a:p>
          <a:p>
            <a:r>
              <a:rPr lang="en-US" sz="2400" dirty="0"/>
              <a:t>	A. </a:t>
            </a:r>
            <a:r>
              <a:rPr lang="en-US" sz="2400" dirty="0" err="1"/>
              <a:t>Muriate</a:t>
            </a:r>
            <a:r>
              <a:rPr lang="en-US" sz="2400" dirty="0"/>
              <a:t> and potash</a:t>
            </a:r>
          </a:p>
          <a:p>
            <a:r>
              <a:rPr lang="en-US" sz="2400" dirty="0"/>
              <a:t>	B. Triple Super Phosphate</a:t>
            </a:r>
          </a:p>
          <a:p>
            <a:r>
              <a:rPr lang="en-US" sz="2400" dirty="0"/>
              <a:t>	C. </a:t>
            </a:r>
            <a:r>
              <a:rPr lang="en-US" sz="2400" dirty="0" err="1"/>
              <a:t>Sulphate</a:t>
            </a:r>
            <a:r>
              <a:rPr lang="en-US" sz="2400" dirty="0"/>
              <a:t> of Ammonia</a:t>
            </a:r>
          </a:p>
          <a:p>
            <a:r>
              <a:rPr lang="en-US" sz="2400" dirty="0"/>
              <a:t>	D. Mono Ammonium phosphate</a:t>
            </a:r>
          </a:p>
        </p:txBody>
      </p:sp>
      <p:sp>
        <p:nvSpPr>
          <p:cNvPr id="5" name="TextBox 4"/>
          <p:cNvSpPr txBox="1"/>
          <p:nvPr/>
        </p:nvSpPr>
        <p:spPr>
          <a:xfrm>
            <a:off x="3657600" y="1777279"/>
            <a:ext cx="2667000" cy="523220"/>
          </a:xfrm>
          <a:prstGeom prst="rect">
            <a:avLst/>
          </a:prstGeom>
          <a:noFill/>
        </p:spPr>
        <p:txBody>
          <a:bodyPr wrap="square" rtlCol="0">
            <a:spAutoFit/>
          </a:bodyPr>
          <a:lstStyle/>
          <a:p>
            <a:pPr algn="ctr"/>
            <a:r>
              <a:rPr lang="en-US" sz="2800" b="1" dirty="0"/>
              <a:t>KCPE 2015</a:t>
            </a:r>
          </a:p>
        </p:txBody>
      </p:sp>
      <p:sp>
        <p:nvSpPr>
          <p:cNvPr id="6" name="Rectangle 5"/>
          <p:cNvSpPr/>
          <p:nvPr/>
        </p:nvSpPr>
        <p:spPr>
          <a:xfrm>
            <a:off x="1627910" y="4495800"/>
            <a:ext cx="9116290" cy="1938992"/>
          </a:xfrm>
          <a:prstGeom prst="rect">
            <a:avLst/>
          </a:prstGeom>
        </p:spPr>
        <p:txBody>
          <a:bodyPr wrap="square">
            <a:spAutoFit/>
          </a:bodyPr>
          <a:lstStyle/>
          <a:p>
            <a:r>
              <a:rPr lang="en-US" sz="2400" dirty="0"/>
              <a:t>25. In a certain activity, a sample of soil was mixed with water in a transparent container, shaken and allowed to settle. This was to investigate soil</a:t>
            </a:r>
          </a:p>
          <a:p>
            <a:r>
              <a:rPr lang="en-US" sz="2400" dirty="0"/>
              <a:t>	A. drainage			B. fertility</a:t>
            </a:r>
          </a:p>
          <a:p>
            <a:r>
              <a:rPr lang="en-US" sz="2400" dirty="0"/>
              <a:t>	C. composition		D. capillarity</a:t>
            </a:r>
          </a:p>
        </p:txBody>
      </p:sp>
    </p:spTree>
    <p:extLst>
      <p:ext uri="{BB962C8B-B14F-4D97-AF65-F5344CB8AC3E}">
        <p14:creationId xmlns:p14="http://schemas.microsoft.com/office/powerpoint/2010/main" val="387142141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0"/>
            <a:ext cx="9144000" cy="1938992"/>
          </a:xfrm>
          <a:prstGeom prst="rect">
            <a:avLst/>
          </a:prstGeom>
        </p:spPr>
        <p:txBody>
          <a:bodyPr wrap="square">
            <a:spAutoFit/>
          </a:bodyPr>
          <a:lstStyle/>
          <a:p>
            <a:r>
              <a:rPr lang="en-US" sz="2400" dirty="0"/>
              <a:t>45. Which one of the following statements is true about splash erosion?</a:t>
            </a:r>
          </a:p>
          <a:p>
            <a:r>
              <a:rPr lang="en-US" sz="2400" dirty="0"/>
              <a:t>	A. Forms shallow trenches</a:t>
            </a:r>
          </a:p>
          <a:p>
            <a:r>
              <a:rPr lang="en-US" sz="2400" dirty="0"/>
              <a:t>	B. Caused by wind and water</a:t>
            </a:r>
          </a:p>
          <a:p>
            <a:r>
              <a:rPr lang="en-US" sz="2400" dirty="0"/>
              <a:t>	C. Removes a thin layer  of soil</a:t>
            </a:r>
          </a:p>
          <a:p>
            <a:r>
              <a:rPr lang="en-US" sz="2400" dirty="0"/>
              <a:t>	D. Occurs below roofs of buildings</a:t>
            </a:r>
          </a:p>
        </p:txBody>
      </p:sp>
    </p:spTree>
    <p:extLst>
      <p:ext uri="{BB962C8B-B14F-4D97-AF65-F5344CB8AC3E}">
        <p14:creationId xmlns:p14="http://schemas.microsoft.com/office/powerpoint/2010/main" val="639038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381000"/>
            <a:ext cx="8534400" cy="7478970"/>
          </a:xfrm>
          <a:prstGeom prst="rect">
            <a:avLst/>
          </a:prstGeom>
          <a:noFill/>
        </p:spPr>
        <p:txBody>
          <a:bodyPr wrap="square" rtlCol="0">
            <a:spAutoFit/>
          </a:bodyPr>
          <a:lstStyle/>
          <a:p>
            <a:pPr algn="ctr"/>
            <a:r>
              <a:rPr lang="en-US" sz="8000" b="1" dirty="0">
                <a:solidFill>
                  <a:srgbClr val="CC0066"/>
                </a:solidFill>
                <a:latin typeface="Arial Black" panose="020B0A04020102020204" pitchFamily="34" charset="0"/>
              </a:rPr>
              <a:t>WE ARE NOW GOING TO TAKE A BREAK</a:t>
            </a:r>
          </a:p>
          <a:p>
            <a:pPr algn="ctr"/>
            <a:r>
              <a:rPr lang="en-US" sz="8000" b="1" dirty="0">
                <a:solidFill>
                  <a:srgbClr val="CC0066"/>
                </a:solidFill>
                <a:latin typeface="Arial Black" panose="020B0A04020102020204" pitchFamily="34" charset="0"/>
              </a:rPr>
              <a:t>…………………….</a:t>
            </a:r>
          </a:p>
        </p:txBody>
      </p:sp>
    </p:spTree>
    <p:extLst>
      <p:ext uri="{BB962C8B-B14F-4D97-AF65-F5344CB8AC3E}">
        <p14:creationId xmlns:p14="http://schemas.microsoft.com/office/powerpoint/2010/main" val="231609357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31698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Food crops</a:t>
            </a:r>
          </a:p>
        </p:txBody>
      </p:sp>
      <p:sp>
        <p:nvSpPr>
          <p:cNvPr id="3" name="Content Placeholder 2"/>
          <p:cNvSpPr>
            <a:spLocks noGrp="1"/>
          </p:cNvSpPr>
          <p:nvPr>
            <p:ph idx="1"/>
          </p:nvPr>
        </p:nvSpPr>
        <p:spPr/>
        <p:txBody>
          <a:bodyPr/>
          <a:lstStyle/>
          <a:p>
            <a:r>
              <a:rPr lang="en-US" dirty="0">
                <a:latin typeface="Cambria" panose="02040503050406030204" pitchFamily="18" charset="0"/>
              </a:rPr>
              <a:t>These are crops that are grown to provide food</a:t>
            </a:r>
          </a:p>
          <a:p>
            <a:endParaRPr lang="en-US" dirty="0"/>
          </a:p>
        </p:txBody>
      </p:sp>
    </p:spTree>
    <p:extLst>
      <p:ext uri="{BB962C8B-B14F-4D97-AF65-F5344CB8AC3E}">
        <p14:creationId xmlns:p14="http://schemas.microsoft.com/office/powerpoint/2010/main" val="26849030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523955"/>
            <a:ext cx="8333222" cy="1147969"/>
          </a:xfrm>
        </p:spPr>
        <p:txBody>
          <a:bodyPr>
            <a:normAutofit fontScale="90000"/>
          </a:bodyPr>
          <a:lstStyle/>
          <a:p>
            <a:r>
              <a:rPr lang="en-US" dirty="0"/>
              <a:t>Characteristics of insect pollinated flowers</a:t>
            </a:r>
          </a:p>
        </p:txBody>
      </p:sp>
      <p:sp>
        <p:nvSpPr>
          <p:cNvPr id="3" name="Content Placeholder 2"/>
          <p:cNvSpPr>
            <a:spLocks noGrp="1"/>
          </p:cNvSpPr>
          <p:nvPr>
            <p:ph idx="1"/>
          </p:nvPr>
        </p:nvSpPr>
        <p:spPr/>
        <p:txBody>
          <a:bodyPr/>
          <a:lstStyle/>
          <a:p>
            <a:r>
              <a:rPr lang="en-US" dirty="0"/>
              <a:t>Brightly </a:t>
            </a:r>
            <a:r>
              <a:rPr lang="en-US" dirty="0" err="1"/>
              <a:t>coloured</a:t>
            </a:r>
            <a:r>
              <a:rPr lang="en-US" dirty="0"/>
              <a:t> petals</a:t>
            </a:r>
          </a:p>
          <a:p>
            <a:r>
              <a:rPr lang="en-US" dirty="0"/>
              <a:t>Have an attractive smell or scent</a:t>
            </a:r>
          </a:p>
          <a:p>
            <a:r>
              <a:rPr lang="en-US" dirty="0"/>
              <a:t>The stigma is flat and sticky</a:t>
            </a:r>
          </a:p>
          <a:p>
            <a:r>
              <a:rPr lang="en-US" dirty="0"/>
              <a:t>Sticky pollen grains</a:t>
            </a:r>
          </a:p>
          <a:p>
            <a:r>
              <a:rPr lang="en-US" dirty="0"/>
              <a:t>Produce nectar</a:t>
            </a:r>
          </a:p>
          <a:p>
            <a:r>
              <a:rPr lang="en-US" dirty="0"/>
              <a:t>Are large in size</a:t>
            </a:r>
          </a:p>
          <a:p>
            <a:endParaRPr lang="en-US" dirty="0"/>
          </a:p>
        </p:txBody>
      </p:sp>
    </p:spTree>
    <p:extLst>
      <p:ext uri="{BB962C8B-B14F-4D97-AF65-F5344CB8AC3E}">
        <p14:creationId xmlns:p14="http://schemas.microsoft.com/office/powerpoint/2010/main" val="9638076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2925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447800"/>
            <a:ext cx="8991600" cy="4339650"/>
          </a:xfrm>
          <a:prstGeom prst="rect">
            <a:avLst/>
          </a:prstGeom>
          <a:noFill/>
        </p:spPr>
        <p:txBody>
          <a:bodyPr wrap="square" rtlCol="0">
            <a:spAutoFit/>
          </a:bodyPr>
          <a:lstStyle/>
          <a:p>
            <a:pPr algn="ctr"/>
            <a:r>
              <a:rPr lang="en-US" sz="13800" b="1" dirty="0">
                <a:solidFill>
                  <a:srgbClr val="CC0066"/>
                </a:solidFill>
              </a:rPr>
              <a:t>WELCOME BACK…</a:t>
            </a:r>
          </a:p>
        </p:txBody>
      </p:sp>
    </p:spTree>
    <p:extLst>
      <p:ext uri="{BB962C8B-B14F-4D97-AF65-F5344CB8AC3E}">
        <p14:creationId xmlns:p14="http://schemas.microsoft.com/office/powerpoint/2010/main" val="32285679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FOOD </a:t>
            </a:r>
            <a:r>
              <a:rPr lang="en-US" b="1" u="sng" dirty="0">
                <a:solidFill>
                  <a:srgbClr val="FF0000"/>
                </a:solidFill>
                <a:latin typeface="Cambria" panose="02040503050406030204" pitchFamily="18" charset="0"/>
              </a:rPr>
              <a:t>AND NUTRITION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a:buFont typeface="Wingdings" panose="05000000000000000000" pitchFamily="2" charset="2"/>
              <a:buChar char="§"/>
            </a:pPr>
            <a:r>
              <a:rPr lang="en-US" sz="3600" dirty="0">
                <a:latin typeface="Cambria" panose="02040503050406030204" pitchFamily="18" charset="0"/>
              </a:rPr>
              <a:t>Food provide our body with energy to work and play</a:t>
            </a:r>
          </a:p>
          <a:p>
            <a:pPr>
              <a:buFont typeface="Wingdings" panose="05000000000000000000" pitchFamily="2" charset="2"/>
              <a:buChar char="§"/>
            </a:pPr>
            <a:r>
              <a:rPr lang="en-US" sz="3600" dirty="0">
                <a:latin typeface="Cambria" panose="02040503050406030204" pitchFamily="18" charset="0"/>
              </a:rPr>
              <a:t>Food protect our body against diseases</a:t>
            </a:r>
          </a:p>
          <a:p>
            <a:pPr>
              <a:buFont typeface="Wingdings" panose="05000000000000000000" pitchFamily="2" charset="2"/>
              <a:buChar char="§"/>
            </a:pPr>
            <a:r>
              <a:rPr lang="en-US" sz="3600" dirty="0">
                <a:latin typeface="Cambria" panose="02040503050406030204" pitchFamily="18" charset="0"/>
              </a:rPr>
              <a:t>Food repairs worn-out body tissues</a:t>
            </a:r>
          </a:p>
          <a:p>
            <a:endParaRPr lang="en-US" sz="3600" dirty="0">
              <a:latin typeface="Cambria" panose="02040503050406030204" pitchFamily="18" charset="0"/>
            </a:endParaRPr>
          </a:p>
        </p:txBody>
      </p:sp>
    </p:spTree>
    <p:extLst>
      <p:ext uri="{BB962C8B-B14F-4D97-AF65-F5344CB8AC3E}">
        <p14:creationId xmlns:p14="http://schemas.microsoft.com/office/powerpoint/2010/main" val="136006231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Good behavior when having meals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a:buFont typeface="Wingdings" panose="05000000000000000000" pitchFamily="2" charset="2"/>
              <a:buChar char="§"/>
            </a:pPr>
            <a:r>
              <a:rPr lang="en-US" dirty="0" smtClean="0">
                <a:latin typeface="Cambria" panose="02040503050406030204" pitchFamily="18" charset="0"/>
              </a:rPr>
              <a:t>Chewing </a:t>
            </a:r>
            <a:r>
              <a:rPr lang="en-US" dirty="0">
                <a:latin typeface="Cambria" panose="02040503050406030204" pitchFamily="18" charset="0"/>
              </a:rPr>
              <a:t>food with mouth closed</a:t>
            </a:r>
          </a:p>
          <a:p>
            <a:pPr>
              <a:buFont typeface="Wingdings" panose="05000000000000000000" pitchFamily="2" charset="2"/>
              <a:buChar char="§"/>
            </a:pPr>
            <a:r>
              <a:rPr lang="en-US" dirty="0" smtClean="0">
                <a:latin typeface="Cambria" panose="02040503050406030204" pitchFamily="18" charset="0"/>
              </a:rPr>
              <a:t>Not </a:t>
            </a:r>
            <a:r>
              <a:rPr lang="en-US" dirty="0">
                <a:latin typeface="Cambria" panose="02040503050406030204" pitchFamily="18" charset="0"/>
              </a:rPr>
              <a:t>picking your nose or teeth with </a:t>
            </a:r>
            <a:r>
              <a:rPr lang="en-US" dirty="0" smtClean="0">
                <a:latin typeface="Cambria" panose="02040503050406030204" pitchFamily="18" charset="0"/>
              </a:rPr>
              <a:t>fingers</a:t>
            </a:r>
          </a:p>
          <a:p>
            <a:pPr>
              <a:buFont typeface="Wingdings" panose="05000000000000000000" pitchFamily="2" charset="2"/>
              <a:buChar char="§"/>
            </a:pPr>
            <a:r>
              <a:rPr lang="en-US" dirty="0" smtClean="0">
                <a:latin typeface="Cambria" panose="02040503050406030204" pitchFamily="18" charset="0"/>
              </a:rPr>
              <a:t>Not </a:t>
            </a:r>
            <a:r>
              <a:rPr lang="en-US" dirty="0">
                <a:latin typeface="Cambria" panose="02040503050406030204" pitchFamily="18" charset="0"/>
              </a:rPr>
              <a:t>handling hair or other part of the body when having meals</a:t>
            </a:r>
          </a:p>
          <a:p>
            <a:pPr>
              <a:buFont typeface="Wingdings" panose="05000000000000000000" pitchFamily="2" charset="2"/>
              <a:buChar char="§"/>
            </a:pPr>
            <a:r>
              <a:rPr lang="en-US" dirty="0" smtClean="0">
                <a:latin typeface="Cambria" panose="02040503050406030204" pitchFamily="18" charset="0"/>
              </a:rPr>
              <a:t>Not </a:t>
            </a:r>
            <a:r>
              <a:rPr lang="en-US" dirty="0">
                <a:latin typeface="Cambria" panose="02040503050406030204" pitchFamily="18" charset="0"/>
              </a:rPr>
              <a:t>sneezing onto food</a:t>
            </a:r>
          </a:p>
          <a:p>
            <a:pPr>
              <a:buFont typeface="Wingdings" panose="05000000000000000000" pitchFamily="2" charset="2"/>
              <a:buChar char="§"/>
            </a:pPr>
            <a:r>
              <a:rPr lang="en-US" dirty="0" smtClean="0">
                <a:latin typeface="Cambria" panose="02040503050406030204" pitchFamily="18" charset="0"/>
              </a:rPr>
              <a:t>Not </a:t>
            </a:r>
            <a:r>
              <a:rPr lang="en-US" dirty="0">
                <a:latin typeface="Cambria" panose="02040503050406030204" pitchFamily="18" charset="0"/>
              </a:rPr>
              <a:t>licking fingers during and after meals</a:t>
            </a:r>
          </a:p>
          <a:p>
            <a:pPr>
              <a:buFont typeface="Wingdings" panose="05000000000000000000" pitchFamily="2" charset="2"/>
              <a:buChar char="§"/>
            </a:pPr>
            <a:r>
              <a:rPr lang="en-US" dirty="0" smtClean="0">
                <a:latin typeface="Cambria" panose="02040503050406030204" pitchFamily="18" charset="0"/>
              </a:rPr>
              <a:t>Eating </a:t>
            </a:r>
            <a:r>
              <a:rPr lang="en-US" dirty="0">
                <a:latin typeface="Cambria" panose="02040503050406030204" pitchFamily="18" charset="0"/>
              </a:rPr>
              <a:t>reasonable quantities of food at a time</a:t>
            </a:r>
          </a:p>
          <a:p>
            <a:pPr>
              <a:buFont typeface="Wingdings" panose="05000000000000000000" pitchFamily="2" charset="2"/>
              <a:buChar char="§"/>
            </a:pPr>
            <a:endParaRPr lang="en-US" dirty="0">
              <a:latin typeface="Cambria" panose="02040503050406030204" pitchFamily="18" charset="0"/>
            </a:endParaRPr>
          </a:p>
        </p:txBody>
      </p:sp>
    </p:spTree>
    <p:extLst>
      <p:ext uri="{BB962C8B-B14F-4D97-AF65-F5344CB8AC3E}">
        <p14:creationId xmlns:p14="http://schemas.microsoft.com/office/powerpoint/2010/main" val="64616202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Good behavior when having meals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a:buFont typeface="Wingdings" panose="05000000000000000000" pitchFamily="2" charset="2"/>
              <a:buChar char="§"/>
            </a:pPr>
            <a:r>
              <a:rPr lang="en-US" dirty="0">
                <a:latin typeface="Cambria" panose="02040503050406030204" pitchFamily="18" charset="0"/>
              </a:rPr>
              <a:t>Keeping containers with food close to you to avoid dropping food on the table or yourself</a:t>
            </a:r>
          </a:p>
          <a:p>
            <a:pPr>
              <a:buFont typeface="Wingdings" panose="05000000000000000000" pitchFamily="2" charset="2"/>
              <a:buChar char="§"/>
            </a:pPr>
            <a:r>
              <a:rPr lang="en-US" dirty="0">
                <a:latin typeface="Cambria" panose="02040503050406030204" pitchFamily="18" charset="0"/>
              </a:rPr>
              <a:t>Not talking with food in the mouth</a:t>
            </a:r>
          </a:p>
          <a:p>
            <a:pPr>
              <a:buFont typeface="Wingdings" panose="05000000000000000000" pitchFamily="2" charset="2"/>
              <a:buChar char="§"/>
            </a:pPr>
            <a:r>
              <a:rPr lang="en-US" dirty="0">
                <a:latin typeface="Cambria" panose="02040503050406030204" pitchFamily="18" charset="0"/>
              </a:rPr>
              <a:t>Chewing food with mouth closed</a:t>
            </a:r>
          </a:p>
          <a:p>
            <a:pPr>
              <a:buFont typeface="Wingdings" panose="05000000000000000000" pitchFamily="2" charset="2"/>
              <a:buChar char="§"/>
            </a:pPr>
            <a:r>
              <a:rPr lang="en-US" dirty="0">
                <a:latin typeface="Cambria" panose="02040503050406030204" pitchFamily="18" charset="0"/>
              </a:rPr>
              <a:t>Passing the food to others after serving yourself</a:t>
            </a:r>
          </a:p>
          <a:p>
            <a:pPr>
              <a:buFont typeface="Wingdings" panose="05000000000000000000" pitchFamily="2" charset="2"/>
              <a:buChar char="§"/>
            </a:pPr>
            <a:r>
              <a:rPr lang="en-US" dirty="0">
                <a:latin typeface="Cambria" panose="02040503050406030204" pitchFamily="18" charset="0"/>
              </a:rPr>
              <a:t>Chewing food properly before swallowing</a:t>
            </a:r>
          </a:p>
          <a:p>
            <a:pPr>
              <a:buFont typeface="Wingdings" panose="05000000000000000000" pitchFamily="2" charset="2"/>
              <a:buChar char="§"/>
            </a:pPr>
            <a:r>
              <a:rPr lang="en-US" dirty="0">
                <a:latin typeface="Cambria" panose="02040503050406030204" pitchFamily="18" charset="0"/>
              </a:rPr>
              <a:t>Asking for salt and other spices politely instead of overstretching your hand over other people’s food</a:t>
            </a:r>
          </a:p>
          <a:p>
            <a:endParaRPr lang="en-US" dirty="0"/>
          </a:p>
        </p:txBody>
      </p:sp>
    </p:spTree>
    <p:extLst>
      <p:ext uri="{BB962C8B-B14F-4D97-AF65-F5344CB8AC3E}">
        <p14:creationId xmlns:p14="http://schemas.microsoft.com/office/powerpoint/2010/main" val="22637408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Functions of food</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a:buFont typeface="Wingdings" panose="05000000000000000000" pitchFamily="2" charset="2"/>
              <a:buChar char="§"/>
            </a:pPr>
            <a:r>
              <a:rPr lang="en-US" sz="3600" dirty="0">
                <a:latin typeface="Cambria" panose="02040503050406030204" pitchFamily="18" charset="0"/>
              </a:rPr>
              <a:t>Produce energy needed to work and play</a:t>
            </a:r>
          </a:p>
          <a:p>
            <a:pPr>
              <a:buFont typeface="Wingdings" panose="05000000000000000000" pitchFamily="2" charset="2"/>
              <a:buChar char="§"/>
            </a:pPr>
            <a:r>
              <a:rPr lang="en-US" sz="3600" dirty="0">
                <a:latin typeface="Cambria" panose="02040503050406030204" pitchFamily="18" charset="0"/>
              </a:rPr>
              <a:t>Protect body against diseases</a:t>
            </a:r>
          </a:p>
          <a:p>
            <a:pPr>
              <a:buFont typeface="Wingdings" panose="05000000000000000000" pitchFamily="2" charset="2"/>
              <a:buChar char="§"/>
            </a:pPr>
            <a:r>
              <a:rPr lang="en-US" sz="3600" dirty="0">
                <a:latin typeface="Cambria" panose="02040503050406030204" pitchFamily="18" charset="0"/>
              </a:rPr>
              <a:t>Build various parts of the body</a:t>
            </a:r>
          </a:p>
          <a:p>
            <a:pPr>
              <a:buFont typeface="Wingdings" panose="05000000000000000000" pitchFamily="2" charset="2"/>
              <a:buChar char="§"/>
            </a:pPr>
            <a:r>
              <a:rPr lang="en-US" sz="3600" dirty="0">
                <a:latin typeface="Cambria" panose="02040503050406030204" pitchFamily="18" charset="0"/>
              </a:rPr>
              <a:t>Repair parts of the body</a:t>
            </a:r>
          </a:p>
          <a:p>
            <a:pPr>
              <a:buFont typeface="Wingdings" panose="05000000000000000000" pitchFamily="2" charset="2"/>
              <a:buChar char="§"/>
            </a:pPr>
            <a:r>
              <a:rPr lang="en-US" sz="3600" dirty="0">
                <a:latin typeface="Cambria" panose="02040503050406030204" pitchFamily="18" charset="0"/>
              </a:rPr>
              <a:t>Stay alive and maintain good health</a:t>
            </a:r>
          </a:p>
          <a:p>
            <a:pPr>
              <a:buFont typeface="Wingdings" panose="05000000000000000000" pitchFamily="2" charset="2"/>
              <a:buChar char="§"/>
            </a:pPr>
            <a:endParaRPr lang="en-US" sz="3600" dirty="0">
              <a:latin typeface="Cambria" panose="02040503050406030204" pitchFamily="18" charset="0"/>
            </a:endParaRPr>
          </a:p>
        </p:txBody>
      </p:sp>
    </p:spTree>
    <p:extLst>
      <p:ext uri="{BB962C8B-B14F-4D97-AF65-F5344CB8AC3E}">
        <p14:creationId xmlns:p14="http://schemas.microsoft.com/office/powerpoint/2010/main" val="287524414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Food groups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219200"/>
            <a:ext cx="8229600" cy="4906963"/>
          </a:xfrm>
          <a:prstGeom prst="rect">
            <a:avLst/>
          </a:prstGeom>
        </p:spPr>
        <p:txBody>
          <a:bodyPr>
            <a:normAutofit fontScale="92500"/>
          </a:bodyPr>
          <a:lstStyle/>
          <a:p>
            <a:pPr>
              <a:lnSpc>
                <a:spcPct val="150000"/>
              </a:lnSpc>
              <a:buFont typeface="Wingdings" panose="05000000000000000000" pitchFamily="2" charset="2"/>
              <a:buChar char="§"/>
            </a:pPr>
            <a:r>
              <a:rPr lang="en-US" sz="3600" dirty="0">
                <a:latin typeface="Cambria" panose="02040503050406030204" pitchFamily="18" charset="0"/>
              </a:rPr>
              <a:t>Body building (proteins) e.g. eggs, milk, beef, pork, beans, mutton</a:t>
            </a:r>
          </a:p>
          <a:p>
            <a:pPr>
              <a:lnSpc>
                <a:spcPct val="150000"/>
              </a:lnSpc>
              <a:buFont typeface="Wingdings" panose="05000000000000000000" pitchFamily="2" charset="2"/>
              <a:buChar char="§"/>
            </a:pPr>
            <a:r>
              <a:rPr lang="en-US" sz="3600" dirty="0">
                <a:latin typeface="Cambria" panose="02040503050406030204" pitchFamily="18" charset="0"/>
              </a:rPr>
              <a:t>Energy giving (carbohydrates) e.g. cassava, </a:t>
            </a:r>
            <a:r>
              <a:rPr lang="en-US" sz="3600" dirty="0" err="1">
                <a:latin typeface="Cambria" panose="02040503050406030204" pitchFamily="18" charset="0"/>
              </a:rPr>
              <a:t>ugali</a:t>
            </a:r>
            <a:r>
              <a:rPr lang="en-US" sz="3600" dirty="0">
                <a:latin typeface="Cambria" panose="02040503050406030204" pitchFamily="18" charset="0"/>
              </a:rPr>
              <a:t>, rice, potatoes, yams</a:t>
            </a:r>
          </a:p>
          <a:p>
            <a:pPr>
              <a:lnSpc>
                <a:spcPct val="150000"/>
              </a:lnSpc>
              <a:buFont typeface="Wingdings" panose="05000000000000000000" pitchFamily="2" charset="2"/>
              <a:buChar char="§"/>
            </a:pPr>
            <a:r>
              <a:rPr lang="en-US" sz="3600" dirty="0">
                <a:latin typeface="Cambria" panose="02040503050406030204" pitchFamily="18" charset="0"/>
              </a:rPr>
              <a:t>Protective foods (vitamins) e.g. guavas, oranges, kales, cabbages, spinach</a:t>
            </a:r>
          </a:p>
        </p:txBody>
      </p:sp>
    </p:spTree>
    <p:extLst>
      <p:ext uri="{BB962C8B-B14F-4D97-AF65-F5344CB8AC3E}">
        <p14:creationId xmlns:p14="http://schemas.microsoft.com/office/powerpoint/2010/main" val="36000622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Nutrients found in foods</a:t>
            </a:r>
            <a:br>
              <a:rPr lang="en-US" b="1" u="sng" dirty="0">
                <a:solidFill>
                  <a:srgbClr val="FF0000"/>
                </a:solidFill>
                <a:latin typeface="Cambria" panose="02040503050406030204" pitchFamily="18" charset="0"/>
              </a:rPr>
            </a:br>
            <a:endParaRPr lang="en-US" b="1" u="sng" dirty="0">
              <a:solidFill>
                <a:srgbClr val="FF0000"/>
              </a:solidFill>
            </a:endParaRPr>
          </a:p>
        </p:txBody>
      </p:sp>
      <p:sp>
        <p:nvSpPr>
          <p:cNvPr id="3" name="Content Placeholder 2"/>
          <p:cNvSpPr>
            <a:spLocks noGrp="1"/>
          </p:cNvSpPr>
          <p:nvPr>
            <p:ph idx="4294967295"/>
          </p:nvPr>
        </p:nvSpPr>
        <p:spPr>
          <a:xfrm>
            <a:off x="0" y="1600200"/>
            <a:ext cx="10972800" cy="4525963"/>
          </a:xfrm>
          <a:prstGeom prst="rect">
            <a:avLst/>
          </a:prstGeom>
        </p:spPr>
        <p:txBody>
          <a:bodyPr/>
          <a:lstStyle/>
          <a:p>
            <a:pPr marL="0" indent="0" algn="ctr">
              <a:buNone/>
            </a:pPr>
            <a:r>
              <a:rPr lang="en-US" b="1" dirty="0" smtClean="0">
                <a:solidFill>
                  <a:srgbClr val="FF0000"/>
                </a:solidFill>
                <a:latin typeface="Cambria" panose="02040503050406030204" pitchFamily="18" charset="0"/>
              </a:rPr>
              <a:t>Food</a:t>
            </a:r>
          </a:p>
          <a:p>
            <a:pPr marL="0" indent="0">
              <a:buNone/>
            </a:pPr>
            <a:r>
              <a:rPr lang="en-US" dirty="0" smtClean="0">
                <a:latin typeface="Cambria" panose="02040503050406030204" pitchFamily="18" charset="0"/>
              </a:rPr>
              <a:t>Substance taken </a:t>
            </a:r>
            <a:r>
              <a:rPr lang="en-US" dirty="0">
                <a:latin typeface="Cambria" panose="02040503050406030204" pitchFamily="18" charset="0"/>
              </a:rPr>
              <a:t>into the body by either drinking or eating in order to maintain good </a:t>
            </a:r>
            <a:r>
              <a:rPr lang="en-US" dirty="0" smtClean="0">
                <a:latin typeface="Cambria" panose="02040503050406030204" pitchFamily="18" charset="0"/>
              </a:rPr>
              <a:t>health.</a:t>
            </a:r>
            <a:endParaRPr lang="en-US" dirty="0">
              <a:latin typeface="Cambria" panose="02040503050406030204" pitchFamily="18" charset="0"/>
            </a:endParaRPr>
          </a:p>
          <a:p>
            <a:pPr marL="0" indent="0" algn="ctr">
              <a:buNone/>
            </a:pPr>
            <a:r>
              <a:rPr lang="en-US" b="1" dirty="0" smtClean="0">
                <a:solidFill>
                  <a:srgbClr val="FF0000"/>
                </a:solidFill>
                <a:latin typeface="Cambria" panose="02040503050406030204" pitchFamily="18" charset="0"/>
              </a:rPr>
              <a:t>Nutrition</a:t>
            </a:r>
          </a:p>
          <a:p>
            <a:pPr marL="0" indent="0">
              <a:buNone/>
            </a:pPr>
            <a:r>
              <a:rPr lang="en-US" dirty="0" smtClean="0">
                <a:latin typeface="Cambria" panose="02040503050406030204" pitchFamily="18" charset="0"/>
              </a:rPr>
              <a:t>Process of </a:t>
            </a:r>
            <a:r>
              <a:rPr lang="en-US" dirty="0">
                <a:latin typeface="Cambria" panose="02040503050406030204" pitchFamily="18" charset="0"/>
              </a:rPr>
              <a:t>providing the body with food necessary for growth and maintenance of good health</a:t>
            </a:r>
          </a:p>
          <a:p>
            <a:endParaRPr lang="en-US" dirty="0">
              <a:latin typeface="Cambria" panose="02040503050406030204" pitchFamily="18" charset="0"/>
            </a:endParaRPr>
          </a:p>
          <a:p>
            <a:endParaRPr lang="en-US" dirty="0"/>
          </a:p>
        </p:txBody>
      </p:sp>
    </p:spTree>
    <p:extLst>
      <p:ext uri="{BB962C8B-B14F-4D97-AF65-F5344CB8AC3E}">
        <p14:creationId xmlns:p14="http://schemas.microsoft.com/office/powerpoint/2010/main" val="3230200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295400"/>
            <a:ext cx="8229600" cy="4830763"/>
          </a:xfrm>
          <a:prstGeom prst="rect">
            <a:avLst/>
          </a:prstGeom>
        </p:spPr>
        <p:txBody>
          <a:bodyPr>
            <a:normAutofit/>
          </a:bodyPr>
          <a:lstStyle/>
          <a:p>
            <a:pPr marL="0" indent="0" algn="ctr">
              <a:lnSpc>
                <a:spcPct val="110000"/>
              </a:lnSpc>
              <a:buNone/>
            </a:pPr>
            <a:r>
              <a:rPr lang="en-US" b="1" u="sng" dirty="0">
                <a:latin typeface="Cambria" panose="02040503050406030204" pitchFamily="18" charset="0"/>
              </a:rPr>
              <a:t>Nutrients</a:t>
            </a:r>
          </a:p>
          <a:p>
            <a:pPr marL="0" indent="0">
              <a:lnSpc>
                <a:spcPct val="110000"/>
              </a:lnSpc>
              <a:buNone/>
            </a:pPr>
            <a:r>
              <a:rPr lang="en-US" dirty="0" smtClean="0">
                <a:latin typeface="Cambria" panose="02040503050406030204" pitchFamily="18" charset="0"/>
              </a:rPr>
              <a:t>Carbohydrates</a:t>
            </a:r>
            <a:r>
              <a:rPr lang="en-US" dirty="0">
                <a:latin typeface="Cambria" panose="02040503050406030204" pitchFamily="18" charset="0"/>
              </a:rPr>
              <a:t>	</a:t>
            </a:r>
            <a:r>
              <a:rPr lang="en-US" dirty="0" smtClean="0">
                <a:latin typeface="Cambria" panose="02040503050406030204" pitchFamily="18" charset="0"/>
              </a:rPr>
              <a:t>-energy </a:t>
            </a:r>
            <a:r>
              <a:rPr lang="en-US" dirty="0">
                <a:latin typeface="Cambria" panose="02040503050406030204" pitchFamily="18" charset="0"/>
              </a:rPr>
              <a:t>giving foods</a:t>
            </a:r>
          </a:p>
          <a:p>
            <a:pPr marL="0" indent="0">
              <a:lnSpc>
                <a:spcPct val="110000"/>
              </a:lnSpc>
              <a:buNone/>
            </a:pPr>
            <a:r>
              <a:rPr lang="en-US" dirty="0" smtClean="0">
                <a:latin typeface="Cambria" panose="02040503050406030204" pitchFamily="18" charset="0"/>
              </a:rPr>
              <a:t>Fats </a:t>
            </a:r>
            <a:r>
              <a:rPr lang="en-US" dirty="0">
                <a:latin typeface="Cambria" panose="02040503050406030204" pitchFamily="18" charset="0"/>
              </a:rPr>
              <a:t>and oils	</a:t>
            </a:r>
            <a:r>
              <a:rPr lang="en-US" dirty="0" smtClean="0">
                <a:latin typeface="Cambria" panose="02040503050406030204" pitchFamily="18" charset="0"/>
              </a:rPr>
              <a:t>-energy </a:t>
            </a:r>
            <a:r>
              <a:rPr lang="en-US" dirty="0">
                <a:latin typeface="Cambria" panose="02040503050406030204" pitchFamily="18" charset="0"/>
              </a:rPr>
              <a:t>giving foods</a:t>
            </a:r>
          </a:p>
          <a:p>
            <a:pPr marL="0" indent="0">
              <a:lnSpc>
                <a:spcPct val="110000"/>
              </a:lnSpc>
              <a:buNone/>
            </a:pPr>
            <a:r>
              <a:rPr lang="en-US" dirty="0" smtClean="0">
                <a:latin typeface="Cambria" panose="02040503050406030204" pitchFamily="18" charset="0"/>
              </a:rPr>
              <a:t>Proteins</a:t>
            </a:r>
            <a:r>
              <a:rPr lang="en-US" dirty="0">
                <a:latin typeface="Cambria" panose="02040503050406030204" pitchFamily="18" charset="0"/>
              </a:rPr>
              <a:t>		</a:t>
            </a:r>
            <a:r>
              <a:rPr lang="en-US" dirty="0" smtClean="0">
                <a:latin typeface="Cambria" panose="02040503050406030204" pitchFamily="18" charset="0"/>
              </a:rPr>
              <a:t>-body </a:t>
            </a:r>
            <a:r>
              <a:rPr lang="en-US" dirty="0">
                <a:latin typeface="Cambria" panose="02040503050406030204" pitchFamily="18" charset="0"/>
              </a:rPr>
              <a:t>building and </a:t>
            </a:r>
            <a:r>
              <a:rPr lang="en-US" dirty="0" smtClean="0">
                <a:latin typeface="Cambria" panose="02040503050406030204" pitchFamily="18" charset="0"/>
              </a:rPr>
              <a:t>repair 				  foods</a:t>
            </a:r>
            <a:endParaRPr lang="en-US" dirty="0">
              <a:latin typeface="Cambria" panose="02040503050406030204" pitchFamily="18" charset="0"/>
            </a:endParaRPr>
          </a:p>
          <a:p>
            <a:pPr marL="0" indent="0">
              <a:lnSpc>
                <a:spcPct val="110000"/>
              </a:lnSpc>
              <a:buNone/>
            </a:pPr>
            <a:r>
              <a:rPr lang="en-US" dirty="0" smtClean="0">
                <a:latin typeface="Cambria" panose="02040503050406030204" pitchFamily="18" charset="0"/>
              </a:rPr>
              <a:t>Vitamins</a:t>
            </a:r>
            <a:r>
              <a:rPr lang="en-US" dirty="0">
                <a:latin typeface="Cambria" panose="02040503050406030204" pitchFamily="18" charset="0"/>
              </a:rPr>
              <a:t>		</a:t>
            </a:r>
            <a:r>
              <a:rPr lang="en-US" dirty="0" smtClean="0">
                <a:latin typeface="Cambria" panose="02040503050406030204" pitchFamily="18" charset="0"/>
              </a:rPr>
              <a:t>-protective </a:t>
            </a:r>
            <a:r>
              <a:rPr lang="en-US" dirty="0">
                <a:latin typeface="Cambria" panose="02040503050406030204" pitchFamily="18" charset="0"/>
              </a:rPr>
              <a:t>foods</a:t>
            </a:r>
          </a:p>
          <a:p>
            <a:pPr marL="0" indent="0">
              <a:lnSpc>
                <a:spcPct val="110000"/>
              </a:lnSpc>
              <a:buNone/>
            </a:pPr>
            <a:r>
              <a:rPr lang="en-US" dirty="0" smtClean="0">
                <a:latin typeface="Cambria" panose="02040503050406030204" pitchFamily="18" charset="0"/>
              </a:rPr>
              <a:t>Mineral </a:t>
            </a:r>
            <a:r>
              <a:rPr lang="en-US" dirty="0">
                <a:latin typeface="Cambria" panose="02040503050406030204" pitchFamily="18" charset="0"/>
              </a:rPr>
              <a:t>salts	</a:t>
            </a:r>
            <a:r>
              <a:rPr lang="en-US" dirty="0" smtClean="0">
                <a:latin typeface="Cambria" panose="02040503050406030204" pitchFamily="18" charset="0"/>
              </a:rPr>
              <a:t>-supply </a:t>
            </a:r>
            <a:r>
              <a:rPr lang="en-US" dirty="0">
                <a:latin typeface="Cambria" panose="02040503050406030204" pitchFamily="18" charset="0"/>
              </a:rPr>
              <a:t>chemicals necessary for growth and maintenance </a:t>
            </a:r>
            <a:r>
              <a:rPr lang="en-US" dirty="0" smtClean="0">
                <a:latin typeface="Cambria" panose="02040503050406030204" pitchFamily="18" charset="0"/>
              </a:rPr>
              <a:t>of </a:t>
            </a:r>
            <a:r>
              <a:rPr lang="en-US" dirty="0">
                <a:latin typeface="Cambria" panose="02040503050406030204" pitchFamily="18" charset="0"/>
              </a:rPr>
              <a:t>good health</a:t>
            </a:r>
          </a:p>
          <a:p>
            <a:endParaRPr lang="en-US" dirty="0">
              <a:latin typeface="Cambria" panose="02040503050406030204" pitchFamily="18" charset="0"/>
            </a:endParaRPr>
          </a:p>
        </p:txBody>
      </p:sp>
    </p:spTree>
    <p:extLst>
      <p:ext uri="{BB962C8B-B14F-4D97-AF65-F5344CB8AC3E}">
        <p14:creationId xmlns:p14="http://schemas.microsoft.com/office/powerpoint/2010/main" val="37202785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Body </a:t>
            </a:r>
            <a:r>
              <a:rPr lang="en-US" b="1" u="sng" dirty="0">
                <a:solidFill>
                  <a:srgbClr val="FF0000"/>
                </a:solidFill>
                <a:latin typeface="Cambria" panose="02040503050406030204" pitchFamily="18" charset="0"/>
              </a:rPr>
              <a:t>building foods (proteins)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sz="3600" b="1" dirty="0">
                <a:latin typeface="Cambria" panose="02040503050406030204" pitchFamily="18" charset="0"/>
              </a:rPr>
              <a:t>Needed for</a:t>
            </a:r>
          </a:p>
          <a:p>
            <a:pPr>
              <a:buFont typeface="Wingdings" panose="05000000000000000000" pitchFamily="2" charset="2"/>
              <a:buChar char="§"/>
            </a:pPr>
            <a:r>
              <a:rPr lang="en-US" sz="3600" dirty="0">
                <a:latin typeface="Cambria" panose="02040503050406030204" pitchFamily="18" charset="0"/>
              </a:rPr>
              <a:t>Growth</a:t>
            </a:r>
          </a:p>
          <a:p>
            <a:pPr>
              <a:buFont typeface="Wingdings" panose="05000000000000000000" pitchFamily="2" charset="2"/>
              <a:buChar char="§"/>
            </a:pPr>
            <a:r>
              <a:rPr lang="en-US" sz="3600" dirty="0">
                <a:latin typeface="Cambria" panose="02040503050406030204" pitchFamily="18" charset="0"/>
              </a:rPr>
              <a:t>Repair of worn-out tissues</a:t>
            </a:r>
          </a:p>
          <a:p>
            <a:pPr>
              <a:buFont typeface="Wingdings" panose="05000000000000000000" pitchFamily="2" charset="2"/>
              <a:buChar char="§"/>
            </a:pPr>
            <a:r>
              <a:rPr lang="en-US" sz="3600" dirty="0">
                <a:latin typeface="Cambria" panose="02040503050406030204" pitchFamily="18" charset="0"/>
              </a:rPr>
              <a:t>Maintenance of cells of body organs</a:t>
            </a:r>
          </a:p>
          <a:p>
            <a:pPr>
              <a:buFont typeface="Wingdings" panose="05000000000000000000" pitchFamily="2" charset="2"/>
              <a:buChar char="§"/>
            </a:pPr>
            <a:endParaRPr lang="en-US" sz="3600" dirty="0">
              <a:latin typeface="Cambria" panose="02040503050406030204" pitchFamily="18" charset="0"/>
            </a:endParaRPr>
          </a:p>
        </p:txBody>
      </p:sp>
    </p:spTree>
    <p:extLst>
      <p:ext uri="{BB962C8B-B14F-4D97-AF65-F5344CB8AC3E}">
        <p14:creationId xmlns:p14="http://schemas.microsoft.com/office/powerpoint/2010/main" val="62269418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523955"/>
            <a:ext cx="8333222" cy="1147969"/>
          </a:xfrm>
        </p:spPr>
        <p:txBody>
          <a:bodyPr>
            <a:normAutofit fontScale="90000"/>
          </a:bodyPr>
          <a:lstStyle/>
          <a:p>
            <a:r>
              <a:rPr lang="en-US" dirty="0"/>
              <a:t>Characteristics of wind pollinated flowers</a:t>
            </a:r>
          </a:p>
        </p:txBody>
      </p:sp>
      <p:sp>
        <p:nvSpPr>
          <p:cNvPr id="3" name="Content Placeholder 2"/>
          <p:cNvSpPr>
            <a:spLocks noGrp="1"/>
          </p:cNvSpPr>
          <p:nvPr>
            <p:ph idx="1"/>
          </p:nvPr>
        </p:nvSpPr>
        <p:spPr/>
        <p:txBody>
          <a:bodyPr/>
          <a:lstStyle/>
          <a:p>
            <a:r>
              <a:rPr lang="en-US" dirty="0"/>
              <a:t>Are small</a:t>
            </a:r>
          </a:p>
          <a:p>
            <a:r>
              <a:rPr lang="en-US" dirty="0"/>
              <a:t>Are dull-</a:t>
            </a:r>
            <a:r>
              <a:rPr lang="en-US" dirty="0" err="1"/>
              <a:t>coloured</a:t>
            </a:r>
            <a:endParaRPr lang="en-US" dirty="0"/>
          </a:p>
          <a:p>
            <a:r>
              <a:rPr lang="en-US" dirty="0"/>
              <a:t>Have no scent and nectar</a:t>
            </a:r>
          </a:p>
          <a:p>
            <a:r>
              <a:rPr lang="en-US" dirty="0"/>
              <a:t>Have large anthers which hang outside the flower</a:t>
            </a:r>
          </a:p>
          <a:p>
            <a:r>
              <a:rPr lang="en-US" dirty="0"/>
              <a:t>Powdery and light pollen grains</a:t>
            </a:r>
          </a:p>
          <a:p>
            <a:r>
              <a:rPr lang="en-US" dirty="0"/>
              <a:t>Have feathery stigma</a:t>
            </a:r>
          </a:p>
          <a:p>
            <a:endParaRPr lang="en-US" dirty="0"/>
          </a:p>
        </p:txBody>
      </p:sp>
    </p:spTree>
    <p:extLst>
      <p:ext uri="{BB962C8B-B14F-4D97-AF65-F5344CB8AC3E}">
        <p14:creationId xmlns:p14="http://schemas.microsoft.com/office/powerpoint/2010/main" val="26681207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lstStyle/>
          <a:p>
            <a:r>
              <a:rPr lang="en-US" b="1" u="sng" dirty="0" smtClean="0">
                <a:solidFill>
                  <a:srgbClr val="FF0000"/>
                </a:solidFill>
                <a:latin typeface="Cambria" panose="02040503050406030204" pitchFamily="18" charset="0"/>
              </a:rPr>
              <a:t>Proteins </a:t>
            </a:r>
            <a:endParaRPr lang="en-US" dirty="0"/>
          </a:p>
        </p:txBody>
      </p:sp>
      <p:sp>
        <p:nvSpPr>
          <p:cNvPr id="3" name="Content Placeholder 2"/>
          <p:cNvSpPr>
            <a:spLocks noGrp="1"/>
          </p:cNvSpPr>
          <p:nvPr>
            <p:ph idx="4294967295"/>
          </p:nvPr>
        </p:nvSpPr>
        <p:spPr>
          <a:xfrm>
            <a:off x="0" y="1371600"/>
            <a:ext cx="8229600" cy="4754563"/>
          </a:xfrm>
          <a:prstGeom prst="rect">
            <a:avLst/>
          </a:prstGeom>
        </p:spPr>
        <p:txBody>
          <a:bodyPr>
            <a:noAutofit/>
          </a:bodyPr>
          <a:lstStyle/>
          <a:p>
            <a:pPr marL="0" indent="0">
              <a:buNone/>
            </a:pPr>
            <a:r>
              <a:rPr lang="en-US" sz="2800" b="1" dirty="0">
                <a:latin typeface="Cambria" panose="02040503050406030204" pitchFamily="18" charset="0"/>
              </a:rPr>
              <a:t>Sources of proteins (body building foods)</a:t>
            </a:r>
          </a:p>
          <a:p>
            <a:pPr marL="0" indent="0">
              <a:buNone/>
            </a:pPr>
            <a:r>
              <a:rPr lang="en-US" sz="2800" dirty="0">
                <a:latin typeface="Cambria" panose="02040503050406030204" pitchFamily="18" charset="0"/>
              </a:rPr>
              <a:t>Classified into:-</a:t>
            </a:r>
          </a:p>
          <a:p>
            <a:pPr marL="0" indent="0">
              <a:buNone/>
            </a:pPr>
            <a:r>
              <a:rPr lang="en-US" sz="2800" dirty="0">
                <a:latin typeface="Cambria" panose="02040503050406030204" pitchFamily="18" charset="0"/>
              </a:rPr>
              <a:t>-	Animal sources</a:t>
            </a:r>
          </a:p>
          <a:p>
            <a:pPr marL="0" indent="0">
              <a:buNone/>
            </a:pPr>
            <a:r>
              <a:rPr lang="en-US" sz="2800" dirty="0">
                <a:latin typeface="Cambria" panose="02040503050406030204" pitchFamily="18" charset="0"/>
              </a:rPr>
              <a:t>-	Plant sources</a:t>
            </a:r>
          </a:p>
          <a:p>
            <a:pPr marL="0" indent="0">
              <a:buNone/>
            </a:pPr>
            <a:r>
              <a:rPr lang="en-US" sz="2800" dirty="0">
                <a:latin typeface="Cambria" panose="02040503050406030204" pitchFamily="18" charset="0"/>
              </a:rPr>
              <a:t> </a:t>
            </a:r>
          </a:p>
          <a:p>
            <a:pPr marL="0" indent="0">
              <a:buNone/>
            </a:pPr>
            <a:r>
              <a:rPr lang="en-US" sz="2800" b="1" u="sng" dirty="0">
                <a:latin typeface="Cambria" panose="02040503050406030204" pitchFamily="18" charset="0"/>
              </a:rPr>
              <a:t>Plant sources</a:t>
            </a:r>
          </a:p>
          <a:p>
            <a:pPr marL="0" indent="0">
              <a:buNone/>
            </a:pPr>
            <a:r>
              <a:rPr lang="en-US" sz="2800" dirty="0">
                <a:latin typeface="Cambria" panose="02040503050406030204" pitchFamily="18" charset="0"/>
              </a:rPr>
              <a:t>	Beans	Sardines</a:t>
            </a:r>
          </a:p>
          <a:p>
            <a:pPr marL="0" indent="0">
              <a:buNone/>
            </a:pPr>
            <a:r>
              <a:rPr lang="en-US" sz="2800" dirty="0">
                <a:latin typeface="Cambria" panose="02040503050406030204" pitchFamily="18" charset="0"/>
              </a:rPr>
              <a:t>	Groundnuts	Soya beans</a:t>
            </a:r>
          </a:p>
          <a:p>
            <a:pPr marL="0" indent="0">
              <a:buNone/>
            </a:pPr>
            <a:r>
              <a:rPr lang="en-US" sz="2800" dirty="0">
                <a:latin typeface="Cambria" panose="02040503050406030204" pitchFamily="18" charset="0"/>
              </a:rPr>
              <a:t>	</a:t>
            </a:r>
            <a:r>
              <a:rPr lang="en-US" sz="2800" dirty="0" err="1">
                <a:latin typeface="Cambria" panose="02040503050406030204" pitchFamily="18" charset="0"/>
              </a:rPr>
              <a:t>Cashewnuts</a:t>
            </a:r>
            <a:r>
              <a:rPr lang="en-US" sz="2800" dirty="0">
                <a:latin typeface="Cambria" panose="02040503050406030204" pitchFamily="18" charset="0"/>
              </a:rPr>
              <a:t>	Green grams</a:t>
            </a:r>
          </a:p>
          <a:p>
            <a:pPr marL="0" indent="0">
              <a:buNone/>
            </a:pPr>
            <a:endParaRPr lang="en-US" sz="2800" dirty="0">
              <a:latin typeface="Cambria" panose="02040503050406030204" pitchFamily="18" charset="0"/>
            </a:endParaRPr>
          </a:p>
          <a:p>
            <a:pPr marL="0" indent="0">
              <a:buNone/>
            </a:pPr>
            <a:r>
              <a:rPr lang="en-US" sz="2800" dirty="0">
                <a:latin typeface="Cambria" panose="02040503050406030204" pitchFamily="18" charset="0"/>
              </a:rPr>
              <a:t>			</a:t>
            </a:r>
          </a:p>
        </p:txBody>
      </p:sp>
    </p:spTree>
    <p:extLst>
      <p:ext uri="{BB962C8B-B14F-4D97-AF65-F5344CB8AC3E}">
        <p14:creationId xmlns:p14="http://schemas.microsoft.com/office/powerpoint/2010/main" val="74669599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Proteins</a:t>
            </a:r>
            <a:r>
              <a:rPr lang="en-US" dirty="0">
                <a:latin typeface="Cambria" panose="02040503050406030204" pitchFamily="18" charset="0"/>
              </a:rPr>
              <a:t/>
            </a:r>
            <a:br>
              <a:rPr lang="en-US" dirty="0">
                <a:latin typeface="Cambria" panose="02040503050406030204" pitchFamily="18" charset="0"/>
              </a:rPr>
            </a:br>
            <a:endParaRPr lang="en-US" dirty="0"/>
          </a:p>
        </p:txBody>
      </p:sp>
      <p:sp>
        <p:nvSpPr>
          <p:cNvPr id="3" name="Content Placeholder 2"/>
          <p:cNvSpPr>
            <a:spLocks noGrp="1"/>
          </p:cNvSpPr>
          <p:nvPr>
            <p:ph idx="4294967295"/>
          </p:nvPr>
        </p:nvSpPr>
        <p:spPr>
          <a:xfrm>
            <a:off x="0" y="1219200"/>
            <a:ext cx="8229600" cy="4906963"/>
          </a:xfrm>
          <a:prstGeom prst="rect">
            <a:avLst/>
          </a:prstGeom>
        </p:spPr>
        <p:txBody>
          <a:bodyPr>
            <a:noAutofit/>
          </a:bodyPr>
          <a:lstStyle/>
          <a:p>
            <a:pPr marL="0" indent="0">
              <a:buNone/>
            </a:pPr>
            <a:r>
              <a:rPr lang="en-US" b="1" u="sng" dirty="0">
                <a:solidFill>
                  <a:srgbClr val="FF0000"/>
                </a:solidFill>
                <a:latin typeface="Cambria" panose="02040503050406030204" pitchFamily="18" charset="0"/>
              </a:rPr>
              <a:t>Animal sources</a:t>
            </a:r>
          </a:p>
          <a:p>
            <a:pPr marL="514350" indent="-514350">
              <a:buFont typeface="+mj-lt"/>
              <a:buAutoNum type="arabicPeriod"/>
            </a:pPr>
            <a:r>
              <a:rPr lang="en-US" dirty="0" smtClean="0">
                <a:latin typeface="Cambria" panose="02040503050406030204" pitchFamily="18" charset="0"/>
              </a:rPr>
              <a:t>Beef</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Mutton</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Termites</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Chicken</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Eggs</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Pork</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Milk</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Locusts</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341825644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sz="3600" b="1" u="sng" dirty="0">
                <a:solidFill>
                  <a:srgbClr val="FF0000"/>
                </a:solidFill>
                <a:latin typeface="Cambria" panose="02040503050406030204" pitchFamily="18" charset="0"/>
              </a:rPr>
              <a:t>Energy giving foods (carbohydrates)</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sz="3600" dirty="0">
                <a:latin typeface="Cambria" panose="02040503050406030204" pitchFamily="18" charset="0"/>
              </a:rPr>
              <a:t>Needed for energy to work and play</a:t>
            </a:r>
          </a:p>
          <a:p>
            <a:pPr marL="0" indent="0">
              <a:buNone/>
            </a:pPr>
            <a:r>
              <a:rPr lang="en-US" sz="3600" dirty="0">
                <a:latin typeface="Cambria" panose="02040503050406030204" pitchFamily="18" charset="0"/>
              </a:rPr>
              <a:t>Energy giving foods include carbohydrates, fats and oils</a:t>
            </a:r>
          </a:p>
          <a:p>
            <a:endParaRPr lang="en-US" sz="3600" dirty="0">
              <a:latin typeface="Cambria" panose="02040503050406030204" pitchFamily="18" charset="0"/>
            </a:endParaRPr>
          </a:p>
        </p:txBody>
      </p:sp>
    </p:spTree>
    <p:extLst>
      <p:ext uri="{BB962C8B-B14F-4D97-AF65-F5344CB8AC3E}">
        <p14:creationId xmlns:p14="http://schemas.microsoft.com/office/powerpoint/2010/main" val="28047390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Sources of carbohydrates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dirty="0" smtClean="0">
                <a:latin typeface="Cambria" panose="02040503050406030204" pitchFamily="18" charset="0"/>
              </a:rPr>
              <a:t>Maize		Cheese</a:t>
            </a:r>
            <a:endParaRPr lang="en-US" dirty="0">
              <a:latin typeface="Cambria" panose="02040503050406030204" pitchFamily="18" charset="0"/>
            </a:endParaRPr>
          </a:p>
          <a:p>
            <a:pPr marL="0" indent="0">
              <a:buNone/>
            </a:pPr>
            <a:r>
              <a:rPr lang="en-US" dirty="0" smtClean="0">
                <a:latin typeface="Cambria" panose="02040503050406030204" pitchFamily="18" charset="0"/>
              </a:rPr>
              <a:t>Rice	</a:t>
            </a:r>
            <a:r>
              <a:rPr lang="en-US" dirty="0">
                <a:latin typeface="Cambria" panose="02040503050406030204" pitchFamily="18" charset="0"/>
              </a:rPr>
              <a:t>	</a:t>
            </a:r>
            <a:r>
              <a:rPr lang="en-US" dirty="0" smtClean="0">
                <a:latin typeface="Cambria" panose="02040503050406030204" pitchFamily="18" charset="0"/>
              </a:rPr>
              <a:t>	Margarine</a:t>
            </a:r>
            <a:endParaRPr lang="en-US" dirty="0">
              <a:latin typeface="Cambria" panose="02040503050406030204" pitchFamily="18" charset="0"/>
            </a:endParaRPr>
          </a:p>
          <a:p>
            <a:pPr marL="0" indent="0">
              <a:buNone/>
            </a:pPr>
            <a:r>
              <a:rPr lang="en-US" dirty="0">
                <a:latin typeface="Cambria" panose="02040503050406030204" pitchFamily="18" charset="0"/>
              </a:rPr>
              <a:t>Yams	</a:t>
            </a:r>
            <a:r>
              <a:rPr lang="en-US" dirty="0" smtClean="0">
                <a:latin typeface="Cambria" panose="02040503050406030204" pitchFamily="18" charset="0"/>
              </a:rPr>
              <a:t>		Butter</a:t>
            </a:r>
            <a:endParaRPr lang="en-US" dirty="0">
              <a:latin typeface="Cambria" panose="02040503050406030204" pitchFamily="18" charset="0"/>
            </a:endParaRPr>
          </a:p>
          <a:p>
            <a:pPr marL="0" indent="0">
              <a:buNone/>
            </a:pPr>
            <a:r>
              <a:rPr lang="en-US" dirty="0">
                <a:latin typeface="Cambria" panose="02040503050406030204" pitchFamily="18" charset="0"/>
              </a:rPr>
              <a:t>Potatoes	</a:t>
            </a:r>
            <a:r>
              <a:rPr lang="en-US" dirty="0" smtClean="0">
                <a:latin typeface="Cambria" panose="02040503050406030204" pitchFamily="18" charset="0"/>
              </a:rPr>
              <a:t>	Avocado</a:t>
            </a:r>
            <a:endParaRPr lang="en-US" dirty="0">
              <a:latin typeface="Cambria" panose="02040503050406030204" pitchFamily="18" charset="0"/>
            </a:endParaRPr>
          </a:p>
          <a:p>
            <a:pPr marL="0" indent="0">
              <a:buNone/>
            </a:pPr>
            <a:r>
              <a:rPr lang="en-US" dirty="0">
                <a:latin typeface="Cambria" panose="02040503050406030204" pitchFamily="18" charset="0"/>
              </a:rPr>
              <a:t>Millet	</a:t>
            </a:r>
            <a:r>
              <a:rPr lang="en-US" dirty="0" smtClean="0">
                <a:latin typeface="Cambria" panose="02040503050406030204" pitchFamily="18" charset="0"/>
              </a:rPr>
              <a:t>	Bacon</a:t>
            </a:r>
            <a:endParaRPr lang="en-US" dirty="0">
              <a:latin typeface="Cambria" panose="02040503050406030204" pitchFamily="18" charset="0"/>
            </a:endParaRPr>
          </a:p>
          <a:p>
            <a:pPr marL="0" indent="0">
              <a:buNone/>
            </a:pPr>
            <a:r>
              <a:rPr lang="en-US" dirty="0">
                <a:latin typeface="Cambria" panose="02040503050406030204" pitchFamily="18" charset="0"/>
              </a:rPr>
              <a:t>Wheat	</a:t>
            </a:r>
            <a:r>
              <a:rPr lang="en-US" dirty="0" smtClean="0">
                <a:latin typeface="Cambria" panose="02040503050406030204" pitchFamily="18" charset="0"/>
              </a:rPr>
              <a:t>	Sugarcane</a:t>
            </a:r>
            <a:endParaRPr lang="en-US" dirty="0">
              <a:latin typeface="Cambria" panose="02040503050406030204" pitchFamily="18" charset="0"/>
            </a:endParaRPr>
          </a:p>
          <a:p>
            <a:pPr marL="0" indent="0">
              <a:buNone/>
            </a:pPr>
            <a:r>
              <a:rPr lang="en-US" dirty="0">
                <a:latin typeface="Cambria" panose="02040503050406030204" pitchFamily="18" charset="0"/>
              </a:rPr>
              <a:t>Arrowroots	Coconut</a:t>
            </a:r>
          </a:p>
          <a:p>
            <a:pPr marL="0" indent="0">
              <a:buNone/>
            </a:pPr>
            <a:r>
              <a:rPr lang="en-US" dirty="0" smtClean="0">
                <a:latin typeface="Cambria" panose="02040503050406030204" pitchFamily="18" charset="0"/>
              </a:rPr>
              <a:t>Green bananas</a:t>
            </a:r>
            <a:endParaRPr lang="en-US" dirty="0">
              <a:latin typeface="Cambria" panose="02040503050406030204" pitchFamily="18" charset="0"/>
            </a:endParaRPr>
          </a:p>
        </p:txBody>
      </p:sp>
    </p:spTree>
    <p:extLst>
      <p:ext uri="{BB962C8B-B14F-4D97-AF65-F5344CB8AC3E}">
        <p14:creationId xmlns:p14="http://schemas.microsoft.com/office/powerpoint/2010/main" val="32931678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Protective </a:t>
            </a:r>
            <a:r>
              <a:rPr lang="en-US" b="1" u="sng" dirty="0">
                <a:solidFill>
                  <a:srgbClr val="FF0000"/>
                </a:solidFill>
                <a:latin typeface="Cambria" panose="02040503050406030204" pitchFamily="18" charset="0"/>
              </a:rPr>
              <a:t>foods (vitamins)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sz="3600" dirty="0">
                <a:latin typeface="Cambria" panose="02040503050406030204" pitchFamily="18" charset="0"/>
              </a:rPr>
              <a:t>These foods include fruits and vegetables</a:t>
            </a:r>
          </a:p>
          <a:p>
            <a:pPr marL="0" indent="0">
              <a:buNone/>
            </a:pPr>
            <a:r>
              <a:rPr lang="en-US" sz="3600" b="1" u="sng" dirty="0">
                <a:latin typeface="Cambria" panose="02040503050406030204" pitchFamily="18" charset="0"/>
              </a:rPr>
              <a:t>Needed to:</a:t>
            </a:r>
          </a:p>
          <a:p>
            <a:pPr marL="742950" indent="-742950">
              <a:buFont typeface="+mj-lt"/>
              <a:buAutoNum type="arabicPeriod"/>
            </a:pPr>
            <a:r>
              <a:rPr lang="en-US" sz="3600" dirty="0">
                <a:latin typeface="Cambria" panose="02040503050406030204" pitchFamily="18" charset="0"/>
              </a:rPr>
              <a:t>Protect the body against diseases</a:t>
            </a:r>
          </a:p>
          <a:p>
            <a:pPr marL="742950" indent="-742950">
              <a:buFont typeface="+mj-lt"/>
              <a:buAutoNum type="arabicPeriod"/>
            </a:pPr>
            <a:r>
              <a:rPr lang="en-US" sz="3600" dirty="0">
                <a:latin typeface="Cambria" panose="02040503050406030204" pitchFamily="18" charset="0"/>
              </a:rPr>
              <a:t>Heal the body after an injury</a:t>
            </a:r>
          </a:p>
          <a:p>
            <a:endParaRPr lang="en-US" sz="3600" dirty="0">
              <a:latin typeface="Cambria" panose="02040503050406030204" pitchFamily="18" charset="0"/>
            </a:endParaRPr>
          </a:p>
        </p:txBody>
      </p:sp>
    </p:spTree>
    <p:extLst>
      <p:ext uri="{BB962C8B-B14F-4D97-AF65-F5344CB8AC3E}">
        <p14:creationId xmlns:p14="http://schemas.microsoft.com/office/powerpoint/2010/main" val="377963582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a:bodyPr>
          <a:lstStyle/>
          <a:p>
            <a:r>
              <a:rPr lang="en-US" b="1" u="sng" dirty="0" smtClean="0">
                <a:solidFill>
                  <a:srgbClr val="FF0000"/>
                </a:solidFill>
                <a:latin typeface="Cambria" panose="02040503050406030204" pitchFamily="18" charset="0"/>
              </a:rPr>
              <a:t>Examples of vitamins</a:t>
            </a: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sz="3600" dirty="0">
                <a:latin typeface="Cambria" panose="02040503050406030204" pitchFamily="18" charset="0"/>
              </a:rPr>
              <a:t>• Oranges</a:t>
            </a:r>
          </a:p>
          <a:p>
            <a:pPr marL="0" indent="0">
              <a:buNone/>
            </a:pPr>
            <a:r>
              <a:rPr lang="en-US" sz="3600" dirty="0">
                <a:latin typeface="Cambria" panose="02040503050406030204" pitchFamily="18" charset="0"/>
              </a:rPr>
              <a:t>• Cabbages</a:t>
            </a:r>
          </a:p>
          <a:p>
            <a:pPr marL="0" indent="0">
              <a:buNone/>
            </a:pPr>
            <a:r>
              <a:rPr lang="en-US" sz="3600" dirty="0">
                <a:latin typeface="Cambria" panose="02040503050406030204" pitchFamily="18" charset="0"/>
              </a:rPr>
              <a:t>• Spinach</a:t>
            </a:r>
          </a:p>
          <a:p>
            <a:pPr marL="0" indent="0">
              <a:buNone/>
            </a:pPr>
            <a:r>
              <a:rPr lang="en-US" sz="3600" dirty="0">
                <a:latin typeface="Cambria" panose="02040503050406030204" pitchFamily="18" charset="0"/>
              </a:rPr>
              <a:t>• Mangoes</a:t>
            </a:r>
          </a:p>
          <a:p>
            <a:pPr marL="0" indent="0">
              <a:buNone/>
            </a:pPr>
            <a:r>
              <a:rPr lang="en-US" sz="3600" dirty="0">
                <a:latin typeface="Cambria" panose="02040503050406030204" pitchFamily="18" charset="0"/>
              </a:rPr>
              <a:t>• Cucumber</a:t>
            </a:r>
          </a:p>
          <a:p>
            <a:pPr marL="0" indent="0">
              <a:buNone/>
            </a:pPr>
            <a:r>
              <a:rPr lang="en-US" sz="3600" dirty="0">
                <a:latin typeface="Cambria" panose="02040503050406030204" pitchFamily="18" charset="0"/>
              </a:rPr>
              <a:t>• Pawpaw</a:t>
            </a:r>
          </a:p>
          <a:p>
            <a:endParaRPr lang="en-US" sz="3600" dirty="0">
              <a:latin typeface="Cambria" panose="02040503050406030204" pitchFamily="18" charset="0"/>
            </a:endParaRPr>
          </a:p>
        </p:txBody>
      </p:sp>
    </p:spTree>
    <p:extLst>
      <p:ext uri="{BB962C8B-B14F-4D97-AF65-F5344CB8AC3E}">
        <p14:creationId xmlns:p14="http://schemas.microsoft.com/office/powerpoint/2010/main" val="396059879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b="1" u="sng" dirty="0" smtClean="0">
                <a:solidFill>
                  <a:srgbClr val="FF0000"/>
                </a:solidFill>
                <a:latin typeface="Cambria" panose="02040503050406030204" pitchFamily="18" charset="0"/>
              </a:rPr>
              <a:t>Types of vitamins</a:t>
            </a:r>
            <a:br>
              <a:rPr lang="en-US" b="1" u="sng" dirty="0" smtClean="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lgn="ctr">
              <a:buNone/>
            </a:pPr>
            <a:r>
              <a:rPr lang="en-US" b="1" u="sng" dirty="0" smtClean="0">
                <a:latin typeface="Cambria" panose="02040503050406030204" pitchFamily="18" charset="0"/>
              </a:rPr>
              <a:t>Vitamin </a:t>
            </a:r>
            <a:r>
              <a:rPr lang="en-US" b="1" u="sng" dirty="0">
                <a:latin typeface="Cambria" panose="02040503050406030204" pitchFamily="18" charset="0"/>
              </a:rPr>
              <a:t>A</a:t>
            </a:r>
          </a:p>
          <a:p>
            <a:pPr marL="0" indent="0">
              <a:buNone/>
            </a:pPr>
            <a:r>
              <a:rPr lang="en-US" b="1" dirty="0">
                <a:latin typeface="Cambria" panose="02040503050406030204" pitchFamily="18" charset="0"/>
              </a:rPr>
              <a:t>Sources</a:t>
            </a:r>
          </a:p>
          <a:p>
            <a:pPr>
              <a:buFont typeface="Wingdings" panose="05000000000000000000" pitchFamily="2" charset="2"/>
              <a:buChar char="§"/>
            </a:pPr>
            <a:r>
              <a:rPr lang="en-US" dirty="0" smtClean="0">
                <a:latin typeface="Cambria" panose="02040503050406030204" pitchFamily="18" charset="0"/>
              </a:rPr>
              <a:t>Fish</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Milk</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Eggs</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Green </a:t>
            </a:r>
            <a:r>
              <a:rPr lang="en-US" dirty="0">
                <a:latin typeface="Cambria" panose="02040503050406030204" pitchFamily="18" charset="0"/>
              </a:rPr>
              <a:t>vegetables</a:t>
            </a:r>
          </a:p>
          <a:p>
            <a:pPr>
              <a:buFont typeface="Wingdings" panose="05000000000000000000" pitchFamily="2" charset="2"/>
              <a:buChar char="§"/>
            </a:pPr>
            <a:r>
              <a:rPr lang="en-US" dirty="0" smtClean="0">
                <a:latin typeface="Cambria" panose="02040503050406030204" pitchFamily="18" charset="0"/>
              </a:rPr>
              <a:t>Carrots</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Pumpkins</a:t>
            </a:r>
            <a:endParaRPr lang="en-US" dirty="0">
              <a:latin typeface="Cambria" panose="02040503050406030204" pitchFamily="18" charset="0"/>
            </a:endParaRPr>
          </a:p>
          <a:p>
            <a:pPr marL="0" indent="0">
              <a:buNone/>
            </a:pPr>
            <a:r>
              <a:rPr lang="en-US" dirty="0">
                <a:latin typeface="Cambria" panose="02040503050406030204" pitchFamily="18" charset="0"/>
              </a:rPr>
              <a:t>Necessary for good and strong eyesight</a:t>
            </a:r>
          </a:p>
          <a:p>
            <a:endParaRPr lang="en-US" dirty="0">
              <a:latin typeface="Cambria" panose="02040503050406030204" pitchFamily="18" charset="0"/>
            </a:endParaRPr>
          </a:p>
        </p:txBody>
      </p:sp>
    </p:spTree>
    <p:extLst>
      <p:ext uri="{BB962C8B-B14F-4D97-AF65-F5344CB8AC3E}">
        <p14:creationId xmlns:p14="http://schemas.microsoft.com/office/powerpoint/2010/main" val="399770934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Types of vitamins</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lgn="ctr">
              <a:buNone/>
            </a:pPr>
            <a:r>
              <a:rPr lang="en-US" b="1" dirty="0">
                <a:latin typeface="Cambria" panose="02040503050406030204" pitchFamily="18" charset="0"/>
              </a:rPr>
              <a:t>	</a:t>
            </a:r>
            <a:r>
              <a:rPr lang="en-US" b="1" u="sng" dirty="0">
                <a:latin typeface="Cambria" panose="02040503050406030204" pitchFamily="18" charset="0"/>
              </a:rPr>
              <a:t>Vitamin B</a:t>
            </a:r>
          </a:p>
          <a:p>
            <a:pPr marL="0" indent="0">
              <a:buNone/>
            </a:pPr>
            <a:r>
              <a:rPr lang="en-US" b="1" dirty="0">
                <a:latin typeface="Cambria" panose="02040503050406030204" pitchFamily="18" charset="0"/>
              </a:rPr>
              <a:t>Sources</a:t>
            </a:r>
          </a:p>
          <a:p>
            <a:pPr>
              <a:buFont typeface="Wingdings" panose="05000000000000000000" pitchFamily="2" charset="2"/>
              <a:buChar char="§"/>
            </a:pPr>
            <a:r>
              <a:rPr lang="en-US" dirty="0" smtClean="0">
                <a:latin typeface="Cambria" panose="02040503050406030204" pitchFamily="18" charset="0"/>
              </a:rPr>
              <a:t>Wheat</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Green </a:t>
            </a:r>
            <a:r>
              <a:rPr lang="en-US" dirty="0">
                <a:latin typeface="Cambria" panose="02040503050406030204" pitchFamily="18" charset="0"/>
              </a:rPr>
              <a:t>vegetables</a:t>
            </a:r>
          </a:p>
          <a:p>
            <a:pPr>
              <a:buFont typeface="Wingdings" panose="05000000000000000000" pitchFamily="2" charset="2"/>
              <a:buChar char="§"/>
            </a:pPr>
            <a:r>
              <a:rPr lang="en-US" dirty="0" smtClean="0">
                <a:latin typeface="Cambria" panose="02040503050406030204" pitchFamily="18" charset="0"/>
              </a:rPr>
              <a:t>Maize</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Soya </a:t>
            </a:r>
            <a:r>
              <a:rPr lang="en-US" dirty="0">
                <a:latin typeface="Cambria" panose="02040503050406030204" pitchFamily="18" charset="0"/>
              </a:rPr>
              <a:t>beans</a:t>
            </a:r>
          </a:p>
          <a:p>
            <a:pPr>
              <a:buFont typeface="Wingdings" panose="05000000000000000000" pitchFamily="2" charset="2"/>
              <a:buChar char="§"/>
            </a:pPr>
            <a:r>
              <a:rPr lang="en-US" dirty="0" smtClean="0">
                <a:latin typeface="Cambria" panose="02040503050406030204" pitchFamily="18" charset="0"/>
              </a:rPr>
              <a:t>Millet</a:t>
            </a:r>
          </a:p>
          <a:p>
            <a:pPr marL="0" indent="0">
              <a:buNone/>
            </a:pPr>
            <a:r>
              <a:rPr lang="en-US" dirty="0">
                <a:latin typeface="Cambria" panose="02040503050406030204" pitchFamily="18" charset="0"/>
              </a:rPr>
              <a:t>Needed to promote growth, appetite, digestion and healthy skin</a:t>
            </a:r>
          </a:p>
          <a:p>
            <a:pPr>
              <a:buFont typeface="Wingdings" panose="05000000000000000000" pitchFamily="2" charset="2"/>
              <a:buChar char="§"/>
            </a:pP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11126146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Types of vitamins</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4294967295"/>
          </p:nvPr>
        </p:nvSpPr>
        <p:spPr>
          <a:xfrm>
            <a:off x="0" y="1600200"/>
            <a:ext cx="10972800" cy="4525963"/>
          </a:xfrm>
          <a:prstGeom prst="rect">
            <a:avLst/>
          </a:prstGeom>
        </p:spPr>
        <p:txBody>
          <a:bodyPr>
            <a:normAutofit lnSpcReduction="10000"/>
          </a:bodyPr>
          <a:lstStyle/>
          <a:p>
            <a:pPr marL="0" indent="0" algn="ctr">
              <a:buNone/>
            </a:pPr>
            <a:r>
              <a:rPr lang="en-US" b="1" u="sng" dirty="0" smtClean="0">
                <a:latin typeface="Cambria" panose="02040503050406030204" pitchFamily="18" charset="0"/>
              </a:rPr>
              <a:t>Vitamin </a:t>
            </a:r>
            <a:r>
              <a:rPr lang="en-US" b="1" u="sng" dirty="0">
                <a:latin typeface="Cambria" panose="02040503050406030204" pitchFamily="18" charset="0"/>
              </a:rPr>
              <a:t>C</a:t>
            </a:r>
          </a:p>
          <a:p>
            <a:pPr marL="0" indent="0">
              <a:buNone/>
            </a:pPr>
            <a:r>
              <a:rPr lang="en-US" b="1" dirty="0">
                <a:latin typeface="Cambria" panose="02040503050406030204" pitchFamily="18" charset="0"/>
              </a:rPr>
              <a:t>Sources</a:t>
            </a:r>
          </a:p>
          <a:p>
            <a:pPr marL="0" indent="0">
              <a:buNone/>
            </a:pPr>
            <a:r>
              <a:rPr lang="en-US" dirty="0" smtClean="0">
                <a:latin typeface="Cambria" panose="02040503050406030204" pitchFamily="18" charset="0"/>
              </a:rPr>
              <a:t>Pawpaw	</a:t>
            </a:r>
            <a:r>
              <a:rPr lang="en-US" dirty="0">
                <a:latin typeface="Cambria" panose="02040503050406030204" pitchFamily="18" charset="0"/>
              </a:rPr>
              <a:t>Pineapple</a:t>
            </a:r>
          </a:p>
          <a:p>
            <a:pPr marL="0" indent="0">
              <a:buNone/>
            </a:pPr>
            <a:r>
              <a:rPr lang="en-US" dirty="0" smtClean="0">
                <a:latin typeface="Cambria" panose="02040503050406030204" pitchFamily="18" charset="0"/>
              </a:rPr>
              <a:t>Oranges	</a:t>
            </a:r>
            <a:r>
              <a:rPr lang="en-US" dirty="0">
                <a:latin typeface="Cambria" panose="02040503050406030204" pitchFamily="18" charset="0"/>
              </a:rPr>
              <a:t>Tomatoes</a:t>
            </a:r>
          </a:p>
          <a:p>
            <a:pPr marL="0" indent="0">
              <a:buNone/>
            </a:pPr>
            <a:r>
              <a:rPr lang="en-US" dirty="0" smtClean="0">
                <a:latin typeface="Cambria" panose="02040503050406030204" pitchFamily="18" charset="0"/>
              </a:rPr>
              <a:t>Lemons	</a:t>
            </a:r>
            <a:r>
              <a:rPr lang="en-US" dirty="0">
                <a:latin typeface="Cambria" panose="02040503050406030204" pitchFamily="18" charset="0"/>
              </a:rPr>
              <a:t>Spinach</a:t>
            </a:r>
          </a:p>
          <a:p>
            <a:pPr marL="0" indent="0">
              <a:buNone/>
            </a:pPr>
            <a:r>
              <a:rPr lang="en-US" dirty="0" smtClean="0">
                <a:latin typeface="Cambria" panose="02040503050406030204" pitchFamily="18" charset="0"/>
              </a:rPr>
              <a:t>Kales</a:t>
            </a:r>
          </a:p>
          <a:p>
            <a:pPr marL="0" indent="0">
              <a:buNone/>
            </a:pPr>
            <a:endParaRPr lang="en-US" dirty="0">
              <a:latin typeface="Cambria" panose="02040503050406030204" pitchFamily="18" charset="0"/>
            </a:endParaRPr>
          </a:p>
          <a:p>
            <a:pPr marL="0" indent="0">
              <a:buNone/>
            </a:pPr>
            <a:r>
              <a:rPr lang="en-US" b="1" dirty="0" smtClean="0">
                <a:latin typeface="Cambria" panose="02040503050406030204" pitchFamily="18" charset="0"/>
              </a:rPr>
              <a:t>Needed </a:t>
            </a:r>
            <a:r>
              <a:rPr lang="en-US" b="1" dirty="0">
                <a:latin typeface="Cambria" panose="02040503050406030204" pitchFamily="18" charset="0"/>
              </a:rPr>
              <a:t>for:</a:t>
            </a:r>
          </a:p>
          <a:p>
            <a:pPr marL="0" indent="0">
              <a:buNone/>
            </a:pPr>
            <a:r>
              <a:rPr lang="en-US" dirty="0" smtClean="0">
                <a:latin typeface="Cambria" panose="02040503050406030204" pitchFamily="18" charset="0"/>
              </a:rPr>
              <a:t>- Healing </a:t>
            </a:r>
            <a:r>
              <a:rPr lang="en-US" dirty="0">
                <a:latin typeface="Cambria" panose="02040503050406030204" pitchFamily="18" charset="0"/>
              </a:rPr>
              <a:t>of wounds</a:t>
            </a:r>
          </a:p>
          <a:p>
            <a:pPr marL="0" indent="0">
              <a:buNone/>
            </a:pPr>
            <a:r>
              <a:rPr lang="en-US" dirty="0" smtClean="0">
                <a:latin typeface="Cambria" panose="02040503050406030204" pitchFamily="18" charset="0"/>
              </a:rPr>
              <a:t>- Healing </a:t>
            </a:r>
            <a:r>
              <a:rPr lang="en-US" dirty="0">
                <a:latin typeface="Cambria" panose="02040503050406030204" pitchFamily="18" charset="0"/>
              </a:rPr>
              <a:t>of gums and skin</a:t>
            </a:r>
          </a:p>
          <a:p>
            <a:endParaRPr lang="en-US" dirty="0">
              <a:latin typeface="Cambria" panose="02040503050406030204" pitchFamily="18" charset="0"/>
            </a:endParaRPr>
          </a:p>
        </p:txBody>
      </p:sp>
    </p:spTree>
    <p:extLst>
      <p:ext uri="{BB962C8B-B14F-4D97-AF65-F5344CB8AC3E}">
        <p14:creationId xmlns:p14="http://schemas.microsoft.com/office/powerpoint/2010/main" val="27330305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Types of vitamins</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4294967295"/>
          </p:nvPr>
        </p:nvSpPr>
        <p:spPr>
          <a:xfrm>
            <a:off x="0" y="1600200"/>
            <a:ext cx="10972800" cy="4525963"/>
          </a:xfrm>
          <a:prstGeom prst="rect">
            <a:avLst/>
          </a:prstGeom>
        </p:spPr>
        <p:txBody>
          <a:bodyPr/>
          <a:lstStyle/>
          <a:p>
            <a:pPr marL="0" indent="0" algn="ctr">
              <a:buNone/>
            </a:pPr>
            <a:r>
              <a:rPr lang="en-US" dirty="0">
                <a:latin typeface="Cambria" panose="02040503050406030204" pitchFamily="18" charset="0"/>
              </a:rPr>
              <a:t>	</a:t>
            </a:r>
            <a:r>
              <a:rPr lang="en-US" b="1" u="sng" dirty="0">
                <a:latin typeface="Cambria" panose="02040503050406030204" pitchFamily="18" charset="0"/>
              </a:rPr>
              <a:t>Vitamin D</a:t>
            </a:r>
          </a:p>
          <a:p>
            <a:pPr marL="0" indent="0">
              <a:buNone/>
            </a:pPr>
            <a:r>
              <a:rPr lang="en-US" b="1" u="sng" dirty="0">
                <a:latin typeface="Cambria" panose="02040503050406030204" pitchFamily="18" charset="0"/>
              </a:rPr>
              <a:t>Sources</a:t>
            </a:r>
          </a:p>
          <a:p>
            <a:pPr>
              <a:buFont typeface="Wingdings" panose="05000000000000000000" pitchFamily="2" charset="2"/>
              <a:buChar char="§"/>
            </a:pPr>
            <a:r>
              <a:rPr lang="en-US" dirty="0" smtClean="0">
                <a:latin typeface="Cambria" panose="02040503050406030204" pitchFamily="18" charset="0"/>
              </a:rPr>
              <a:t>Eggs</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Fish</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Sunlight</a:t>
            </a:r>
            <a:endParaRPr lang="en-US" dirty="0">
              <a:latin typeface="Cambria" panose="02040503050406030204" pitchFamily="18" charset="0"/>
            </a:endParaRPr>
          </a:p>
          <a:p>
            <a:pPr marL="0" indent="0">
              <a:buNone/>
            </a:pPr>
            <a:endParaRPr lang="en-US" dirty="0" smtClean="0">
              <a:latin typeface="Cambria" panose="02040503050406030204" pitchFamily="18" charset="0"/>
            </a:endParaRPr>
          </a:p>
          <a:p>
            <a:pPr marL="0" indent="0">
              <a:buNone/>
            </a:pPr>
            <a:r>
              <a:rPr lang="en-US" dirty="0" smtClean="0">
                <a:latin typeface="Cambria" panose="02040503050406030204" pitchFamily="18" charset="0"/>
              </a:rPr>
              <a:t>Promotes </a:t>
            </a:r>
            <a:r>
              <a:rPr lang="en-US" dirty="0">
                <a:latin typeface="Cambria" panose="02040503050406030204" pitchFamily="18" charset="0"/>
              </a:rPr>
              <a:t>formation of strong bones and teeth</a:t>
            </a:r>
          </a:p>
          <a:p>
            <a:endParaRPr lang="en-US" dirty="0">
              <a:latin typeface="Cambria" panose="02040503050406030204" pitchFamily="18" charset="0"/>
            </a:endParaRPr>
          </a:p>
        </p:txBody>
      </p:sp>
    </p:spTree>
    <p:extLst>
      <p:ext uri="{BB962C8B-B14F-4D97-AF65-F5344CB8AC3E}">
        <p14:creationId xmlns:p14="http://schemas.microsoft.com/office/powerpoint/2010/main" val="29192834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Fertilization</a:t>
            </a:r>
          </a:p>
        </p:txBody>
      </p:sp>
      <p:sp>
        <p:nvSpPr>
          <p:cNvPr id="3" name="Content Placeholder 2"/>
          <p:cNvSpPr>
            <a:spLocks noGrp="1"/>
          </p:cNvSpPr>
          <p:nvPr>
            <p:ph idx="1"/>
          </p:nvPr>
        </p:nvSpPr>
        <p:spPr/>
        <p:txBody>
          <a:bodyPr/>
          <a:lstStyle/>
          <a:p>
            <a:r>
              <a:rPr lang="en-US" dirty="0"/>
              <a:t>Fertilization is joining together of the male and female sex cells to form a zygote.</a:t>
            </a:r>
          </a:p>
          <a:p>
            <a:r>
              <a:rPr lang="en-US" dirty="0"/>
              <a:t>Fertilization follows pollination</a:t>
            </a:r>
          </a:p>
          <a:p>
            <a:r>
              <a:rPr lang="en-US" dirty="0"/>
              <a:t>It involves the male cells and the female cells which leads to formation of a pollen tube in which pollen is carried.</a:t>
            </a:r>
          </a:p>
          <a:p>
            <a:endParaRPr lang="en-US" dirty="0"/>
          </a:p>
        </p:txBody>
      </p:sp>
    </p:spTree>
    <p:extLst>
      <p:ext uri="{BB962C8B-B14F-4D97-AF65-F5344CB8AC3E}">
        <p14:creationId xmlns:p14="http://schemas.microsoft.com/office/powerpoint/2010/main" val="8218264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Mineral </a:t>
            </a:r>
            <a:r>
              <a:rPr lang="en-US" b="1" u="sng" dirty="0">
                <a:solidFill>
                  <a:srgbClr val="FF0000"/>
                </a:solidFill>
                <a:latin typeface="Cambria" panose="02040503050406030204" pitchFamily="18" charset="0"/>
              </a:rPr>
              <a:t>salts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990600"/>
            <a:ext cx="8229600" cy="5135563"/>
          </a:xfrm>
          <a:prstGeom prst="rect">
            <a:avLst/>
          </a:prstGeom>
        </p:spPr>
        <p:txBody>
          <a:bodyPr>
            <a:noAutofit/>
          </a:bodyPr>
          <a:lstStyle/>
          <a:p>
            <a:pPr marL="0" indent="0">
              <a:buNone/>
            </a:pPr>
            <a:r>
              <a:rPr lang="en-US" sz="2400" dirty="0">
                <a:latin typeface="Cambria" panose="02040503050406030204" pitchFamily="18" charset="0"/>
              </a:rPr>
              <a:t>Chemical substances that the body requires in very small quantities</a:t>
            </a:r>
          </a:p>
          <a:p>
            <a:pPr marL="0" indent="0">
              <a:buNone/>
            </a:pPr>
            <a:r>
              <a:rPr lang="en-US" sz="2400" b="1" u="sng" dirty="0">
                <a:latin typeface="Cambria" panose="02040503050406030204" pitchFamily="18" charset="0"/>
              </a:rPr>
              <a:t>Examples</a:t>
            </a:r>
          </a:p>
          <a:p>
            <a:pPr>
              <a:buFont typeface="Wingdings" panose="05000000000000000000" pitchFamily="2" charset="2"/>
              <a:buChar char="§"/>
            </a:pPr>
            <a:r>
              <a:rPr lang="en-US" sz="2400" dirty="0">
                <a:latin typeface="Cambria" panose="02040503050406030204" pitchFamily="18" charset="0"/>
              </a:rPr>
              <a:t>Calcium</a:t>
            </a:r>
          </a:p>
          <a:p>
            <a:pPr>
              <a:buFont typeface="Wingdings" panose="05000000000000000000" pitchFamily="2" charset="2"/>
              <a:buChar char="§"/>
            </a:pPr>
            <a:r>
              <a:rPr lang="en-US" sz="2400" dirty="0">
                <a:latin typeface="Cambria" panose="02040503050406030204" pitchFamily="18" charset="0"/>
              </a:rPr>
              <a:t>Phosphorous</a:t>
            </a:r>
          </a:p>
          <a:p>
            <a:pPr>
              <a:buFont typeface="Wingdings" panose="05000000000000000000" pitchFamily="2" charset="2"/>
              <a:buChar char="§"/>
            </a:pPr>
            <a:r>
              <a:rPr lang="en-US" sz="2400" dirty="0">
                <a:latin typeface="Cambria" panose="02040503050406030204" pitchFamily="18" charset="0"/>
              </a:rPr>
              <a:t>Iron</a:t>
            </a:r>
          </a:p>
          <a:p>
            <a:pPr marL="0" indent="0">
              <a:buNone/>
            </a:pPr>
            <a:r>
              <a:rPr lang="en-US" sz="2400" b="1" u="sng" dirty="0">
                <a:latin typeface="Cambria" panose="02040503050406030204" pitchFamily="18" charset="0"/>
              </a:rPr>
              <a:t>Sources</a:t>
            </a:r>
          </a:p>
          <a:p>
            <a:pPr marL="0" indent="0">
              <a:buNone/>
            </a:pPr>
            <a:r>
              <a:rPr lang="en-US" sz="2400" dirty="0">
                <a:latin typeface="Cambria" panose="02040503050406030204" pitchFamily="18" charset="0"/>
              </a:rPr>
              <a:t>- Green leafy vegetables – iron </a:t>
            </a:r>
          </a:p>
          <a:p>
            <a:pPr>
              <a:buFontTx/>
              <a:buChar char="-"/>
            </a:pPr>
            <a:r>
              <a:rPr lang="en-US" sz="2400" dirty="0">
                <a:latin typeface="Cambria" panose="02040503050406030204" pitchFamily="18" charset="0"/>
              </a:rPr>
              <a:t>Milk – calcium</a:t>
            </a:r>
          </a:p>
          <a:p>
            <a:pPr marL="0" indent="0">
              <a:buNone/>
            </a:pPr>
            <a:r>
              <a:rPr lang="en-US" sz="2400" dirty="0">
                <a:latin typeface="Cambria" panose="02040503050406030204" pitchFamily="18" charset="0"/>
              </a:rPr>
              <a:t> </a:t>
            </a:r>
            <a:r>
              <a:rPr lang="en-US" sz="2400" b="1" u="sng" dirty="0">
                <a:latin typeface="Cambria" panose="02040503050406030204" pitchFamily="18" charset="0"/>
              </a:rPr>
              <a:t>Functions</a:t>
            </a:r>
          </a:p>
          <a:p>
            <a:pPr marL="0" indent="0">
              <a:buNone/>
            </a:pPr>
            <a:r>
              <a:rPr lang="en-US" sz="2400" dirty="0">
                <a:latin typeface="Cambria" panose="02040503050406030204" pitchFamily="18" charset="0"/>
              </a:rPr>
              <a:t>• Protect the body against diseases</a:t>
            </a:r>
          </a:p>
          <a:p>
            <a:pPr marL="0" indent="0">
              <a:buNone/>
            </a:pPr>
            <a:r>
              <a:rPr lang="en-US" sz="2400" dirty="0">
                <a:latin typeface="Cambria" panose="02040503050406030204" pitchFamily="18" charset="0"/>
              </a:rPr>
              <a:t>• Some play a role in building of bones and teeth</a:t>
            </a:r>
          </a:p>
          <a:p>
            <a:pPr>
              <a:buFontTx/>
              <a:buChar char="-"/>
            </a:pPr>
            <a:endParaRPr lang="en-US" sz="2400" dirty="0">
              <a:latin typeface="Cambria" panose="02040503050406030204" pitchFamily="18" charset="0"/>
            </a:endParaRPr>
          </a:p>
          <a:p>
            <a:endParaRPr lang="en-US" sz="2400" dirty="0">
              <a:latin typeface="Cambria" panose="02040503050406030204" pitchFamily="18" charset="0"/>
            </a:endParaRPr>
          </a:p>
        </p:txBody>
      </p:sp>
    </p:spTree>
    <p:extLst>
      <p:ext uri="{BB962C8B-B14F-4D97-AF65-F5344CB8AC3E}">
        <p14:creationId xmlns:p14="http://schemas.microsoft.com/office/powerpoint/2010/main" val="114640864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b="1" u="sng" dirty="0" smtClean="0">
                <a:solidFill>
                  <a:srgbClr val="FF0000"/>
                </a:solidFill>
                <a:latin typeface="Cambria" panose="02040503050406030204" pitchFamily="18" charset="0"/>
              </a:rPr>
              <a:t>Calcium</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b="1" u="sng" dirty="0" smtClean="0">
                <a:latin typeface="Cambria" panose="02040503050406030204" pitchFamily="18" charset="0"/>
              </a:rPr>
              <a:t>Sources</a:t>
            </a:r>
            <a:endParaRPr lang="en-US" b="1" u="sng"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Meat</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Eggs</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Milk</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Fish</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Green </a:t>
            </a:r>
            <a:r>
              <a:rPr lang="en-US" dirty="0">
                <a:latin typeface="Cambria" panose="02040503050406030204" pitchFamily="18" charset="0"/>
              </a:rPr>
              <a:t>leafy </a:t>
            </a:r>
            <a:r>
              <a:rPr lang="en-US" dirty="0" smtClean="0">
                <a:latin typeface="Cambria" panose="02040503050406030204" pitchFamily="18" charset="0"/>
              </a:rPr>
              <a:t>vegetables</a:t>
            </a:r>
          </a:p>
          <a:p>
            <a:pPr marL="0" indent="0">
              <a:buNone/>
            </a:pPr>
            <a:r>
              <a:rPr lang="en-US" dirty="0" smtClean="0">
                <a:latin typeface="Cambria" panose="02040503050406030204" pitchFamily="18" charset="0"/>
              </a:rPr>
              <a:t>Needed </a:t>
            </a:r>
            <a:r>
              <a:rPr lang="en-US" dirty="0">
                <a:latin typeface="Cambria" panose="02040503050406030204" pitchFamily="18" charset="0"/>
              </a:rPr>
              <a:t>for development of strong bones and teeth</a:t>
            </a:r>
          </a:p>
          <a:p>
            <a:endParaRPr lang="en-US" dirty="0">
              <a:latin typeface="Cambria" panose="02040503050406030204" pitchFamily="18" charset="0"/>
            </a:endParaRPr>
          </a:p>
        </p:txBody>
      </p:sp>
    </p:spTree>
    <p:extLst>
      <p:ext uri="{BB962C8B-B14F-4D97-AF65-F5344CB8AC3E}">
        <p14:creationId xmlns:p14="http://schemas.microsoft.com/office/powerpoint/2010/main" val="146338158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Phosphorous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b="1" u="sng" dirty="0" smtClean="0">
                <a:latin typeface="Cambria" panose="02040503050406030204" pitchFamily="18" charset="0"/>
              </a:rPr>
              <a:t>Sources</a:t>
            </a:r>
            <a:endParaRPr lang="en-US" b="1" u="sng" dirty="0">
              <a:latin typeface="Cambria" panose="02040503050406030204" pitchFamily="18" charset="0"/>
            </a:endParaRPr>
          </a:p>
          <a:p>
            <a:pPr marL="0" indent="0">
              <a:buNone/>
            </a:pPr>
            <a:r>
              <a:rPr lang="en-US" dirty="0" smtClean="0">
                <a:latin typeface="Cambria" panose="02040503050406030204" pitchFamily="18" charset="0"/>
              </a:rPr>
              <a:t>• Beans</a:t>
            </a:r>
            <a:endParaRPr lang="en-US" dirty="0">
              <a:latin typeface="Cambria" panose="02040503050406030204" pitchFamily="18" charset="0"/>
            </a:endParaRPr>
          </a:p>
          <a:p>
            <a:pPr marL="0" indent="0">
              <a:buNone/>
            </a:pPr>
            <a:r>
              <a:rPr lang="en-US" dirty="0" smtClean="0">
                <a:latin typeface="Cambria" panose="02040503050406030204" pitchFamily="18" charset="0"/>
              </a:rPr>
              <a:t>• Peas</a:t>
            </a:r>
            <a:endParaRPr lang="en-US" dirty="0">
              <a:latin typeface="Cambria" panose="02040503050406030204" pitchFamily="18" charset="0"/>
            </a:endParaRPr>
          </a:p>
          <a:p>
            <a:pPr marL="0" indent="0">
              <a:buNone/>
            </a:pPr>
            <a:r>
              <a:rPr lang="en-US" dirty="0" smtClean="0">
                <a:latin typeface="Cambria" panose="02040503050406030204" pitchFamily="18" charset="0"/>
              </a:rPr>
              <a:t>• Milk</a:t>
            </a:r>
            <a:endParaRPr lang="en-US" dirty="0">
              <a:latin typeface="Cambria" panose="02040503050406030204" pitchFamily="18" charset="0"/>
            </a:endParaRPr>
          </a:p>
          <a:p>
            <a:pPr marL="0" indent="0">
              <a:buNone/>
            </a:pPr>
            <a:r>
              <a:rPr lang="en-US" dirty="0" smtClean="0">
                <a:latin typeface="Cambria" panose="02040503050406030204" pitchFamily="18" charset="0"/>
              </a:rPr>
              <a:t>• Fish</a:t>
            </a:r>
            <a:endParaRPr lang="en-US" dirty="0">
              <a:latin typeface="Cambria" panose="02040503050406030204" pitchFamily="18" charset="0"/>
            </a:endParaRPr>
          </a:p>
          <a:p>
            <a:pPr marL="0" indent="0">
              <a:buNone/>
            </a:pPr>
            <a:r>
              <a:rPr lang="en-US" dirty="0" smtClean="0">
                <a:latin typeface="Cambria" panose="02040503050406030204" pitchFamily="18" charset="0"/>
              </a:rPr>
              <a:t>• Eggs</a:t>
            </a:r>
            <a:endParaRPr lang="en-US" dirty="0">
              <a:latin typeface="Cambria" panose="02040503050406030204" pitchFamily="18" charset="0"/>
            </a:endParaRPr>
          </a:p>
          <a:p>
            <a:pPr marL="0" indent="0">
              <a:buNone/>
            </a:pPr>
            <a:r>
              <a:rPr lang="en-US" dirty="0">
                <a:latin typeface="Cambria" panose="02040503050406030204" pitchFamily="18" charset="0"/>
              </a:rPr>
              <a:t>Used by the body in formation of bones and teeth</a:t>
            </a:r>
          </a:p>
        </p:txBody>
      </p:sp>
    </p:spTree>
    <p:extLst>
      <p:ext uri="{BB962C8B-B14F-4D97-AF65-F5344CB8AC3E}">
        <p14:creationId xmlns:p14="http://schemas.microsoft.com/office/powerpoint/2010/main" val="346881762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b="1" u="sng" dirty="0" smtClean="0">
                <a:solidFill>
                  <a:srgbClr val="FF0000"/>
                </a:solidFill>
                <a:latin typeface="Cambria" panose="02040503050406030204" pitchFamily="18" charset="0"/>
              </a:rPr>
              <a:t>Iron</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lstStyle/>
          <a:p>
            <a:pPr marL="0" indent="0">
              <a:buNone/>
            </a:pPr>
            <a:r>
              <a:rPr lang="en-US" b="1" u="sng" dirty="0" smtClean="0">
                <a:latin typeface="Cambria" panose="02040503050406030204" pitchFamily="18" charset="0"/>
              </a:rPr>
              <a:t>Sources</a:t>
            </a:r>
            <a:endParaRPr lang="en-US" b="1" u="sng" dirty="0">
              <a:latin typeface="Cambria" panose="02040503050406030204" pitchFamily="18" charset="0"/>
            </a:endParaRPr>
          </a:p>
          <a:p>
            <a:pPr marL="0" indent="0">
              <a:buNone/>
            </a:pPr>
            <a:r>
              <a:rPr lang="en-US" dirty="0" smtClean="0">
                <a:latin typeface="Cambria" panose="02040503050406030204" pitchFamily="18" charset="0"/>
              </a:rPr>
              <a:t>• Liver</a:t>
            </a:r>
            <a:endParaRPr lang="en-US" dirty="0">
              <a:latin typeface="Cambria" panose="02040503050406030204" pitchFamily="18" charset="0"/>
            </a:endParaRPr>
          </a:p>
          <a:p>
            <a:pPr marL="0" indent="0">
              <a:buNone/>
            </a:pPr>
            <a:r>
              <a:rPr lang="en-US" dirty="0" smtClean="0">
                <a:latin typeface="Cambria" panose="02040503050406030204" pitchFamily="18" charset="0"/>
              </a:rPr>
              <a:t>• Eggs</a:t>
            </a:r>
            <a:endParaRPr lang="en-US" dirty="0">
              <a:latin typeface="Cambria" panose="02040503050406030204" pitchFamily="18" charset="0"/>
            </a:endParaRPr>
          </a:p>
          <a:p>
            <a:pPr marL="0" indent="0">
              <a:buNone/>
            </a:pPr>
            <a:r>
              <a:rPr lang="en-US" dirty="0" smtClean="0">
                <a:latin typeface="Cambria" panose="02040503050406030204" pitchFamily="18" charset="0"/>
              </a:rPr>
              <a:t>• Meat</a:t>
            </a:r>
            <a:endParaRPr lang="en-US" dirty="0">
              <a:latin typeface="Cambria" panose="02040503050406030204" pitchFamily="18" charset="0"/>
            </a:endParaRPr>
          </a:p>
          <a:p>
            <a:pPr marL="0" indent="0">
              <a:buNone/>
            </a:pPr>
            <a:r>
              <a:rPr lang="en-US" dirty="0" smtClean="0">
                <a:latin typeface="Cambria" panose="02040503050406030204" pitchFamily="18" charset="0"/>
              </a:rPr>
              <a:t>• Spinach</a:t>
            </a:r>
          </a:p>
          <a:p>
            <a:pPr marL="0" indent="0">
              <a:buNone/>
            </a:pPr>
            <a:endParaRPr lang="en-US" dirty="0">
              <a:latin typeface="Cambria" panose="02040503050406030204" pitchFamily="18" charset="0"/>
            </a:endParaRPr>
          </a:p>
          <a:p>
            <a:pPr marL="0" indent="0">
              <a:buNone/>
            </a:pPr>
            <a:r>
              <a:rPr lang="en-US" dirty="0">
                <a:latin typeface="Cambria" panose="02040503050406030204" pitchFamily="18" charset="0"/>
              </a:rPr>
              <a:t>It is important for healthy blood</a:t>
            </a:r>
          </a:p>
          <a:p>
            <a:endParaRPr lang="en-US" dirty="0">
              <a:latin typeface="Cambria" panose="02040503050406030204" pitchFamily="18" charset="0"/>
            </a:endParaRPr>
          </a:p>
        </p:txBody>
      </p:sp>
    </p:spTree>
    <p:extLst>
      <p:ext uri="{BB962C8B-B14F-4D97-AF65-F5344CB8AC3E}">
        <p14:creationId xmlns:p14="http://schemas.microsoft.com/office/powerpoint/2010/main" val="407533638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Iodine</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sz="3600" dirty="0">
                <a:latin typeface="Cambria" panose="02040503050406030204" pitchFamily="18" charset="0"/>
              </a:rPr>
              <a:t>Sources</a:t>
            </a:r>
          </a:p>
          <a:p>
            <a:pPr marL="0" indent="0">
              <a:buNone/>
            </a:pPr>
            <a:r>
              <a:rPr lang="en-US" sz="3600" dirty="0">
                <a:latin typeface="Cambria" panose="02040503050406030204" pitchFamily="18" charset="0"/>
              </a:rPr>
              <a:t>• Iodized salt</a:t>
            </a:r>
          </a:p>
          <a:p>
            <a:pPr marL="0" indent="0">
              <a:buNone/>
            </a:pPr>
            <a:r>
              <a:rPr lang="en-US" sz="3600" dirty="0">
                <a:latin typeface="Cambria" panose="02040503050406030204" pitchFamily="18" charset="0"/>
              </a:rPr>
              <a:t>• Sea foods</a:t>
            </a:r>
          </a:p>
          <a:p>
            <a:pPr marL="0" indent="0">
              <a:buNone/>
            </a:pPr>
            <a:r>
              <a:rPr lang="en-US" sz="3600" dirty="0">
                <a:latin typeface="Cambria" panose="02040503050406030204" pitchFamily="18" charset="0"/>
              </a:rPr>
              <a:t>It is needed for normal growth</a:t>
            </a:r>
          </a:p>
          <a:p>
            <a:endParaRPr lang="en-US" sz="3600" dirty="0">
              <a:latin typeface="Cambria" panose="02040503050406030204" pitchFamily="18" charset="0"/>
            </a:endParaRPr>
          </a:p>
        </p:txBody>
      </p:sp>
    </p:spTree>
    <p:extLst>
      <p:ext uri="{BB962C8B-B14F-4D97-AF65-F5344CB8AC3E}">
        <p14:creationId xmlns:p14="http://schemas.microsoft.com/office/powerpoint/2010/main" val="400781252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Balanced diet</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914400"/>
            <a:ext cx="8229600" cy="5211763"/>
          </a:xfrm>
          <a:prstGeom prst="rect">
            <a:avLst/>
          </a:prstGeom>
        </p:spPr>
        <p:txBody>
          <a:bodyPr>
            <a:normAutofit fontScale="70000" lnSpcReduction="20000"/>
          </a:bodyPr>
          <a:lstStyle/>
          <a:p>
            <a:pPr marL="0" indent="0">
              <a:lnSpc>
                <a:spcPct val="120000"/>
              </a:lnSpc>
              <a:buNone/>
            </a:pPr>
            <a:r>
              <a:rPr lang="en-US" dirty="0" smtClean="0">
                <a:latin typeface="Cambria" panose="02040503050406030204" pitchFamily="18" charset="0"/>
              </a:rPr>
              <a:t>A </a:t>
            </a:r>
            <a:r>
              <a:rPr lang="en-US" dirty="0">
                <a:latin typeface="Cambria" panose="02040503050406030204" pitchFamily="18" charset="0"/>
              </a:rPr>
              <a:t>meal that contains sufficient quantities of food for each of the three food groups.</a:t>
            </a:r>
          </a:p>
          <a:p>
            <a:pPr marL="0" indent="0">
              <a:lnSpc>
                <a:spcPct val="120000"/>
              </a:lnSpc>
              <a:buNone/>
            </a:pPr>
            <a:r>
              <a:rPr lang="en-US" dirty="0" smtClean="0">
                <a:latin typeface="Cambria" panose="02040503050406030204" pitchFamily="18" charset="0"/>
              </a:rPr>
              <a:t>A </a:t>
            </a:r>
            <a:r>
              <a:rPr lang="en-US" dirty="0">
                <a:latin typeface="Cambria" panose="02040503050406030204" pitchFamily="18" charset="0"/>
              </a:rPr>
              <a:t>balanced diet should include the right amount of carbohydrates, proteins and </a:t>
            </a:r>
            <a:r>
              <a:rPr lang="en-US" dirty="0" smtClean="0">
                <a:latin typeface="Cambria" panose="02040503050406030204" pitchFamily="18" charset="0"/>
              </a:rPr>
              <a:t>vitamins</a:t>
            </a:r>
          </a:p>
          <a:p>
            <a:pPr marL="0" indent="0">
              <a:lnSpc>
                <a:spcPct val="120000"/>
              </a:lnSpc>
              <a:buNone/>
            </a:pPr>
            <a:endParaRPr lang="en-US" dirty="0">
              <a:latin typeface="Cambria" panose="02040503050406030204" pitchFamily="18" charset="0"/>
            </a:endParaRPr>
          </a:p>
          <a:p>
            <a:pPr marL="0" indent="0">
              <a:lnSpc>
                <a:spcPct val="120000"/>
              </a:lnSpc>
              <a:buNone/>
            </a:pPr>
            <a:r>
              <a:rPr lang="en-US" dirty="0" smtClean="0">
                <a:latin typeface="Cambria" panose="02040503050406030204" pitchFamily="18" charset="0"/>
              </a:rPr>
              <a:t>Example </a:t>
            </a:r>
            <a:r>
              <a:rPr lang="en-US" dirty="0">
                <a:latin typeface="Cambria" panose="02040503050406030204" pitchFamily="18" charset="0"/>
              </a:rPr>
              <a:t>of such meal is:</a:t>
            </a:r>
          </a:p>
          <a:p>
            <a:pPr marL="0" indent="0">
              <a:lnSpc>
                <a:spcPct val="120000"/>
              </a:lnSpc>
              <a:buNone/>
            </a:pPr>
            <a:r>
              <a:rPr lang="en-US" dirty="0" smtClean="0">
                <a:latin typeface="Cambria" panose="02040503050406030204" pitchFamily="18" charset="0"/>
              </a:rPr>
              <a:t>- cassava</a:t>
            </a:r>
            <a:r>
              <a:rPr lang="en-US" dirty="0">
                <a:latin typeface="Cambria" panose="02040503050406030204" pitchFamily="18" charset="0"/>
              </a:rPr>
              <a:t>, eggs and oranges </a:t>
            </a:r>
          </a:p>
          <a:p>
            <a:pPr marL="0" indent="0">
              <a:lnSpc>
                <a:spcPct val="120000"/>
              </a:lnSpc>
              <a:buNone/>
            </a:pPr>
            <a:r>
              <a:rPr lang="en-US" dirty="0" smtClean="0">
                <a:latin typeface="Cambria" panose="02040503050406030204" pitchFamily="18" charset="0"/>
              </a:rPr>
              <a:t>- </a:t>
            </a:r>
            <a:r>
              <a:rPr lang="en-US" dirty="0" err="1" smtClean="0">
                <a:latin typeface="Cambria" panose="02040503050406030204" pitchFamily="18" charset="0"/>
              </a:rPr>
              <a:t>ugali</a:t>
            </a:r>
            <a:r>
              <a:rPr lang="en-US" dirty="0">
                <a:latin typeface="Cambria" panose="02040503050406030204" pitchFamily="18" charset="0"/>
              </a:rPr>
              <a:t>, beans and cabbages </a:t>
            </a:r>
          </a:p>
          <a:p>
            <a:pPr marL="0" indent="0">
              <a:lnSpc>
                <a:spcPct val="120000"/>
              </a:lnSpc>
              <a:buNone/>
            </a:pPr>
            <a:r>
              <a:rPr lang="en-US" dirty="0" smtClean="0">
                <a:latin typeface="Cambria" panose="02040503050406030204" pitchFamily="18" charset="0"/>
              </a:rPr>
              <a:t>- beef</a:t>
            </a:r>
            <a:r>
              <a:rPr lang="en-US" dirty="0">
                <a:latin typeface="Cambria" panose="02040503050406030204" pitchFamily="18" charset="0"/>
              </a:rPr>
              <a:t>, potatoes and </a:t>
            </a:r>
            <a:r>
              <a:rPr lang="en-US" dirty="0" err="1">
                <a:latin typeface="Cambria" panose="02040503050406030204" pitchFamily="18" charset="0"/>
              </a:rPr>
              <a:t>sukumawiki</a:t>
            </a:r>
            <a:endParaRPr lang="en-US" dirty="0">
              <a:latin typeface="Cambria" panose="02040503050406030204" pitchFamily="18" charset="0"/>
            </a:endParaRPr>
          </a:p>
          <a:p>
            <a:pPr marL="0" indent="0">
              <a:lnSpc>
                <a:spcPct val="120000"/>
              </a:lnSpc>
              <a:buNone/>
            </a:pPr>
            <a:r>
              <a:rPr lang="en-US" dirty="0" smtClean="0">
                <a:latin typeface="Cambria" panose="02040503050406030204" pitchFamily="18" charset="0"/>
              </a:rPr>
              <a:t>- </a:t>
            </a:r>
            <a:r>
              <a:rPr lang="en-US" dirty="0" err="1" smtClean="0">
                <a:latin typeface="Cambria" panose="02040503050406030204" pitchFamily="18" charset="0"/>
              </a:rPr>
              <a:t>ugali</a:t>
            </a:r>
            <a:r>
              <a:rPr lang="en-US" dirty="0">
                <a:latin typeface="Cambria" panose="02040503050406030204" pitchFamily="18" charset="0"/>
              </a:rPr>
              <a:t>, </a:t>
            </a:r>
            <a:r>
              <a:rPr lang="en-US" dirty="0" err="1">
                <a:latin typeface="Cambria" panose="02040503050406030204" pitchFamily="18" charset="0"/>
              </a:rPr>
              <a:t>sukumawiki</a:t>
            </a:r>
            <a:r>
              <a:rPr lang="en-US" dirty="0">
                <a:latin typeface="Cambria" panose="02040503050406030204" pitchFamily="18" charset="0"/>
              </a:rPr>
              <a:t> and fish</a:t>
            </a:r>
          </a:p>
          <a:p>
            <a:pPr marL="0" indent="0">
              <a:lnSpc>
                <a:spcPct val="120000"/>
              </a:lnSpc>
              <a:buNone/>
            </a:pPr>
            <a:r>
              <a:rPr lang="en-US" dirty="0" smtClean="0">
                <a:latin typeface="Cambria" panose="02040503050406030204" pitchFamily="18" charset="0"/>
              </a:rPr>
              <a:t>- chips</a:t>
            </a:r>
            <a:r>
              <a:rPr lang="en-US" dirty="0">
                <a:latin typeface="Cambria" panose="02040503050406030204" pitchFamily="18" charset="0"/>
              </a:rPr>
              <a:t>, chicken and banana</a:t>
            </a:r>
          </a:p>
          <a:p>
            <a:pPr marL="0" indent="0">
              <a:lnSpc>
                <a:spcPct val="120000"/>
              </a:lnSpc>
              <a:buNone/>
            </a:pPr>
            <a:r>
              <a:rPr lang="en-US" dirty="0" smtClean="0">
                <a:latin typeface="Cambria" panose="02040503050406030204" pitchFamily="18" charset="0"/>
              </a:rPr>
              <a:t>- chips</a:t>
            </a:r>
            <a:r>
              <a:rPr lang="en-US" dirty="0">
                <a:latin typeface="Cambria" panose="02040503050406030204" pitchFamily="18" charset="0"/>
              </a:rPr>
              <a:t>, meat and kales</a:t>
            </a:r>
          </a:p>
          <a:p>
            <a:pPr marL="0" indent="0">
              <a:lnSpc>
                <a:spcPct val="120000"/>
              </a:lnSpc>
              <a:buNone/>
            </a:pPr>
            <a:r>
              <a:rPr lang="en-US" dirty="0" smtClean="0">
                <a:latin typeface="Cambria" panose="02040503050406030204" pitchFamily="18" charset="0"/>
              </a:rPr>
              <a:t>- rice</a:t>
            </a:r>
            <a:r>
              <a:rPr lang="en-US" dirty="0">
                <a:latin typeface="Cambria" panose="02040503050406030204" pitchFamily="18" charset="0"/>
              </a:rPr>
              <a:t>, beans and mango</a:t>
            </a:r>
          </a:p>
          <a:p>
            <a:pPr marL="0" indent="0">
              <a:lnSpc>
                <a:spcPct val="120000"/>
              </a:lnSpc>
              <a:buNone/>
            </a:pPr>
            <a:r>
              <a:rPr lang="en-US" dirty="0" smtClean="0">
                <a:latin typeface="Cambria" panose="02040503050406030204" pitchFamily="18" charset="0"/>
              </a:rPr>
              <a:t>- bread</a:t>
            </a:r>
            <a:r>
              <a:rPr lang="en-US" dirty="0">
                <a:latin typeface="Cambria" panose="02040503050406030204" pitchFamily="18" charset="0"/>
              </a:rPr>
              <a:t>, chicken and orange</a:t>
            </a:r>
          </a:p>
          <a:p>
            <a:endParaRPr lang="en-US" dirty="0">
              <a:latin typeface="Cambria" panose="02040503050406030204" pitchFamily="18" charset="0"/>
            </a:endParaRPr>
          </a:p>
        </p:txBody>
      </p:sp>
    </p:spTree>
    <p:extLst>
      <p:ext uri="{BB962C8B-B14F-4D97-AF65-F5344CB8AC3E}">
        <p14:creationId xmlns:p14="http://schemas.microsoft.com/office/powerpoint/2010/main" val="106103044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sz="3600" b="1" u="sng" dirty="0">
                <a:solidFill>
                  <a:srgbClr val="FF0000"/>
                </a:solidFill>
                <a:latin typeface="Cambria" panose="02040503050406030204" pitchFamily="18" charset="0"/>
              </a:rPr>
              <a:t>Reasons why people should eat food</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lnSpcReduction="10000"/>
          </a:bodyPr>
          <a:lstStyle/>
          <a:p>
            <a:pPr marL="0" indent="0">
              <a:lnSpc>
                <a:spcPct val="150000"/>
              </a:lnSpc>
              <a:buNone/>
            </a:pPr>
            <a:r>
              <a:rPr lang="en-US" sz="3600" dirty="0">
                <a:latin typeface="Cambria" panose="02040503050406030204" pitchFamily="18" charset="0"/>
              </a:rPr>
              <a:t>• Provide the body with energy</a:t>
            </a:r>
          </a:p>
          <a:p>
            <a:pPr marL="0" indent="0">
              <a:lnSpc>
                <a:spcPct val="150000"/>
              </a:lnSpc>
              <a:buNone/>
            </a:pPr>
            <a:r>
              <a:rPr lang="en-US" sz="3600" dirty="0">
                <a:latin typeface="Cambria" panose="02040503050406030204" pitchFamily="18" charset="0"/>
              </a:rPr>
              <a:t>• Be able to grow</a:t>
            </a:r>
          </a:p>
          <a:p>
            <a:pPr marL="0" indent="0">
              <a:lnSpc>
                <a:spcPct val="150000"/>
              </a:lnSpc>
              <a:buNone/>
            </a:pPr>
            <a:r>
              <a:rPr lang="en-US" sz="3600" dirty="0">
                <a:latin typeface="Cambria" panose="02040503050406030204" pitchFamily="18" charset="0"/>
              </a:rPr>
              <a:t>• Repair worn out tissues</a:t>
            </a:r>
          </a:p>
          <a:p>
            <a:pPr marL="0" indent="0">
              <a:lnSpc>
                <a:spcPct val="150000"/>
              </a:lnSpc>
              <a:buNone/>
            </a:pPr>
            <a:r>
              <a:rPr lang="en-US" sz="3600" dirty="0">
                <a:latin typeface="Cambria" panose="02040503050406030204" pitchFamily="18" charset="0"/>
              </a:rPr>
              <a:t>• Improve the body’s immunity</a:t>
            </a:r>
          </a:p>
          <a:p>
            <a:pPr marL="0" indent="0">
              <a:lnSpc>
                <a:spcPct val="150000"/>
              </a:lnSpc>
              <a:buNone/>
            </a:pPr>
            <a:r>
              <a:rPr lang="en-US" sz="3600" dirty="0">
                <a:latin typeface="Cambria" panose="02040503050406030204" pitchFamily="18" charset="0"/>
              </a:rPr>
              <a:t>• Remain healthy and strong</a:t>
            </a:r>
          </a:p>
          <a:p>
            <a:pPr>
              <a:lnSpc>
                <a:spcPct val="15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149620715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sz="3200" b="1" u="sng" dirty="0">
                <a:solidFill>
                  <a:srgbClr val="FF0000"/>
                </a:solidFill>
                <a:latin typeface="Cambria" panose="02040503050406030204" pitchFamily="18" charset="0"/>
              </a:rPr>
              <a:t>Importance of water and </a:t>
            </a:r>
            <a:r>
              <a:rPr lang="en-US" sz="3200" b="1" u="sng" dirty="0" err="1">
                <a:solidFill>
                  <a:srgbClr val="FF0000"/>
                </a:solidFill>
                <a:latin typeface="Cambria" panose="02040503050406030204" pitchFamily="18" charset="0"/>
              </a:rPr>
              <a:t>fibre</a:t>
            </a:r>
            <a:r>
              <a:rPr lang="en-US" sz="3200" b="1" u="sng" dirty="0">
                <a:solidFill>
                  <a:srgbClr val="FF0000"/>
                </a:solidFill>
                <a:latin typeface="Cambria" panose="02040503050406030204" pitchFamily="18" charset="0"/>
              </a:rPr>
              <a:t> in a diet</a:t>
            </a:r>
            <a:br>
              <a:rPr lang="en-US" sz="3200" b="1" u="sng" dirty="0">
                <a:solidFill>
                  <a:srgbClr val="FF0000"/>
                </a:solidFill>
                <a:latin typeface="Cambria" panose="02040503050406030204" pitchFamily="18" charset="0"/>
              </a:rPr>
            </a:br>
            <a:endParaRPr lang="en-US" sz="3200"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b="1" dirty="0" smtClean="0">
                <a:latin typeface="Cambria" panose="02040503050406030204" pitchFamily="18" charset="0"/>
              </a:rPr>
              <a:t>Water </a:t>
            </a:r>
            <a:r>
              <a:rPr lang="en-US" b="1" dirty="0">
                <a:latin typeface="Cambria" panose="02040503050406030204" pitchFamily="18" charset="0"/>
              </a:rPr>
              <a:t>helps </a:t>
            </a:r>
            <a:r>
              <a:rPr lang="en-US" b="1" dirty="0" smtClean="0">
                <a:latin typeface="Cambria" panose="02040503050406030204" pitchFamily="18" charset="0"/>
              </a:rPr>
              <a:t>in:</a:t>
            </a:r>
            <a:endParaRPr lang="en-US" b="1" dirty="0">
              <a:latin typeface="Cambria" panose="02040503050406030204" pitchFamily="18" charset="0"/>
            </a:endParaRPr>
          </a:p>
          <a:p>
            <a:pPr marL="0" indent="0">
              <a:buNone/>
            </a:pPr>
            <a:r>
              <a:rPr lang="en-US" dirty="0" smtClean="0">
                <a:latin typeface="Cambria" panose="02040503050406030204" pitchFamily="18" charset="0"/>
              </a:rPr>
              <a:t>• Digestion </a:t>
            </a:r>
            <a:r>
              <a:rPr lang="en-US" dirty="0">
                <a:latin typeface="Cambria" panose="02040503050406030204" pitchFamily="18" charset="0"/>
              </a:rPr>
              <a:t>of food</a:t>
            </a:r>
          </a:p>
          <a:p>
            <a:pPr marL="0" indent="0">
              <a:buNone/>
            </a:pPr>
            <a:r>
              <a:rPr lang="en-US" dirty="0" smtClean="0">
                <a:latin typeface="Cambria" panose="02040503050406030204" pitchFamily="18" charset="0"/>
              </a:rPr>
              <a:t>• Keeping </a:t>
            </a:r>
            <a:r>
              <a:rPr lang="en-US" dirty="0">
                <a:latin typeface="Cambria" panose="02040503050406030204" pitchFamily="18" charset="0"/>
              </a:rPr>
              <a:t>the body cool when the weather is hot</a:t>
            </a:r>
          </a:p>
          <a:p>
            <a:pPr marL="0" indent="0">
              <a:buNone/>
            </a:pPr>
            <a:r>
              <a:rPr lang="en-US" dirty="0" smtClean="0">
                <a:latin typeface="Cambria" panose="02040503050406030204" pitchFamily="18" charset="0"/>
              </a:rPr>
              <a:t>• Absorption </a:t>
            </a:r>
            <a:r>
              <a:rPr lang="en-US" dirty="0">
                <a:latin typeface="Cambria" panose="02040503050406030204" pitchFamily="18" charset="0"/>
              </a:rPr>
              <a:t>of digested food</a:t>
            </a:r>
          </a:p>
          <a:p>
            <a:pPr marL="0" indent="0">
              <a:buNone/>
            </a:pPr>
            <a:r>
              <a:rPr lang="en-US" dirty="0" smtClean="0">
                <a:latin typeface="Cambria" panose="02040503050406030204" pitchFamily="18" charset="0"/>
              </a:rPr>
              <a:t>• Transportation </a:t>
            </a:r>
            <a:r>
              <a:rPr lang="en-US" dirty="0">
                <a:latin typeface="Cambria" panose="02040503050406030204" pitchFamily="18" charset="0"/>
              </a:rPr>
              <a:t>of digested food</a:t>
            </a:r>
          </a:p>
          <a:p>
            <a:pPr marL="0" indent="0">
              <a:buNone/>
            </a:pPr>
            <a:r>
              <a:rPr lang="en-US" dirty="0" smtClean="0">
                <a:latin typeface="Cambria" panose="02040503050406030204" pitchFamily="18" charset="0"/>
              </a:rPr>
              <a:t>• Keeping </a:t>
            </a:r>
            <a:r>
              <a:rPr lang="en-US" dirty="0">
                <a:latin typeface="Cambria" panose="02040503050406030204" pitchFamily="18" charset="0"/>
              </a:rPr>
              <a:t>the skin moist</a:t>
            </a:r>
          </a:p>
          <a:p>
            <a:pPr marL="0" indent="0">
              <a:buNone/>
            </a:pPr>
            <a:r>
              <a:rPr lang="en-US" dirty="0" smtClean="0">
                <a:latin typeface="Cambria" panose="02040503050406030204" pitchFamily="18" charset="0"/>
              </a:rPr>
              <a:t>• Removing </a:t>
            </a:r>
            <a:r>
              <a:rPr lang="en-US" dirty="0">
                <a:latin typeface="Cambria" panose="02040503050406030204" pitchFamily="18" charset="0"/>
              </a:rPr>
              <a:t>waste products for example sweating and </a:t>
            </a:r>
            <a:r>
              <a:rPr lang="en-US" dirty="0" smtClean="0">
                <a:latin typeface="Cambria" panose="02040503050406030204" pitchFamily="18" charset="0"/>
              </a:rPr>
              <a:t>urinating</a:t>
            </a:r>
          </a:p>
          <a:p>
            <a:r>
              <a:rPr lang="en-US" dirty="0" smtClean="0">
                <a:latin typeface="Cambria" panose="02040503050406030204" pitchFamily="18" charset="0"/>
              </a:rPr>
              <a:t>Formation </a:t>
            </a:r>
            <a:r>
              <a:rPr lang="en-US" dirty="0">
                <a:latin typeface="Cambria" panose="02040503050406030204" pitchFamily="18" charset="0"/>
              </a:rPr>
              <a:t>of blood</a:t>
            </a:r>
          </a:p>
          <a:p>
            <a:endParaRPr lang="en-US" dirty="0">
              <a:latin typeface="Cambria" panose="02040503050406030204" pitchFamily="18" charset="0"/>
            </a:endParaRPr>
          </a:p>
        </p:txBody>
      </p:sp>
    </p:spTree>
    <p:extLst>
      <p:ext uri="{BB962C8B-B14F-4D97-AF65-F5344CB8AC3E}">
        <p14:creationId xmlns:p14="http://schemas.microsoft.com/office/powerpoint/2010/main" val="193439500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lnSpc>
                <a:spcPct val="150000"/>
              </a:lnSpc>
              <a:buNone/>
            </a:pPr>
            <a:r>
              <a:rPr lang="en-US" sz="3600" b="1" dirty="0" err="1">
                <a:latin typeface="Cambria" panose="02040503050406030204" pitchFamily="18" charset="0"/>
              </a:rPr>
              <a:t>Fibre</a:t>
            </a:r>
            <a:r>
              <a:rPr lang="en-US" sz="3600" b="1" dirty="0">
                <a:latin typeface="Cambria" panose="02040503050406030204" pitchFamily="18" charset="0"/>
              </a:rPr>
              <a:t> helps in</a:t>
            </a:r>
          </a:p>
          <a:p>
            <a:pPr marL="742950" indent="-742950">
              <a:lnSpc>
                <a:spcPct val="150000"/>
              </a:lnSpc>
              <a:buFont typeface="+mj-lt"/>
              <a:buAutoNum type="arabicPeriod"/>
            </a:pPr>
            <a:r>
              <a:rPr lang="en-US" sz="3600" dirty="0">
                <a:latin typeface="Cambria" panose="02040503050406030204" pitchFamily="18" charset="0"/>
              </a:rPr>
              <a:t>Preventing constipation</a:t>
            </a:r>
          </a:p>
          <a:p>
            <a:pPr marL="742950" indent="-742950">
              <a:lnSpc>
                <a:spcPct val="150000"/>
              </a:lnSpc>
              <a:buFont typeface="+mj-lt"/>
              <a:buAutoNum type="arabicPeriod"/>
            </a:pPr>
            <a:r>
              <a:rPr lang="en-US" sz="3600" dirty="0">
                <a:latin typeface="Cambria" panose="02040503050406030204" pitchFamily="18" charset="0"/>
              </a:rPr>
              <a:t>Getting rid of undigested food</a:t>
            </a:r>
          </a:p>
          <a:p>
            <a:pPr>
              <a:lnSpc>
                <a:spcPct val="150000"/>
              </a:lnSpc>
            </a:pPr>
            <a:endParaRPr lang="en-US" sz="3600" dirty="0">
              <a:latin typeface="Cambria" panose="02040503050406030204" pitchFamily="18" charset="0"/>
            </a:endParaRPr>
          </a:p>
        </p:txBody>
      </p:sp>
    </p:spTree>
    <p:extLst>
      <p:ext uri="{BB962C8B-B14F-4D97-AF65-F5344CB8AC3E}">
        <p14:creationId xmlns:p14="http://schemas.microsoft.com/office/powerpoint/2010/main" val="167544758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Nutritional deficiency diseases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371600"/>
            <a:ext cx="8229600" cy="4754563"/>
          </a:xfrm>
          <a:prstGeom prst="rect">
            <a:avLst/>
          </a:prstGeom>
        </p:spPr>
        <p:txBody>
          <a:bodyPr>
            <a:noAutofit/>
          </a:bodyPr>
          <a:lstStyle/>
          <a:p>
            <a:pPr marL="0" indent="0">
              <a:buNone/>
            </a:pPr>
            <a:r>
              <a:rPr lang="en-US" dirty="0" smtClean="0">
                <a:latin typeface="Cambria" panose="02040503050406030204" pitchFamily="18" charset="0"/>
              </a:rPr>
              <a:t>These </a:t>
            </a:r>
            <a:r>
              <a:rPr lang="en-US" dirty="0">
                <a:latin typeface="Cambria" panose="02040503050406030204" pitchFamily="18" charset="0"/>
              </a:rPr>
              <a:t>are diseases caused due to lack of certain nutrients in the </a:t>
            </a:r>
            <a:r>
              <a:rPr lang="en-US" dirty="0" smtClean="0">
                <a:latin typeface="Cambria" panose="02040503050406030204" pitchFamily="18" charset="0"/>
              </a:rPr>
              <a:t>diet</a:t>
            </a:r>
          </a:p>
          <a:p>
            <a:pPr marL="0" indent="0">
              <a:buNone/>
            </a:pPr>
            <a:endParaRPr lang="en-US" sz="1000" dirty="0">
              <a:latin typeface="Cambria" panose="02040503050406030204" pitchFamily="18" charset="0"/>
            </a:endParaRPr>
          </a:p>
          <a:p>
            <a:pPr marL="0" indent="0">
              <a:buNone/>
            </a:pPr>
            <a:r>
              <a:rPr lang="en-US" b="1" dirty="0">
                <a:latin typeface="Cambria" panose="02040503050406030204" pitchFamily="18" charset="0"/>
              </a:rPr>
              <a:t>Examples of deficiency diseases</a:t>
            </a:r>
          </a:p>
          <a:p>
            <a:pPr marL="514350" indent="-514350">
              <a:buFont typeface="+mj-lt"/>
              <a:buAutoNum type="arabicPeriod"/>
            </a:pPr>
            <a:r>
              <a:rPr lang="en-US" dirty="0" smtClean="0">
                <a:latin typeface="Cambria" panose="02040503050406030204" pitchFamily="18" charset="0"/>
              </a:rPr>
              <a:t>Kwashiorkor</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Marasmus</a:t>
            </a:r>
            <a:endParaRPr lang="en-US" dirty="0">
              <a:latin typeface="Cambria" panose="02040503050406030204" pitchFamily="18" charset="0"/>
            </a:endParaRPr>
          </a:p>
          <a:p>
            <a:pPr marL="514350" indent="-514350">
              <a:buFont typeface="+mj-lt"/>
              <a:buAutoNum type="arabicPeriod"/>
            </a:pPr>
            <a:r>
              <a:rPr lang="en-US" dirty="0" err="1" smtClean="0">
                <a:latin typeface="Cambria" panose="02040503050406030204" pitchFamily="18" charset="0"/>
              </a:rPr>
              <a:t>Anaemia</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Rickets</a:t>
            </a:r>
            <a:endParaRPr lang="en-US" dirty="0">
              <a:latin typeface="Cambria" panose="02040503050406030204" pitchFamily="18" charset="0"/>
            </a:endParaRPr>
          </a:p>
          <a:p>
            <a:pPr marL="514350" indent="-514350">
              <a:buFont typeface="+mj-lt"/>
              <a:buAutoNum type="arabicPeriod"/>
            </a:pPr>
            <a:r>
              <a:rPr lang="en-US" dirty="0" smtClean="0">
                <a:latin typeface="Cambria" panose="02040503050406030204" pitchFamily="18" charset="0"/>
              </a:rPr>
              <a:t>Scurvy </a:t>
            </a: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344113785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of the stages of formation of the </a:t>
            </a:r>
            <a:r>
              <a:rPr lang="en-US" dirty="0" smtClean="0"/>
              <a:t>zygote</a:t>
            </a:r>
            <a:endParaRPr lang="en-US" dirty="0"/>
          </a:p>
        </p:txBody>
      </p:sp>
      <p:sp>
        <p:nvSpPr>
          <p:cNvPr id="3" name="Content Placeholder 2"/>
          <p:cNvSpPr>
            <a:spLocks noGrp="1"/>
          </p:cNvSpPr>
          <p:nvPr>
            <p:ph idx="1"/>
          </p:nvPr>
        </p:nvSpPr>
        <p:spPr/>
        <p:txBody>
          <a:bodyPr/>
          <a:lstStyle/>
          <a:p>
            <a:pPr marL="0" indent="0">
              <a:buNone/>
            </a:pPr>
            <a:r>
              <a:rPr lang="en-US" dirty="0" smtClean="0"/>
              <a:t>NOTE</a:t>
            </a:r>
            <a:r>
              <a:rPr lang="en-US" dirty="0"/>
              <a:t>: Fusion is the joining of the nucleus of the male sex cell and the nucleus of the female sex cell.</a:t>
            </a:r>
          </a:p>
          <a:p>
            <a:endParaRPr lang="en-US" dirty="0"/>
          </a:p>
        </p:txBody>
      </p:sp>
      <p:graphicFrame>
        <p:nvGraphicFramePr>
          <p:cNvPr id="4" name="Diagram 3"/>
          <p:cNvGraphicFramePr/>
          <p:nvPr>
            <p:extLst/>
          </p:nvPr>
        </p:nvGraphicFramePr>
        <p:xfrm>
          <a:off x="2147962" y="2567368"/>
          <a:ext cx="5074653" cy="3924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2877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5889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a:bodyPr>
          <a:lstStyle/>
          <a:p>
            <a:r>
              <a:rPr lang="en-US" sz="3600" b="1" u="sng" dirty="0">
                <a:solidFill>
                  <a:srgbClr val="FF0000"/>
                </a:solidFill>
                <a:latin typeface="Cambria" panose="02040503050406030204" pitchFamily="18" charset="0"/>
              </a:rPr>
              <a:t>Signs and symptoms of kwashiorkor</a:t>
            </a:r>
          </a:p>
        </p:txBody>
      </p:sp>
      <p:sp>
        <p:nvSpPr>
          <p:cNvPr id="3" name="Content Placeholder 2"/>
          <p:cNvSpPr>
            <a:spLocks noGrp="1"/>
          </p:cNvSpPr>
          <p:nvPr>
            <p:ph idx="4294967295"/>
          </p:nvPr>
        </p:nvSpPr>
        <p:spPr>
          <a:xfrm>
            <a:off x="0" y="1600200"/>
            <a:ext cx="10972800" cy="4525963"/>
          </a:xfrm>
          <a:prstGeom prst="rect">
            <a:avLst/>
          </a:prstGeom>
        </p:spPr>
        <p:txBody>
          <a:bodyPr>
            <a:normAutofit fontScale="92500" lnSpcReduction="10000"/>
          </a:bodyPr>
          <a:lstStyle/>
          <a:p>
            <a:pPr>
              <a:buFont typeface="Wingdings" panose="05000000000000000000" pitchFamily="2" charset="2"/>
              <a:buChar char="§"/>
            </a:pPr>
            <a:r>
              <a:rPr lang="en-US" sz="3500" dirty="0">
                <a:latin typeface="Cambria" panose="02040503050406030204" pitchFamily="18" charset="0"/>
              </a:rPr>
              <a:t>Swelling of body parts i.e. legs, arms and faces</a:t>
            </a:r>
          </a:p>
          <a:p>
            <a:pPr>
              <a:buFont typeface="Wingdings" panose="05000000000000000000" pitchFamily="2" charset="2"/>
              <a:buChar char="§"/>
            </a:pPr>
            <a:r>
              <a:rPr lang="en-US" sz="3500" dirty="0">
                <a:latin typeface="Cambria" panose="02040503050406030204" pitchFamily="18" charset="0"/>
              </a:rPr>
              <a:t>Brown and thin hair on the head</a:t>
            </a:r>
          </a:p>
          <a:p>
            <a:pPr>
              <a:buFont typeface="Wingdings" panose="05000000000000000000" pitchFamily="2" charset="2"/>
              <a:buChar char="§"/>
            </a:pPr>
            <a:r>
              <a:rPr lang="en-US" sz="3500" dirty="0">
                <a:latin typeface="Cambria" panose="02040503050406030204" pitchFamily="18" charset="0"/>
              </a:rPr>
              <a:t>Pot bellied</a:t>
            </a:r>
          </a:p>
          <a:p>
            <a:pPr>
              <a:buFont typeface="Wingdings" panose="05000000000000000000" pitchFamily="2" charset="2"/>
              <a:buChar char="§"/>
            </a:pPr>
            <a:r>
              <a:rPr lang="en-US" sz="3500" dirty="0">
                <a:latin typeface="Cambria" panose="02040503050406030204" pitchFamily="18" charset="0"/>
              </a:rPr>
              <a:t>Sores on corners of the mouth</a:t>
            </a:r>
          </a:p>
          <a:p>
            <a:pPr>
              <a:buFont typeface="Wingdings" panose="05000000000000000000" pitchFamily="2" charset="2"/>
              <a:buChar char="§"/>
            </a:pPr>
            <a:r>
              <a:rPr lang="en-US" sz="3500" dirty="0">
                <a:latin typeface="Cambria" panose="02040503050406030204" pitchFamily="18" charset="0"/>
              </a:rPr>
              <a:t>Children cry a lot</a:t>
            </a:r>
          </a:p>
          <a:p>
            <a:pPr>
              <a:buFont typeface="Wingdings" panose="05000000000000000000" pitchFamily="2" charset="2"/>
              <a:buChar char="§"/>
            </a:pPr>
            <a:r>
              <a:rPr lang="en-US" sz="3500" dirty="0">
                <a:latin typeface="Cambria" panose="02040503050406030204" pitchFamily="18" charset="0"/>
              </a:rPr>
              <a:t>Child becomes weak mentally and physically</a:t>
            </a:r>
          </a:p>
          <a:p>
            <a:pPr>
              <a:buFont typeface="Wingdings" panose="05000000000000000000" pitchFamily="2" charset="2"/>
              <a:buChar char="§"/>
            </a:pPr>
            <a:r>
              <a:rPr lang="en-US" sz="3500" dirty="0">
                <a:latin typeface="Cambria" panose="02040503050406030204" pitchFamily="18" charset="0"/>
              </a:rPr>
              <a:t>Skin becomes </a:t>
            </a:r>
            <a:r>
              <a:rPr lang="en-US" dirty="0">
                <a:latin typeface="Cambria" panose="02040503050406030204" pitchFamily="18" charset="0"/>
              </a:rPr>
              <a:t>loose and hair starts falling </a:t>
            </a:r>
            <a:r>
              <a:rPr lang="en-US" dirty="0" smtClean="0">
                <a:latin typeface="Cambria" panose="02040503050406030204" pitchFamily="18" charset="0"/>
              </a:rPr>
              <a:t>off</a:t>
            </a:r>
          </a:p>
          <a:p>
            <a:pPr marL="0" indent="0">
              <a:buNone/>
            </a:pPr>
            <a:r>
              <a:rPr lang="en-US" b="1" u="sng" dirty="0">
                <a:latin typeface="Cambria" panose="02040503050406030204" pitchFamily="18" charset="0"/>
              </a:rPr>
              <a:t>Prevention</a:t>
            </a:r>
          </a:p>
          <a:p>
            <a:r>
              <a:rPr lang="en-US" dirty="0" smtClean="0">
                <a:latin typeface="Cambria" panose="02040503050406030204" pitchFamily="18" charset="0"/>
              </a:rPr>
              <a:t>Children </a:t>
            </a:r>
            <a:r>
              <a:rPr lang="en-US" dirty="0">
                <a:latin typeface="Cambria" panose="02040503050406030204" pitchFamily="18" charset="0"/>
              </a:rPr>
              <a:t>should be fed with food rich in proteins e.g. egg, milk and meat</a:t>
            </a:r>
          </a:p>
          <a:p>
            <a:pPr>
              <a:buFont typeface="Wingdings" panose="05000000000000000000" pitchFamily="2" charset="2"/>
              <a:buChar char="§"/>
            </a:pPr>
            <a:endParaRPr lang="en-US" dirty="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4215988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Marasmus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990600"/>
            <a:ext cx="8229600" cy="5135563"/>
          </a:xfrm>
          <a:prstGeom prst="rect">
            <a:avLst/>
          </a:prstGeom>
        </p:spPr>
        <p:txBody>
          <a:bodyPr>
            <a:noAutofit/>
          </a:bodyPr>
          <a:lstStyle/>
          <a:p>
            <a:pPr marL="0" indent="0">
              <a:buNone/>
            </a:pPr>
            <a:r>
              <a:rPr lang="en-US" sz="2400" dirty="0">
                <a:latin typeface="Cambria" panose="02040503050406030204" pitchFamily="18" charset="0"/>
              </a:rPr>
              <a:t>Affects children and adults</a:t>
            </a:r>
          </a:p>
          <a:p>
            <a:pPr marL="0" indent="0">
              <a:buNone/>
            </a:pPr>
            <a:r>
              <a:rPr lang="en-US" sz="2400" dirty="0">
                <a:latin typeface="Cambria" panose="02040503050406030204" pitchFamily="18" charset="0"/>
              </a:rPr>
              <a:t>Causes starvation</a:t>
            </a:r>
          </a:p>
          <a:p>
            <a:pPr marL="0" indent="0">
              <a:buNone/>
            </a:pPr>
            <a:r>
              <a:rPr lang="en-US" sz="2400" dirty="0">
                <a:latin typeface="Cambria" panose="02040503050406030204" pitchFamily="18" charset="0"/>
              </a:rPr>
              <a:t> </a:t>
            </a:r>
            <a:r>
              <a:rPr lang="en-US" sz="2400" b="1" u="sng" dirty="0">
                <a:latin typeface="Cambria" panose="02040503050406030204" pitchFamily="18" charset="0"/>
              </a:rPr>
              <a:t>Signs and symptoms</a:t>
            </a:r>
          </a:p>
          <a:p>
            <a:pPr marL="0" indent="0">
              <a:buNone/>
            </a:pPr>
            <a:r>
              <a:rPr lang="en-US" sz="2400" dirty="0">
                <a:latin typeface="Cambria" panose="02040503050406030204" pitchFamily="18" charset="0"/>
              </a:rPr>
              <a:t>Loss of weight</a:t>
            </a:r>
          </a:p>
          <a:p>
            <a:pPr marL="0" indent="0">
              <a:buNone/>
            </a:pPr>
            <a:r>
              <a:rPr lang="en-US" sz="2400" dirty="0">
                <a:latin typeface="Cambria" panose="02040503050406030204" pitchFamily="18" charset="0"/>
              </a:rPr>
              <a:t>Child becomes very weak</a:t>
            </a:r>
          </a:p>
          <a:p>
            <a:pPr marL="0" indent="0">
              <a:buNone/>
            </a:pPr>
            <a:r>
              <a:rPr lang="en-US" sz="2400" dirty="0">
                <a:latin typeface="Cambria" panose="02040503050406030204" pitchFamily="18" charset="0"/>
              </a:rPr>
              <a:t>Hungry and crying a lot</a:t>
            </a:r>
          </a:p>
          <a:p>
            <a:pPr marL="0" indent="0">
              <a:buNone/>
            </a:pPr>
            <a:r>
              <a:rPr lang="en-US" sz="2400" dirty="0">
                <a:latin typeface="Cambria" panose="02040503050406030204" pitchFamily="18" charset="0"/>
              </a:rPr>
              <a:t>Weak mentally</a:t>
            </a:r>
          </a:p>
          <a:p>
            <a:pPr marL="0" indent="0">
              <a:buNone/>
            </a:pPr>
            <a:r>
              <a:rPr lang="en-US" sz="2400" dirty="0">
                <a:latin typeface="Cambria" panose="02040503050406030204" pitchFamily="18" charset="0"/>
              </a:rPr>
              <a:t>Abnormal aging -  a child appears like an old person (wrinkled face)</a:t>
            </a:r>
          </a:p>
          <a:p>
            <a:pPr marL="0" indent="0">
              <a:buNone/>
            </a:pPr>
            <a:r>
              <a:rPr lang="en-US" sz="2400" dirty="0">
                <a:latin typeface="Cambria" panose="02040503050406030204" pitchFamily="18" charset="0"/>
              </a:rPr>
              <a:t>Muscles disappear – the child becomes thin</a:t>
            </a:r>
          </a:p>
          <a:p>
            <a:pPr marL="0" indent="0">
              <a:buNone/>
            </a:pPr>
            <a:r>
              <a:rPr lang="en-US" sz="2400" dirty="0">
                <a:latin typeface="Cambria" panose="02040503050406030204" pitchFamily="18" charset="0"/>
              </a:rPr>
              <a:t>Shape of bones become visible under the skin</a:t>
            </a:r>
          </a:p>
          <a:p>
            <a:pPr marL="0" indent="0">
              <a:buNone/>
            </a:pPr>
            <a:r>
              <a:rPr lang="en-US" sz="2400" b="1" u="sng" dirty="0">
                <a:latin typeface="Cambria" panose="02040503050406030204" pitchFamily="18" charset="0"/>
              </a:rPr>
              <a:t>Prevention</a:t>
            </a:r>
          </a:p>
          <a:p>
            <a:pPr marL="0" indent="0">
              <a:buNone/>
            </a:pPr>
            <a:r>
              <a:rPr lang="en-US" sz="2400" dirty="0">
                <a:latin typeface="Cambria" panose="02040503050406030204" pitchFamily="18" charset="0"/>
              </a:rPr>
              <a:t>The child should take enough of all the nutrients that the body requires</a:t>
            </a:r>
          </a:p>
          <a:p>
            <a:endParaRPr lang="en-US" sz="2400" dirty="0">
              <a:latin typeface="Cambria" panose="02040503050406030204" pitchFamily="18" charset="0"/>
            </a:endParaRPr>
          </a:p>
        </p:txBody>
      </p:sp>
    </p:spTree>
    <p:extLst>
      <p:ext uri="{BB962C8B-B14F-4D97-AF65-F5344CB8AC3E}">
        <p14:creationId xmlns:p14="http://schemas.microsoft.com/office/powerpoint/2010/main" val="356857668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err="1" smtClean="0">
                <a:solidFill>
                  <a:srgbClr val="FF0000"/>
                </a:solidFill>
                <a:latin typeface="Cambria" panose="02040503050406030204" pitchFamily="18" charset="0"/>
              </a:rPr>
              <a:t>Anaemia</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219200"/>
            <a:ext cx="8229600" cy="4906963"/>
          </a:xfrm>
          <a:prstGeom prst="rect">
            <a:avLst/>
          </a:prstGeom>
        </p:spPr>
        <p:txBody>
          <a:bodyPr>
            <a:normAutofit fontScale="92500" lnSpcReduction="10000"/>
          </a:bodyPr>
          <a:lstStyle/>
          <a:p>
            <a:pPr marL="0" indent="0">
              <a:buNone/>
            </a:pPr>
            <a:r>
              <a:rPr lang="en-US" dirty="0" smtClean="0">
                <a:latin typeface="Cambria" panose="02040503050406030204" pitchFamily="18" charset="0"/>
              </a:rPr>
              <a:t>Caused </a:t>
            </a:r>
            <a:r>
              <a:rPr lang="en-US" dirty="0">
                <a:latin typeface="Cambria" panose="02040503050406030204" pitchFamily="18" charset="0"/>
              </a:rPr>
              <a:t>by lack of iron in the blood</a:t>
            </a:r>
          </a:p>
          <a:p>
            <a:pPr marL="0" indent="0">
              <a:buNone/>
            </a:pPr>
            <a:r>
              <a:rPr lang="en-US" dirty="0">
                <a:latin typeface="Cambria" panose="02040503050406030204" pitchFamily="18" charset="0"/>
              </a:rPr>
              <a:t> </a:t>
            </a:r>
          </a:p>
          <a:p>
            <a:pPr marL="0" indent="0">
              <a:buNone/>
            </a:pPr>
            <a:r>
              <a:rPr lang="en-US" b="1" u="sng" dirty="0">
                <a:latin typeface="Cambria" panose="02040503050406030204" pitchFamily="18" charset="0"/>
              </a:rPr>
              <a:t>Signs and symptoms</a:t>
            </a:r>
          </a:p>
          <a:p>
            <a:pPr>
              <a:buFont typeface="Wingdings" panose="05000000000000000000" pitchFamily="2" charset="2"/>
              <a:buChar char="§"/>
            </a:pPr>
            <a:r>
              <a:rPr lang="en-US" dirty="0" smtClean="0">
                <a:latin typeface="Cambria" panose="02040503050406030204" pitchFamily="18" charset="0"/>
              </a:rPr>
              <a:t>Paleness </a:t>
            </a:r>
            <a:r>
              <a:rPr lang="en-US" dirty="0">
                <a:latin typeface="Cambria" panose="02040503050406030204" pitchFamily="18" charset="0"/>
              </a:rPr>
              <a:t>– eyes, gums and palms appear white</a:t>
            </a:r>
          </a:p>
          <a:p>
            <a:pPr>
              <a:buFont typeface="Wingdings" panose="05000000000000000000" pitchFamily="2" charset="2"/>
              <a:buChar char="§"/>
            </a:pPr>
            <a:r>
              <a:rPr lang="en-US" dirty="0" smtClean="0">
                <a:latin typeface="Cambria" panose="02040503050406030204" pitchFamily="18" charset="0"/>
              </a:rPr>
              <a:t>Fatigue</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Breathlessness</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Dizziness</a:t>
            </a:r>
            <a:endParaRPr lang="en-US" dirty="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General </a:t>
            </a:r>
            <a:r>
              <a:rPr lang="en-US" dirty="0">
                <a:latin typeface="Cambria" panose="02040503050406030204" pitchFamily="18" charset="0"/>
              </a:rPr>
              <a:t>weakness</a:t>
            </a:r>
          </a:p>
          <a:p>
            <a:pPr>
              <a:buFont typeface="Wingdings" panose="05000000000000000000" pitchFamily="2" charset="2"/>
              <a:buChar char="§"/>
            </a:pPr>
            <a:r>
              <a:rPr lang="en-US" dirty="0" smtClean="0">
                <a:latin typeface="Cambria" panose="02040503050406030204" pitchFamily="18" charset="0"/>
              </a:rPr>
              <a:t>Tiredness </a:t>
            </a:r>
            <a:endParaRPr lang="en-US" dirty="0">
              <a:latin typeface="Cambria" panose="02040503050406030204" pitchFamily="18" charset="0"/>
            </a:endParaRPr>
          </a:p>
          <a:p>
            <a:pPr marL="0" indent="0">
              <a:buNone/>
            </a:pPr>
            <a:r>
              <a:rPr lang="en-US" b="1" u="sng" dirty="0" smtClean="0">
                <a:latin typeface="Cambria" panose="02040503050406030204" pitchFamily="18" charset="0"/>
              </a:rPr>
              <a:t>Prevention</a:t>
            </a:r>
            <a:endParaRPr lang="en-US" b="1" u="sng" dirty="0">
              <a:latin typeface="Cambria" panose="02040503050406030204" pitchFamily="18" charset="0"/>
            </a:endParaRPr>
          </a:p>
          <a:p>
            <a:pPr marL="0" indent="0">
              <a:buNone/>
            </a:pPr>
            <a:r>
              <a:rPr lang="en-US" dirty="0">
                <a:latin typeface="Cambria" panose="02040503050406030204" pitchFamily="18" charset="0"/>
              </a:rPr>
              <a:t>Eating food that are rich in iron such as kales, spinach, red meat, liver</a:t>
            </a:r>
          </a:p>
          <a:p>
            <a:endParaRPr lang="en-US" dirty="0">
              <a:latin typeface="Cambria" panose="02040503050406030204" pitchFamily="18" charset="0"/>
            </a:endParaRPr>
          </a:p>
        </p:txBody>
      </p:sp>
    </p:spTree>
    <p:extLst>
      <p:ext uri="{BB962C8B-B14F-4D97-AF65-F5344CB8AC3E}">
        <p14:creationId xmlns:p14="http://schemas.microsoft.com/office/powerpoint/2010/main" val="147624438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4. Rickets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219200"/>
            <a:ext cx="8229600" cy="4906963"/>
          </a:xfrm>
          <a:prstGeom prst="rect">
            <a:avLst/>
          </a:prstGeom>
        </p:spPr>
        <p:txBody>
          <a:bodyPr>
            <a:noAutofit/>
          </a:bodyPr>
          <a:lstStyle/>
          <a:p>
            <a:pPr marL="0" indent="0">
              <a:lnSpc>
                <a:spcPct val="150000"/>
              </a:lnSpc>
              <a:buNone/>
            </a:pPr>
            <a:r>
              <a:rPr lang="en-US" dirty="0" smtClean="0">
                <a:latin typeface="Cambria" panose="02040503050406030204" pitchFamily="18" charset="0"/>
              </a:rPr>
              <a:t>A </a:t>
            </a:r>
            <a:r>
              <a:rPr lang="en-US" dirty="0">
                <a:latin typeface="Cambria" panose="02040503050406030204" pitchFamily="18" charset="0"/>
              </a:rPr>
              <a:t>disease that affects the bones in the body</a:t>
            </a:r>
          </a:p>
          <a:p>
            <a:pPr marL="0" indent="0">
              <a:lnSpc>
                <a:spcPct val="150000"/>
              </a:lnSpc>
              <a:buNone/>
            </a:pPr>
            <a:r>
              <a:rPr lang="en-US" dirty="0" smtClean="0">
                <a:latin typeface="Cambria" panose="02040503050406030204" pitchFamily="18" charset="0"/>
              </a:rPr>
              <a:t>It </a:t>
            </a:r>
            <a:r>
              <a:rPr lang="en-US" dirty="0">
                <a:latin typeface="Cambria" panose="02040503050406030204" pitchFamily="18" charset="0"/>
              </a:rPr>
              <a:t>is caused by lack of vitamin D / calcium</a:t>
            </a:r>
          </a:p>
          <a:p>
            <a:pPr marL="0" indent="0">
              <a:lnSpc>
                <a:spcPct val="150000"/>
              </a:lnSpc>
              <a:buNone/>
            </a:pPr>
            <a:r>
              <a:rPr lang="en-US" b="1" u="sng" dirty="0">
                <a:latin typeface="Cambria" panose="02040503050406030204" pitchFamily="18" charset="0"/>
              </a:rPr>
              <a:t>Signs and symptoms</a:t>
            </a:r>
          </a:p>
          <a:p>
            <a:pPr>
              <a:lnSpc>
                <a:spcPct val="150000"/>
              </a:lnSpc>
              <a:buFont typeface="Wingdings" panose="05000000000000000000" pitchFamily="2" charset="2"/>
              <a:buChar char="§"/>
            </a:pPr>
            <a:r>
              <a:rPr lang="en-US" dirty="0" smtClean="0">
                <a:latin typeface="Cambria" panose="02040503050406030204" pitchFamily="18" charset="0"/>
              </a:rPr>
              <a:t>Soft </a:t>
            </a:r>
            <a:r>
              <a:rPr lang="en-US" dirty="0">
                <a:latin typeface="Cambria" panose="02040503050406030204" pitchFamily="18" charset="0"/>
              </a:rPr>
              <a:t>and weak bones</a:t>
            </a:r>
          </a:p>
          <a:p>
            <a:pPr>
              <a:lnSpc>
                <a:spcPct val="150000"/>
              </a:lnSpc>
              <a:buFont typeface="Wingdings" panose="05000000000000000000" pitchFamily="2" charset="2"/>
              <a:buChar char="§"/>
            </a:pPr>
            <a:r>
              <a:rPr lang="en-US" dirty="0" smtClean="0">
                <a:latin typeface="Cambria" panose="02040503050406030204" pitchFamily="18" charset="0"/>
              </a:rPr>
              <a:t>Bow-shaped </a:t>
            </a:r>
            <a:r>
              <a:rPr lang="en-US" dirty="0">
                <a:latin typeface="Cambria" panose="02040503050406030204" pitchFamily="18" charset="0"/>
              </a:rPr>
              <a:t>legs and knocked knees</a:t>
            </a:r>
          </a:p>
          <a:p>
            <a:pPr>
              <a:lnSpc>
                <a:spcPct val="150000"/>
              </a:lnSpc>
              <a:buFont typeface="Wingdings" panose="05000000000000000000" pitchFamily="2" charset="2"/>
              <a:buChar char="§"/>
            </a:pPr>
            <a:r>
              <a:rPr lang="en-US" dirty="0" smtClean="0">
                <a:latin typeface="Cambria" panose="02040503050406030204" pitchFamily="18" charset="0"/>
              </a:rPr>
              <a:t>Bones </a:t>
            </a:r>
            <a:r>
              <a:rPr lang="en-US" dirty="0">
                <a:latin typeface="Cambria" panose="02040503050406030204" pitchFamily="18" charset="0"/>
              </a:rPr>
              <a:t>that break easily</a:t>
            </a:r>
          </a:p>
          <a:p>
            <a:pPr>
              <a:lnSpc>
                <a:spcPct val="150000"/>
              </a:lnSpc>
              <a:buFont typeface="Wingdings" panose="05000000000000000000" pitchFamily="2" charset="2"/>
              <a:buChar char="§"/>
            </a:pPr>
            <a:r>
              <a:rPr lang="en-US" dirty="0" smtClean="0">
                <a:latin typeface="Cambria" panose="02040503050406030204" pitchFamily="18" charset="0"/>
              </a:rPr>
              <a:t>Bones </a:t>
            </a:r>
            <a:r>
              <a:rPr lang="en-US" dirty="0">
                <a:latin typeface="Cambria" panose="02040503050406030204" pitchFamily="18" charset="0"/>
              </a:rPr>
              <a:t>that cannot support the body</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41634913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Rickets</a:t>
            </a:r>
            <a:r>
              <a:rPr lang="en-US" b="1" u="sng" dirty="0">
                <a:solidFill>
                  <a:srgbClr val="FF0000"/>
                </a:solidFill>
                <a:latin typeface="Cambria" panose="02040503050406030204" pitchFamily="18" charset="0"/>
              </a:rPr>
              <a:t/>
            </a:r>
            <a:br>
              <a:rPr lang="en-US" b="1" u="sng" dirty="0">
                <a:solidFill>
                  <a:srgbClr val="FF0000"/>
                </a:solidFill>
                <a:latin typeface="Cambria" panose="02040503050406030204" pitchFamily="18" charset="0"/>
              </a:rPr>
            </a:br>
            <a:endParaRPr lang="en-US" dirty="0"/>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lnSpc>
                <a:spcPct val="150000"/>
              </a:lnSpc>
              <a:buNone/>
            </a:pPr>
            <a:r>
              <a:rPr lang="en-US" b="1" u="sng" dirty="0">
                <a:latin typeface="Cambria" panose="02040503050406030204" pitchFamily="18" charset="0"/>
              </a:rPr>
              <a:t>Prevention</a:t>
            </a:r>
          </a:p>
          <a:p>
            <a:pPr>
              <a:lnSpc>
                <a:spcPct val="150000"/>
              </a:lnSpc>
              <a:buFont typeface="Wingdings" panose="05000000000000000000" pitchFamily="2" charset="2"/>
              <a:buChar char="§"/>
            </a:pPr>
            <a:r>
              <a:rPr lang="en-US" dirty="0">
                <a:latin typeface="Cambria" panose="02040503050406030204" pitchFamily="18" charset="0"/>
              </a:rPr>
              <a:t>A child should be fed with food rich in calcium and vitamin D</a:t>
            </a:r>
          </a:p>
          <a:p>
            <a:pPr>
              <a:lnSpc>
                <a:spcPct val="150000"/>
              </a:lnSpc>
              <a:buFont typeface="Wingdings" panose="05000000000000000000" pitchFamily="2" charset="2"/>
              <a:buChar char="§"/>
            </a:pPr>
            <a:r>
              <a:rPr lang="en-US" dirty="0">
                <a:latin typeface="Cambria" panose="02040503050406030204" pitchFamily="18" charset="0"/>
              </a:rPr>
              <a:t>A child should be exposed to sunlight</a:t>
            </a:r>
          </a:p>
          <a:p>
            <a:pPr marL="0" indent="0">
              <a:lnSpc>
                <a:spcPct val="150000"/>
              </a:lnSpc>
              <a:buNone/>
            </a:pPr>
            <a:r>
              <a:rPr lang="en-US" dirty="0">
                <a:latin typeface="Cambria" panose="02040503050406030204" pitchFamily="18" charset="0"/>
              </a:rPr>
              <a:t>Example of such foods are fish, liver and green </a:t>
            </a:r>
            <a:r>
              <a:rPr lang="en-US" dirty="0" smtClean="0">
                <a:latin typeface="Cambria" panose="02040503050406030204" pitchFamily="18" charset="0"/>
              </a:rPr>
              <a:t>vegetables.</a:t>
            </a:r>
            <a:endParaRPr lang="en-US" dirty="0">
              <a:latin typeface="Cambria" panose="02040503050406030204" pitchFamily="18" charset="0"/>
            </a:endParaRPr>
          </a:p>
          <a:p>
            <a:pPr>
              <a:lnSpc>
                <a:spcPct val="150000"/>
              </a:lnSpc>
            </a:pPr>
            <a:endParaRPr lang="en-US" dirty="0"/>
          </a:p>
        </p:txBody>
      </p:sp>
    </p:spTree>
    <p:extLst>
      <p:ext uri="{BB962C8B-B14F-4D97-AF65-F5344CB8AC3E}">
        <p14:creationId xmlns:p14="http://schemas.microsoft.com/office/powerpoint/2010/main" val="266432920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sz="2800" b="1" u="sng" dirty="0">
                <a:solidFill>
                  <a:srgbClr val="FF0000"/>
                </a:solidFill>
                <a:latin typeface="Cambria" panose="02040503050406030204" pitchFamily="18" charset="0"/>
              </a:rPr>
              <a:t>Nutritional requirements for special groups</a:t>
            </a:r>
            <a:br>
              <a:rPr lang="en-US" sz="2800" b="1" u="sng" dirty="0">
                <a:solidFill>
                  <a:srgbClr val="FF0000"/>
                </a:solidFill>
                <a:latin typeface="Cambria" panose="02040503050406030204" pitchFamily="18" charset="0"/>
              </a:rPr>
            </a:br>
            <a:endParaRPr lang="en-US" sz="2800"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lstStyle/>
          <a:p>
            <a:pPr marL="0" indent="0">
              <a:lnSpc>
                <a:spcPct val="150000"/>
              </a:lnSpc>
              <a:buNone/>
            </a:pPr>
            <a:r>
              <a:rPr lang="en-US" dirty="0" smtClean="0">
                <a:latin typeface="Cambria" panose="02040503050406030204" pitchFamily="18" charset="0"/>
              </a:rPr>
              <a:t>These </a:t>
            </a:r>
            <a:r>
              <a:rPr lang="en-US" dirty="0">
                <a:latin typeface="Cambria" panose="02040503050406030204" pitchFamily="18" charset="0"/>
              </a:rPr>
              <a:t>groups </a:t>
            </a:r>
            <a:r>
              <a:rPr lang="en-US" dirty="0" smtClean="0">
                <a:latin typeface="Cambria" panose="02040503050406030204" pitchFamily="18" charset="0"/>
              </a:rPr>
              <a:t>include:</a:t>
            </a:r>
            <a:endParaRPr lang="en-US" dirty="0">
              <a:latin typeface="Cambria" panose="02040503050406030204" pitchFamily="18" charset="0"/>
            </a:endParaRPr>
          </a:p>
          <a:p>
            <a:pPr>
              <a:lnSpc>
                <a:spcPct val="150000"/>
              </a:lnSpc>
              <a:buFont typeface="Wingdings" panose="05000000000000000000" pitchFamily="2" charset="2"/>
              <a:buChar char="§"/>
            </a:pPr>
            <a:r>
              <a:rPr lang="en-US" dirty="0" smtClean="0">
                <a:latin typeface="Cambria" panose="02040503050406030204" pitchFamily="18" charset="0"/>
              </a:rPr>
              <a:t>Pregnant </a:t>
            </a:r>
            <a:r>
              <a:rPr lang="en-US" dirty="0">
                <a:latin typeface="Cambria" panose="02040503050406030204" pitchFamily="18" charset="0"/>
              </a:rPr>
              <a:t>women</a:t>
            </a:r>
          </a:p>
          <a:p>
            <a:pPr>
              <a:lnSpc>
                <a:spcPct val="150000"/>
              </a:lnSpc>
              <a:buFont typeface="Wingdings" panose="05000000000000000000" pitchFamily="2" charset="2"/>
              <a:buChar char="§"/>
            </a:pPr>
            <a:r>
              <a:rPr lang="en-US" dirty="0" smtClean="0">
                <a:latin typeface="Cambria" panose="02040503050406030204" pitchFamily="18" charset="0"/>
              </a:rPr>
              <a:t>Lactating </a:t>
            </a:r>
            <a:r>
              <a:rPr lang="en-US" dirty="0">
                <a:latin typeface="Cambria" panose="02040503050406030204" pitchFamily="18" charset="0"/>
              </a:rPr>
              <a:t>mothers</a:t>
            </a:r>
          </a:p>
          <a:p>
            <a:pPr>
              <a:lnSpc>
                <a:spcPct val="150000"/>
              </a:lnSpc>
              <a:buFont typeface="Wingdings" panose="05000000000000000000" pitchFamily="2" charset="2"/>
              <a:buChar char="§"/>
            </a:pPr>
            <a:r>
              <a:rPr lang="en-US" dirty="0" smtClean="0">
                <a:latin typeface="Cambria" panose="02040503050406030204" pitchFamily="18" charset="0"/>
              </a:rPr>
              <a:t>Infants</a:t>
            </a:r>
            <a:endParaRPr lang="en-US" dirty="0">
              <a:latin typeface="Cambria" panose="02040503050406030204" pitchFamily="18" charset="0"/>
            </a:endParaRPr>
          </a:p>
          <a:p>
            <a:pPr>
              <a:lnSpc>
                <a:spcPct val="150000"/>
              </a:lnSpc>
              <a:buFont typeface="Wingdings" panose="05000000000000000000" pitchFamily="2" charset="2"/>
              <a:buChar char="§"/>
            </a:pPr>
            <a:r>
              <a:rPr lang="en-US" dirty="0" smtClean="0">
                <a:latin typeface="Cambria" panose="02040503050406030204" pitchFamily="18" charset="0"/>
              </a:rPr>
              <a:t>People </a:t>
            </a:r>
            <a:r>
              <a:rPr lang="en-US" dirty="0">
                <a:latin typeface="Cambria" panose="02040503050406030204" pitchFamily="18" charset="0"/>
              </a:rPr>
              <a:t>living with HIV and AIDS</a:t>
            </a:r>
          </a:p>
          <a:p>
            <a:pPr>
              <a:lnSpc>
                <a:spcPct val="150000"/>
              </a:lnSpc>
              <a:buFont typeface="Wingdings" panose="05000000000000000000" pitchFamily="2" charset="2"/>
              <a:buChar char="§"/>
            </a:pPr>
            <a:endParaRPr lang="en-US" dirty="0">
              <a:latin typeface="Cambria" panose="02040503050406030204" pitchFamily="18" charset="0"/>
            </a:endParaRPr>
          </a:p>
        </p:txBody>
      </p:sp>
    </p:spTree>
    <p:extLst>
      <p:ext uri="{BB962C8B-B14F-4D97-AF65-F5344CB8AC3E}">
        <p14:creationId xmlns:p14="http://schemas.microsoft.com/office/powerpoint/2010/main" val="287154625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sz="3600" b="1" u="sng" dirty="0">
                <a:solidFill>
                  <a:srgbClr val="FF0000"/>
                </a:solidFill>
                <a:latin typeface="Cambria" panose="02040503050406030204" pitchFamily="18" charset="0"/>
              </a:rPr>
              <a:t>Requirements for pregnant mothers</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b="1" u="sng" dirty="0" smtClean="0">
                <a:latin typeface="Cambria" panose="02040503050406030204" pitchFamily="18" charset="0"/>
              </a:rPr>
              <a:t>An </a:t>
            </a:r>
            <a:r>
              <a:rPr lang="en-US" b="1" u="sng" dirty="0">
                <a:latin typeface="Cambria" panose="02040503050406030204" pitchFamily="18" charset="0"/>
              </a:rPr>
              <a:t>expectant mother requires:</a:t>
            </a:r>
          </a:p>
          <a:p>
            <a:pPr>
              <a:buFont typeface="Wingdings" panose="05000000000000000000" pitchFamily="2" charset="2"/>
              <a:buChar char="§"/>
            </a:pPr>
            <a:r>
              <a:rPr lang="en-US" dirty="0" smtClean="0">
                <a:latin typeface="Cambria" panose="02040503050406030204" pitchFamily="18" charset="0"/>
              </a:rPr>
              <a:t>Proteins </a:t>
            </a:r>
            <a:r>
              <a:rPr lang="en-US" dirty="0">
                <a:latin typeface="Cambria" panose="02040503050406030204" pitchFamily="18" charset="0"/>
              </a:rPr>
              <a:t>for proper growth of the baby and health</a:t>
            </a:r>
          </a:p>
          <a:p>
            <a:pPr>
              <a:buFont typeface="Wingdings" panose="05000000000000000000" pitchFamily="2" charset="2"/>
              <a:buChar char="§"/>
            </a:pPr>
            <a:r>
              <a:rPr lang="en-US" dirty="0" smtClean="0">
                <a:latin typeface="Cambria" panose="02040503050406030204" pitchFamily="18" charset="0"/>
              </a:rPr>
              <a:t>Vitamins </a:t>
            </a:r>
            <a:r>
              <a:rPr lang="en-US" dirty="0">
                <a:latin typeface="Cambria" panose="02040503050406030204" pitchFamily="18" charset="0"/>
              </a:rPr>
              <a:t>to protect and maintain health of the unborn and the mother</a:t>
            </a:r>
          </a:p>
          <a:p>
            <a:pPr>
              <a:buFont typeface="Wingdings" panose="05000000000000000000" pitchFamily="2" charset="2"/>
              <a:buChar char="§"/>
            </a:pPr>
            <a:r>
              <a:rPr lang="en-US" dirty="0" smtClean="0">
                <a:latin typeface="Cambria" panose="02040503050406030204" pitchFamily="18" charset="0"/>
              </a:rPr>
              <a:t>Iron </a:t>
            </a:r>
            <a:r>
              <a:rPr lang="en-US" dirty="0">
                <a:latin typeface="Cambria" panose="02040503050406030204" pitchFamily="18" charset="0"/>
              </a:rPr>
              <a:t>for healthy blood and circulation of oxygen</a:t>
            </a:r>
          </a:p>
          <a:p>
            <a:pPr>
              <a:buFont typeface="Wingdings" panose="05000000000000000000" pitchFamily="2" charset="2"/>
              <a:buChar char="§"/>
            </a:pPr>
            <a:r>
              <a:rPr lang="en-US" dirty="0" smtClean="0">
                <a:latin typeface="Cambria" panose="02040503050406030204" pitchFamily="18" charset="0"/>
              </a:rPr>
              <a:t>Calcium </a:t>
            </a:r>
            <a:r>
              <a:rPr lang="en-US" dirty="0">
                <a:latin typeface="Cambria" panose="02040503050406030204" pitchFamily="18" charset="0"/>
              </a:rPr>
              <a:t>and vitamin D for strong formation of bones and teeth of the baby</a:t>
            </a:r>
          </a:p>
          <a:p>
            <a:endParaRPr lang="en-US" dirty="0">
              <a:latin typeface="Cambria" panose="02040503050406030204" pitchFamily="18" charset="0"/>
            </a:endParaRPr>
          </a:p>
        </p:txBody>
      </p:sp>
    </p:spTree>
    <p:extLst>
      <p:ext uri="{BB962C8B-B14F-4D97-AF65-F5344CB8AC3E}">
        <p14:creationId xmlns:p14="http://schemas.microsoft.com/office/powerpoint/2010/main" val="110356208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sz="3600" b="1" u="sng" dirty="0">
                <a:solidFill>
                  <a:srgbClr val="FF0000"/>
                </a:solidFill>
                <a:latin typeface="Cambria" panose="02040503050406030204" pitchFamily="18" charset="0"/>
              </a:rPr>
              <a:t>Requirements for lactating mothers</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0" indent="0">
              <a:buNone/>
            </a:pPr>
            <a:r>
              <a:rPr lang="en-US" sz="3600" b="1" u="sng" dirty="0">
                <a:latin typeface="Cambria" panose="02040503050406030204" pitchFamily="18" charset="0"/>
              </a:rPr>
              <a:t>Balanced diet</a:t>
            </a:r>
          </a:p>
          <a:p>
            <a:pPr>
              <a:buFont typeface="Wingdings" panose="05000000000000000000" pitchFamily="2" charset="2"/>
              <a:buChar char="§"/>
            </a:pPr>
            <a:r>
              <a:rPr lang="en-US" sz="3600" dirty="0">
                <a:latin typeface="Cambria" panose="02040503050406030204" pitchFamily="18" charset="0"/>
              </a:rPr>
              <a:t>Fluids to promote production of breast milk.</a:t>
            </a:r>
          </a:p>
          <a:p>
            <a:pPr>
              <a:buFont typeface="Wingdings" panose="05000000000000000000" pitchFamily="2" charset="2"/>
              <a:buChar char="§"/>
            </a:pPr>
            <a:r>
              <a:rPr lang="en-US" sz="3600" dirty="0">
                <a:latin typeface="Cambria" panose="02040503050406030204" pitchFamily="18" charset="0"/>
              </a:rPr>
              <a:t>Iron to replace iron lost during child birth.</a:t>
            </a:r>
          </a:p>
          <a:p>
            <a:pPr>
              <a:buFont typeface="Wingdings" panose="05000000000000000000" pitchFamily="2" charset="2"/>
              <a:buChar char="§"/>
            </a:pPr>
            <a:r>
              <a:rPr lang="en-US" sz="3600" dirty="0">
                <a:latin typeface="Cambria" panose="02040503050406030204" pitchFamily="18" charset="0"/>
              </a:rPr>
              <a:t>Calcium and phosphorous to promote formation of strong bones and teeth and healthy blood.</a:t>
            </a:r>
          </a:p>
          <a:p>
            <a:endParaRPr lang="en-US" sz="3600" dirty="0">
              <a:latin typeface="Cambria" panose="02040503050406030204" pitchFamily="18" charset="0"/>
            </a:endParaRPr>
          </a:p>
        </p:txBody>
      </p:sp>
    </p:spTree>
    <p:extLst>
      <p:ext uri="{BB962C8B-B14F-4D97-AF65-F5344CB8AC3E}">
        <p14:creationId xmlns:p14="http://schemas.microsoft.com/office/powerpoint/2010/main" val="355409616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Requirements for infants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a:lnSpc>
                <a:spcPct val="150000"/>
              </a:lnSpc>
              <a:buFont typeface="Wingdings" panose="05000000000000000000" pitchFamily="2" charset="2"/>
              <a:buChar char="§"/>
            </a:pPr>
            <a:r>
              <a:rPr lang="en-US" sz="3600" dirty="0">
                <a:latin typeface="Cambria" panose="02040503050406030204" pitchFamily="18" charset="0"/>
              </a:rPr>
              <a:t>Breast milk rich in all nutrients</a:t>
            </a:r>
          </a:p>
          <a:p>
            <a:pPr>
              <a:lnSpc>
                <a:spcPct val="150000"/>
              </a:lnSpc>
              <a:buFont typeface="Wingdings" panose="05000000000000000000" pitchFamily="2" charset="2"/>
              <a:buChar char="§"/>
            </a:pPr>
            <a:r>
              <a:rPr lang="en-US" sz="3600" dirty="0">
                <a:latin typeface="Cambria" panose="02040503050406030204" pitchFamily="18" charset="0"/>
              </a:rPr>
              <a:t>Food e.g. fruits, spinach, carrots, soups and porridge</a:t>
            </a:r>
          </a:p>
          <a:p>
            <a:pPr>
              <a:lnSpc>
                <a:spcPct val="150000"/>
              </a:lnSpc>
              <a:buFont typeface="Wingdings" panose="05000000000000000000" pitchFamily="2" charset="2"/>
              <a:buChar char="§"/>
            </a:pPr>
            <a:r>
              <a:rPr lang="en-US" sz="3600" dirty="0">
                <a:latin typeface="Cambria" panose="02040503050406030204" pitchFamily="18" charset="0"/>
              </a:rPr>
              <a:t>Vitamins and mineral salts to boost their immunity</a:t>
            </a:r>
          </a:p>
          <a:p>
            <a:pPr>
              <a:lnSpc>
                <a:spcPct val="150000"/>
              </a:lnSpc>
              <a:buFont typeface="Wingdings" panose="05000000000000000000" pitchFamily="2" charset="2"/>
              <a:buChar char="§"/>
            </a:pPr>
            <a:endParaRPr lang="en-US" sz="3600" dirty="0">
              <a:latin typeface="Cambria" panose="02040503050406030204" pitchFamily="18" charset="0"/>
            </a:endParaRPr>
          </a:p>
        </p:txBody>
      </p:sp>
    </p:spTree>
    <p:extLst>
      <p:ext uri="{BB962C8B-B14F-4D97-AF65-F5344CB8AC3E}">
        <p14:creationId xmlns:p14="http://schemas.microsoft.com/office/powerpoint/2010/main" val="1639205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1" y="-472009"/>
            <a:ext cx="8333222" cy="1147969"/>
          </a:xfrm>
        </p:spPr>
        <p:txBody>
          <a:bodyPr/>
          <a:lstStyle/>
          <a:p>
            <a:r>
              <a:rPr lang="en-US" dirty="0" smtClean="0"/>
              <a:t>Dicot germination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898359"/>
            <a:ext cx="12192000" cy="5959642"/>
          </a:xfrm>
          <a:prstGeom prst="rect">
            <a:avLst/>
          </a:prstGeom>
        </p:spPr>
      </p:pic>
    </p:spTree>
    <p:extLst>
      <p:ext uri="{BB962C8B-B14F-4D97-AF65-F5344CB8AC3E}">
        <p14:creationId xmlns:p14="http://schemas.microsoft.com/office/powerpoint/2010/main" val="13416253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Advantages of breast milk</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r>
              <a:rPr lang="en-US" sz="3600" dirty="0">
                <a:latin typeface="Cambria" panose="02040503050406030204" pitchFamily="18" charset="0"/>
              </a:rPr>
              <a:t>It is at the right temperature</a:t>
            </a:r>
          </a:p>
          <a:p>
            <a:r>
              <a:rPr lang="en-US" sz="3600" dirty="0">
                <a:latin typeface="Cambria" panose="02040503050406030204" pitchFamily="18" charset="0"/>
              </a:rPr>
              <a:t>It boosts the immunity of the baby</a:t>
            </a:r>
          </a:p>
          <a:p>
            <a:r>
              <a:rPr lang="en-US" sz="3600" dirty="0">
                <a:latin typeface="Cambria" panose="02040503050406030204" pitchFamily="18" charset="0"/>
              </a:rPr>
              <a:t>It is free from disease-causing organisms</a:t>
            </a:r>
          </a:p>
          <a:p>
            <a:r>
              <a:rPr lang="en-US" sz="3600" dirty="0">
                <a:latin typeface="Cambria" panose="02040503050406030204" pitchFamily="18" charset="0"/>
              </a:rPr>
              <a:t>It is readily available</a:t>
            </a:r>
          </a:p>
          <a:p>
            <a:r>
              <a:rPr lang="en-US" sz="3600" dirty="0">
                <a:latin typeface="Cambria" panose="02040503050406030204" pitchFamily="18" charset="0"/>
              </a:rPr>
              <a:t>It bonds the mother with the baby</a:t>
            </a:r>
          </a:p>
          <a:p>
            <a:endParaRPr lang="en-US" sz="3600" dirty="0">
              <a:latin typeface="Cambria" panose="02040503050406030204" pitchFamily="18" charset="0"/>
            </a:endParaRPr>
          </a:p>
        </p:txBody>
      </p:sp>
    </p:spTree>
    <p:extLst>
      <p:ext uri="{BB962C8B-B14F-4D97-AF65-F5344CB8AC3E}">
        <p14:creationId xmlns:p14="http://schemas.microsoft.com/office/powerpoint/2010/main" val="210552031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sz="2400" b="1" u="sng" dirty="0">
                <a:solidFill>
                  <a:srgbClr val="FF0000"/>
                </a:solidFill>
                <a:latin typeface="Cambria" panose="02040503050406030204" pitchFamily="18" charset="0"/>
              </a:rPr>
              <a:t>Requirements for people living with HIV and AIDS</a:t>
            </a:r>
            <a:br>
              <a:rPr lang="en-US" sz="2400" b="1" u="sng" dirty="0">
                <a:solidFill>
                  <a:srgbClr val="FF0000"/>
                </a:solidFill>
                <a:latin typeface="Cambria" panose="02040503050406030204" pitchFamily="18" charset="0"/>
              </a:rPr>
            </a:br>
            <a:endParaRPr lang="en-US" sz="2400"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514350" indent="-514350">
              <a:buFont typeface="+mj-lt"/>
              <a:buAutoNum type="arabicPeriod"/>
            </a:pPr>
            <a:r>
              <a:rPr lang="en-US" dirty="0" smtClean="0">
                <a:latin typeface="Cambria" panose="02040503050406030204" pitchFamily="18" charset="0"/>
              </a:rPr>
              <a:t>A </a:t>
            </a:r>
            <a:r>
              <a:rPr lang="en-US" dirty="0">
                <a:latin typeface="Cambria" panose="02040503050406030204" pitchFamily="18" charset="0"/>
              </a:rPr>
              <a:t>balanced diet with proteins to repair worn out body tissues</a:t>
            </a:r>
          </a:p>
          <a:p>
            <a:pPr marL="514350" indent="-514350">
              <a:buFont typeface="+mj-lt"/>
              <a:buAutoNum type="arabicPeriod"/>
            </a:pPr>
            <a:r>
              <a:rPr lang="en-US" dirty="0" smtClean="0">
                <a:latin typeface="Cambria" panose="02040503050406030204" pitchFamily="18" charset="0"/>
              </a:rPr>
              <a:t>Vitamins </a:t>
            </a:r>
            <a:r>
              <a:rPr lang="en-US" dirty="0">
                <a:latin typeface="Cambria" panose="02040503050406030204" pitchFamily="18" charset="0"/>
              </a:rPr>
              <a:t>and mineral salts to boost their immunity</a:t>
            </a:r>
          </a:p>
          <a:p>
            <a:pPr marL="514350" indent="-514350">
              <a:buFont typeface="+mj-lt"/>
              <a:buAutoNum type="arabicPeriod"/>
            </a:pPr>
            <a:r>
              <a:rPr lang="en-US" dirty="0" smtClean="0">
                <a:latin typeface="Cambria" panose="02040503050406030204" pitchFamily="18" charset="0"/>
              </a:rPr>
              <a:t>Carbohydrates </a:t>
            </a:r>
            <a:r>
              <a:rPr lang="en-US" dirty="0">
                <a:latin typeface="Cambria" panose="02040503050406030204" pitchFamily="18" charset="0"/>
              </a:rPr>
              <a:t>to give them extra energy</a:t>
            </a:r>
          </a:p>
          <a:p>
            <a:pPr marL="514350" indent="-514350">
              <a:buFont typeface="+mj-lt"/>
              <a:buAutoNum type="arabicPeriod"/>
            </a:pPr>
            <a:r>
              <a:rPr lang="en-US" dirty="0" smtClean="0">
                <a:latin typeface="Cambria" panose="02040503050406030204" pitchFamily="18" charset="0"/>
              </a:rPr>
              <a:t>Plenty </a:t>
            </a:r>
            <a:r>
              <a:rPr lang="en-US" dirty="0">
                <a:latin typeface="Cambria" panose="02040503050406030204" pitchFamily="18" charset="0"/>
              </a:rPr>
              <a:t>of fluids to replace water loss through </a:t>
            </a:r>
            <a:r>
              <a:rPr lang="en-US" dirty="0" err="1">
                <a:latin typeface="Cambria" panose="02040503050406030204" pitchFamily="18" charset="0"/>
              </a:rPr>
              <a:t>diarrhoea</a:t>
            </a:r>
            <a:endParaRPr lang="en-US" dirty="0">
              <a:latin typeface="Cambria" panose="02040503050406030204" pitchFamily="18" charset="0"/>
            </a:endParaRPr>
          </a:p>
          <a:p>
            <a:pPr marL="514350" indent="-514350">
              <a:buFont typeface="+mj-lt"/>
              <a:buAutoNum type="arabicPeriod"/>
            </a:pPr>
            <a:r>
              <a:rPr lang="en-US" dirty="0" err="1" smtClean="0">
                <a:latin typeface="Cambria" panose="02040503050406030204" pitchFamily="18" charset="0"/>
              </a:rPr>
              <a:t>Fibre</a:t>
            </a:r>
            <a:r>
              <a:rPr lang="en-US" dirty="0" smtClean="0">
                <a:latin typeface="Cambria" panose="02040503050406030204" pitchFamily="18" charset="0"/>
              </a:rPr>
              <a:t> </a:t>
            </a:r>
            <a:r>
              <a:rPr lang="en-US" dirty="0">
                <a:latin typeface="Cambria" panose="02040503050406030204" pitchFamily="18" charset="0"/>
              </a:rPr>
              <a:t>to help their digestive system to get rid of waste effectively</a:t>
            </a:r>
          </a:p>
          <a:p>
            <a:pPr marL="514350" indent="-514350">
              <a:buFont typeface="+mj-lt"/>
              <a:buAutoNum type="arabicPeriod"/>
            </a:pPr>
            <a:endParaRPr lang="en-US" dirty="0">
              <a:latin typeface="Cambria" panose="02040503050406030204" pitchFamily="18" charset="0"/>
            </a:endParaRPr>
          </a:p>
        </p:txBody>
      </p:sp>
    </p:spTree>
    <p:extLst>
      <p:ext uri="{BB962C8B-B14F-4D97-AF65-F5344CB8AC3E}">
        <p14:creationId xmlns:p14="http://schemas.microsoft.com/office/powerpoint/2010/main" val="7444801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b="1" u="sng" dirty="0">
                <a:solidFill>
                  <a:srgbClr val="FF0000"/>
                </a:solidFill>
                <a:latin typeface="Cambria" panose="02040503050406030204" pitchFamily="18" charset="0"/>
              </a:rPr>
              <a:t>Food preservation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lstStyle/>
          <a:p>
            <a:pPr marL="0" indent="0">
              <a:buNone/>
            </a:pPr>
            <a:r>
              <a:rPr lang="en-US" dirty="0" smtClean="0">
                <a:latin typeface="Cambria" panose="02040503050406030204" pitchFamily="18" charset="0"/>
              </a:rPr>
              <a:t>Food </a:t>
            </a:r>
            <a:r>
              <a:rPr lang="en-US" dirty="0">
                <a:latin typeface="Cambria" panose="02040503050406030204" pitchFamily="18" charset="0"/>
              </a:rPr>
              <a:t>preservation is the process of storing food properly for a certain period of time so that it can be used </a:t>
            </a:r>
            <a:r>
              <a:rPr lang="en-US" dirty="0" smtClean="0">
                <a:latin typeface="Cambria" panose="02040503050406030204" pitchFamily="18" charset="0"/>
              </a:rPr>
              <a:t>later.</a:t>
            </a:r>
            <a:endParaRPr lang="en-US" dirty="0">
              <a:latin typeface="Cambria" panose="02040503050406030204" pitchFamily="18" charset="0"/>
            </a:endParaRPr>
          </a:p>
          <a:p>
            <a:pPr marL="0" indent="0">
              <a:buNone/>
            </a:pPr>
            <a:r>
              <a:rPr lang="en-US" dirty="0">
                <a:latin typeface="Cambria" panose="02040503050406030204" pitchFamily="18" charset="0"/>
              </a:rPr>
              <a:t> </a:t>
            </a:r>
            <a:endParaRPr lang="en-US" dirty="0" smtClean="0">
              <a:latin typeface="Cambria" panose="02040503050406030204" pitchFamily="18" charset="0"/>
            </a:endParaRPr>
          </a:p>
          <a:p>
            <a:pPr marL="0" indent="0">
              <a:buNone/>
            </a:pPr>
            <a:r>
              <a:rPr lang="en-US" dirty="0" smtClean="0">
                <a:latin typeface="Cambria" panose="02040503050406030204" pitchFamily="18" charset="0"/>
              </a:rPr>
              <a:t>Methods </a:t>
            </a:r>
            <a:r>
              <a:rPr lang="en-US" dirty="0">
                <a:latin typeface="Cambria" panose="02040503050406030204" pitchFamily="18" charset="0"/>
              </a:rPr>
              <a:t>of food preservation</a:t>
            </a:r>
          </a:p>
          <a:p>
            <a:pPr marL="514350" indent="-514350">
              <a:buFont typeface="+mj-lt"/>
              <a:buAutoNum type="arabicPeriod"/>
            </a:pPr>
            <a:r>
              <a:rPr lang="en-US" dirty="0" smtClean="0">
                <a:latin typeface="Cambria" panose="02040503050406030204" pitchFamily="18" charset="0"/>
              </a:rPr>
              <a:t>Traditional </a:t>
            </a:r>
            <a:r>
              <a:rPr lang="en-US" dirty="0">
                <a:latin typeface="Cambria" panose="02040503050406030204" pitchFamily="18" charset="0"/>
              </a:rPr>
              <a:t>methods</a:t>
            </a:r>
          </a:p>
          <a:p>
            <a:pPr marL="514350" indent="-514350">
              <a:buFont typeface="+mj-lt"/>
              <a:buAutoNum type="arabicPeriod"/>
            </a:pPr>
            <a:r>
              <a:rPr lang="en-US" dirty="0" smtClean="0">
                <a:latin typeface="Cambria" panose="02040503050406030204" pitchFamily="18" charset="0"/>
              </a:rPr>
              <a:t>Modern </a:t>
            </a:r>
            <a:r>
              <a:rPr lang="en-US" dirty="0">
                <a:latin typeface="Cambria" panose="02040503050406030204" pitchFamily="18" charset="0"/>
              </a:rPr>
              <a:t>methods</a:t>
            </a:r>
          </a:p>
          <a:p>
            <a:endParaRPr lang="en-US" dirty="0">
              <a:latin typeface="Cambria" panose="02040503050406030204" pitchFamily="18" charset="0"/>
            </a:endParaRPr>
          </a:p>
        </p:txBody>
      </p:sp>
    </p:spTree>
    <p:extLst>
      <p:ext uri="{BB962C8B-B14F-4D97-AF65-F5344CB8AC3E}">
        <p14:creationId xmlns:p14="http://schemas.microsoft.com/office/powerpoint/2010/main" val="282799044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b="1" u="sng" dirty="0" smtClean="0">
                <a:solidFill>
                  <a:srgbClr val="FF0000"/>
                </a:solidFill>
                <a:latin typeface="Cambria" panose="02040503050406030204" pitchFamily="18" charset="0"/>
              </a:rPr>
              <a:t>Traditional </a:t>
            </a:r>
            <a:r>
              <a:rPr lang="en-US" b="1" u="sng" dirty="0">
                <a:solidFill>
                  <a:srgbClr val="FF0000"/>
                </a:solidFill>
                <a:latin typeface="Cambria" panose="02040503050406030204" pitchFamily="18" charset="0"/>
              </a:rPr>
              <a:t>methods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Autofit/>
          </a:bodyPr>
          <a:lstStyle/>
          <a:p>
            <a:pPr>
              <a:lnSpc>
                <a:spcPct val="150000"/>
              </a:lnSpc>
              <a:buFont typeface="Wingdings" panose="05000000000000000000" pitchFamily="2" charset="2"/>
              <a:buChar char="§"/>
            </a:pPr>
            <a:r>
              <a:rPr lang="en-US" sz="2800" dirty="0">
                <a:latin typeface="Cambria" panose="02040503050406030204" pitchFamily="18" charset="0"/>
              </a:rPr>
              <a:t>Smoking – i.e. fish and meat</a:t>
            </a:r>
          </a:p>
          <a:p>
            <a:pPr>
              <a:lnSpc>
                <a:spcPct val="150000"/>
              </a:lnSpc>
              <a:buFont typeface="Wingdings" panose="05000000000000000000" pitchFamily="2" charset="2"/>
              <a:buChar char="§"/>
            </a:pPr>
            <a:r>
              <a:rPr lang="en-US" sz="2800" dirty="0">
                <a:latin typeface="Cambria" panose="02040503050406030204" pitchFamily="18" charset="0"/>
              </a:rPr>
              <a:t>Drying – </a:t>
            </a:r>
            <a:r>
              <a:rPr lang="en-US" sz="2800" dirty="0" err="1">
                <a:latin typeface="Cambria" panose="02040503050406030204" pitchFamily="18" charset="0"/>
              </a:rPr>
              <a:t>i.e</a:t>
            </a:r>
            <a:r>
              <a:rPr lang="en-US" sz="2800" dirty="0">
                <a:latin typeface="Cambria" panose="02040503050406030204" pitchFamily="18" charset="0"/>
              </a:rPr>
              <a:t> fish, kales, spinach and cereals (cheapest)</a:t>
            </a:r>
          </a:p>
          <a:p>
            <a:pPr>
              <a:lnSpc>
                <a:spcPct val="150000"/>
              </a:lnSpc>
              <a:buFont typeface="Wingdings" panose="05000000000000000000" pitchFamily="2" charset="2"/>
              <a:buChar char="§"/>
            </a:pPr>
            <a:r>
              <a:rPr lang="en-US" sz="2800" dirty="0">
                <a:latin typeface="Cambria" panose="02040503050406030204" pitchFamily="18" charset="0"/>
              </a:rPr>
              <a:t>Using low temperature – </a:t>
            </a:r>
            <a:r>
              <a:rPr lang="en-US" sz="2800" dirty="0" err="1">
                <a:latin typeface="Cambria" panose="02040503050406030204" pitchFamily="18" charset="0"/>
              </a:rPr>
              <a:t>i.e</a:t>
            </a:r>
            <a:r>
              <a:rPr lang="en-US" sz="2800" dirty="0">
                <a:latin typeface="Cambria" panose="02040503050406030204" pitchFamily="18" charset="0"/>
              </a:rPr>
              <a:t> fresh milk</a:t>
            </a:r>
          </a:p>
          <a:p>
            <a:pPr>
              <a:lnSpc>
                <a:spcPct val="150000"/>
              </a:lnSpc>
              <a:buFont typeface="Wingdings" panose="05000000000000000000" pitchFamily="2" charset="2"/>
              <a:buChar char="§"/>
            </a:pPr>
            <a:r>
              <a:rPr lang="en-US" sz="2800" dirty="0">
                <a:latin typeface="Cambria" panose="02040503050406030204" pitchFamily="18" charset="0"/>
              </a:rPr>
              <a:t>Using honey – i.e. fruits and boiled meat</a:t>
            </a:r>
          </a:p>
          <a:p>
            <a:pPr>
              <a:lnSpc>
                <a:spcPct val="150000"/>
              </a:lnSpc>
              <a:buFont typeface="Wingdings" panose="05000000000000000000" pitchFamily="2" charset="2"/>
              <a:buChar char="§"/>
            </a:pPr>
            <a:r>
              <a:rPr lang="en-US" sz="2800" dirty="0">
                <a:latin typeface="Cambria" panose="02040503050406030204" pitchFamily="18" charset="0"/>
              </a:rPr>
              <a:t>Salting – </a:t>
            </a:r>
            <a:r>
              <a:rPr lang="en-US" sz="2800" dirty="0" err="1">
                <a:latin typeface="Cambria" panose="02040503050406030204" pitchFamily="18" charset="0"/>
              </a:rPr>
              <a:t>i.e</a:t>
            </a:r>
            <a:r>
              <a:rPr lang="en-US" sz="2800" dirty="0">
                <a:latin typeface="Cambria" panose="02040503050406030204" pitchFamily="18" charset="0"/>
              </a:rPr>
              <a:t> meat and fish</a:t>
            </a:r>
          </a:p>
          <a:p>
            <a:pPr>
              <a:lnSpc>
                <a:spcPct val="150000"/>
              </a:lnSpc>
              <a:buFont typeface="Wingdings" panose="05000000000000000000" pitchFamily="2" charset="2"/>
              <a:buChar char="§"/>
            </a:pPr>
            <a:r>
              <a:rPr lang="en-US" sz="2800" dirty="0">
                <a:latin typeface="Cambria" panose="02040503050406030204" pitchFamily="18" charset="0"/>
              </a:rPr>
              <a:t>Use of ash</a:t>
            </a:r>
          </a:p>
          <a:p>
            <a:pPr>
              <a:lnSpc>
                <a:spcPct val="150000"/>
              </a:lnSpc>
              <a:buFont typeface="Wingdings" panose="05000000000000000000" pitchFamily="2" charset="2"/>
              <a:buChar char="§"/>
            </a:pPr>
            <a:endParaRPr lang="en-US" sz="2800" dirty="0">
              <a:latin typeface="Cambria" panose="02040503050406030204" pitchFamily="18" charset="0"/>
            </a:endParaRPr>
          </a:p>
        </p:txBody>
      </p:sp>
    </p:spTree>
    <p:extLst>
      <p:ext uri="{BB962C8B-B14F-4D97-AF65-F5344CB8AC3E}">
        <p14:creationId xmlns:p14="http://schemas.microsoft.com/office/powerpoint/2010/main" val="21531777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smtClean="0">
                <a:solidFill>
                  <a:srgbClr val="FF0000"/>
                </a:solidFill>
                <a:latin typeface="Cambria" panose="02040503050406030204" pitchFamily="18" charset="0"/>
              </a:rPr>
              <a:t>Modern </a:t>
            </a:r>
            <a:r>
              <a:rPr lang="en-US" b="1" u="sng" dirty="0">
                <a:solidFill>
                  <a:srgbClr val="FF0000"/>
                </a:solidFill>
                <a:latin typeface="Cambria" panose="02040503050406030204" pitchFamily="18" charset="0"/>
              </a:rPr>
              <a:t>methods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marL="514350" indent="-514350">
              <a:lnSpc>
                <a:spcPct val="150000"/>
              </a:lnSpc>
              <a:buFont typeface="+mj-lt"/>
              <a:buAutoNum type="arabicPeriod"/>
            </a:pPr>
            <a:r>
              <a:rPr lang="en-US" b="1" dirty="0" smtClean="0">
                <a:latin typeface="Cambria" panose="02040503050406030204" pitchFamily="18" charset="0"/>
              </a:rPr>
              <a:t>Drying </a:t>
            </a:r>
            <a:r>
              <a:rPr lang="en-US" b="1" dirty="0">
                <a:latin typeface="Cambria" panose="02040503050406030204" pitchFamily="18" charset="0"/>
              </a:rPr>
              <a:t>– </a:t>
            </a:r>
            <a:r>
              <a:rPr lang="en-US" dirty="0">
                <a:latin typeface="Cambria" panose="02040503050406030204" pitchFamily="18" charset="0"/>
              </a:rPr>
              <a:t>i.e. coffee berries before processing, maize</a:t>
            </a:r>
          </a:p>
          <a:p>
            <a:pPr marL="514350" indent="-514350">
              <a:lnSpc>
                <a:spcPct val="150000"/>
              </a:lnSpc>
              <a:buFont typeface="+mj-lt"/>
              <a:buAutoNum type="arabicPeriod"/>
            </a:pPr>
            <a:r>
              <a:rPr lang="en-US" b="1" dirty="0" smtClean="0">
                <a:latin typeface="Cambria" panose="02040503050406030204" pitchFamily="18" charset="0"/>
              </a:rPr>
              <a:t>Freezing </a:t>
            </a:r>
            <a:r>
              <a:rPr lang="en-US" b="1" dirty="0">
                <a:latin typeface="Cambria" panose="02040503050406030204" pitchFamily="18" charset="0"/>
              </a:rPr>
              <a:t>–</a:t>
            </a:r>
            <a:r>
              <a:rPr lang="en-US" dirty="0">
                <a:latin typeface="Cambria" panose="02040503050406030204" pitchFamily="18" charset="0"/>
              </a:rPr>
              <a:t> i.e. meat, vegetables, eggs, fruits</a:t>
            </a:r>
          </a:p>
          <a:p>
            <a:pPr marL="514350" indent="-514350">
              <a:lnSpc>
                <a:spcPct val="150000"/>
              </a:lnSpc>
              <a:buFont typeface="+mj-lt"/>
              <a:buAutoNum type="arabicPeriod"/>
            </a:pPr>
            <a:r>
              <a:rPr lang="en-US" b="1" dirty="0" smtClean="0">
                <a:latin typeface="Cambria" panose="02040503050406030204" pitchFamily="18" charset="0"/>
              </a:rPr>
              <a:t>Canning </a:t>
            </a:r>
            <a:r>
              <a:rPr lang="en-US" b="1" dirty="0">
                <a:latin typeface="Cambria" panose="02040503050406030204" pitchFamily="18" charset="0"/>
              </a:rPr>
              <a:t>– </a:t>
            </a:r>
            <a:r>
              <a:rPr lang="en-US" dirty="0">
                <a:latin typeface="Cambria" panose="02040503050406030204" pitchFamily="18" charset="0"/>
              </a:rPr>
              <a:t>i.e. beans, fish, jam and fruits (bottling)</a:t>
            </a:r>
          </a:p>
          <a:p>
            <a:pPr marL="514350" indent="-514350">
              <a:lnSpc>
                <a:spcPct val="150000"/>
              </a:lnSpc>
              <a:buFont typeface="+mj-lt"/>
              <a:buAutoNum type="arabicPeriod"/>
            </a:pPr>
            <a:r>
              <a:rPr lang="en-US" b="1" dirty="0" smtClean="0">
                <a:latin typeface="Cambria" panose="02040503050406030204" pitchFamily="18" charset="0"/>
              </a:rPr>
              <a:t>Use </a:t>
            </a:r>
            <a:r>
              <a:rPr lang="en-US" b="1" dirty="0">
                <a:latin typeface="Cambria" panose="02040503050406030204" pitchFamily="18" charset="0"/>
              </a:rPr>
              <a:t>of low temperatures</a:t>
            </a:r>
            <a:r>
              <a:rPr lang="en-US" dirty="0">
                <a:latin typeface="Cambria" panose="02040503050406030204" pitchFamily="18" charset="0"/>
              </a:rPr>
              <a:t> – i.e. vegetables and fruits</a:t>
            </a:r>
          </a:p>
          <a:p>
            <a:pPr marL="0" indent="0">
              <a:lnSpc>
                <a:spcPct val="150000"/>
              </a:lnSpc>
              <a:buNone/>
            </a:pPr>
            <a:r>
              <a:rPr lang="en-US" dirty="0">
                <a:latin typeface="Cambria" panose="02040503050406030204" pitchFamily="18" charset="0"/>
              </a:rPr>
              <a:t> </a:t>
            </a:r>
          </a:p>
          <a:p>
            <a:pPr marL="514350" indent="-514350">
              <a:lnSpc>
                <a:spcPct val="150000"/>
              </a:lnSpc>
              <a:buFont typeface="+mj-lt"/>
              <a:buAutoNum type="arabicPeriod"/>
            </a:pPr>
            <a:endParaRPr lang="en-US" dirty="0">
              <a:latin typeface="Cambria" panose="02040503050406030204" pitchFamily="18" charset="0"/>
            </a:endParaRPr>
          </a:p>
        </p:txBody>
      </p:sp>
    </p:spTree>
    <p:extLst>
      <p:ext uri="{BB962C8B-B14F-4D97-AF65-F5344CB8AC3E}">
        <p14:creationId xmlns:p14="http://schemas.microsoft.com/office/powerpoint/2010/main" val="359917394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Autofit/>
          </a:bodyPr>
          <a:lstStyle/>
          <a:p>
            <a:r>
              <a:rPr lang="en-US" b="1" u="sng" dirty="0">
                <a:solidFill>
                  <a:srgbClr val="FF0000"/>
                </a:solidFill>
                <a:latin typeface="Cambria" panose="02040503050406030204" pitchFamily="18" charset="0"/>
              </a:rPr>
              <a:t>Proper storage of food</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600200"/>
            <a:ext cx="10972800" cy="4525963"/>
          </a:xfrm>
          <a:prstGeom prst="rect">
            <a:avLst/>
          </a:prstGeom>
        </p:spPr>
        <p:txBody>
          <a:bodyPr>
            <a:normAutofit/>
          </a:bodyPr>
          <a:lstStyle/>
          <a:p>
            <a:pPr>
              <a:buFont typeface="Wingdings" panose="05000000000000000000" pitchFamily="2" charset="2"/>
              <a:buChar char="§"/>
            </a:pPr>
            <a:r>
              <a:rPr lang="en-US" dirty="0" smtClean="0">
                <a:latin typeface="Cambria" panose="02040503050406030204" pitchFamily="18" charset="0"/>
              </a:rPr>
              <a:t>Covering </a:t>
            </a:r>
            <a:r>
              <a:rPr lang="en-US" dirty="0">
                <a:latin typeface="Cambria" panose="02040503050406030204" pitchFamily="18" charset="0"/>
              </a:rPr>
              <a:t>all stored foods</a:t>
            </a:r>
          </a:p>
          <a:p>
            <a:pPr>
              <a:buFont typeface="Wingdings" panose="05000000000000000000" pitchFamily="2" charset="2"/>
              <a:buChar char="§"/>
            </a:pPr>
            <a:r>
              <a:rPr lang="en-US" dirty="0" smtClean="0">
                <a:latin typeface="Cambria" panose="02040503050406030204" pitchFamily="18" charset="0"/>
              </a:rPr>
              <a:t>Freezing </a:t>
            </a:r>
            <a:r>
              <a:rPr lang="en-US" dirty="0">
                <a:latin typeface="Cambria" panose="02040503050406030204" pitchFamily="18" charset="0"/>
              </a:rPr>
              <a:t>beef and fish when still fresh</a:t>
            </a:r>
          </a:p>
          <a:p>
            <a:pPr>
              <a:buFont typeface="Wingdings" panose="05000000000000000000" pitchFamily="2" charset="2"/>
              <a:buChar char="§"/>
            </a:pPr>
            <a:r>
              <a:rPr lang="en-US" dirty="0" smtClean="0">
                <a:latin typeface="Cambria" panose="02040503050406030204" pitchFamily="18" charset="0"/>
              </a:rPr>
              <a:t>Ensure </a:t>
            </a:r>
            <a:r>
              <a:rPr lang="en-US" dirty="0">
                <a:latin typeface="Cambria" panose="02040503050406030204" pitchFamily="18" charset="0"/>
              </a:rPr>
              <a:t>dried food like flour are kept on well-ventilated cupboards</a:t>
            </a:r>
          </a:p>
          <a:p>
            <a:pPr>
              <a:buFont typeface="Wingdings" panose="05000000000000000000" pitchFamily="2" charset="2"/>
              <a:buChar char="§"/>
            </a:pPr>
            <a:r>
              <a:rPr lang="en-US" dirty="0" smtClean="0">
                <a:latin typeface="Cambria" panose="02040503050406030204" pitchFamily="18" charset="0"/>
              </a:rPr>
              <a:t>Ensure </a:t>
            </a:r>
            <a:r>
              <a:rPr lang="en-US" dirty="0">
                <a:latin typeface="Cambria" panose="02040503050406030204" pitchFamily="18" charset="0"/>
              </a:rPr>
              <a:t>smoked and dried beef and fish are kept away from moisture</a:t>
            </a:r>
          </a:p>
          <a:p>
            <a:pPr>
              <a:buFont typeface="Wingdings" panose="05000000000000000000" pitchFamily="2" charset="2"/>
              <a:buChar char="§"/>
            </a:pPr>
            <a:r>
              <a:rPr lang="en-US" dirty="0" smtClean="0">
                <a:latin typeface="Cambria" panose="02040503050406030204" pitchFamily="18" charset="0"/>
              </a:rPr>
              <a:t>Food </a:t>
            </a:r>
            <a:r>
              <a:rPr lang="en-US" dirty="0">
                <a:latin typeface="Cambria" panose="02040503050406030204" pitchFamily="18" charset="0"/>
              </a:rPr>
              <a:t>that go bad easily should be kept in a refrigerator</a:t>
            </a:r>
          </a:p>
          <a:p>
            <a:pPr>
              <a:buFont typeface="Wingdings" panose="05000000000000000000" pitchFamily="2" charset="2"/>
              <a:buChar char="§"/>
            </a:pPr>
            <a:endParaRPr lang="en-US" dirty="0">
              <a:latin typeface="Cambria" panose="02040503050406030204" pitchFamily="18" charset="0"/>
            </a:endParaRPr>
          </a:p>
        </p:txBody>
      </p:sp>
    </p:spTree>
    <p:extLst>
      <p:ext uri="{BB962C8B-B14F-4D97-AF65-F5344CB8AC3E}">
        <p14:creationId xmlns:p14="http://schemas.microsoft.com/office/powerpoint/2010/main" val="393813282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Food poisoning</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1066800"/>
            <a:ext cx="8229600" cy="5059363"/>
          </a:xfrm>
          <a:prstGeom prst="rect">
            <a:avLst/>
          </a:prstGeom>
        </p:spPr>
        <p:txBody>
          <a:bodyPr>
            <a:noAutofit/>
          </a:bodyPr>
          <a:lstStyle/>
          <a:p>
            <a:pPr marL="0" indent="0">
              <a:lnSpc>
                <a:spcPct val="170000"/>
              </a:lnSpc>
              <a:buNone/>
            </a:pPr>
            <a:r>
              <a:rPr lang="en-US" sz="2400" dirty="0">
                <a:latin typeface="Cambria" panose="02040503050406030204" pitchFamily="18" charset="0"/>
              </a:rPr>
              <a:t>It occurs when food is contaminated by harmful bacteria, fungi or micro-organisms that make the food harmful to the body</a:t>
            </a:r>
          </a:p>
          <a:p>
            <a:pPr marL="0" indent="0">
              <a:lnSpc>
                <a:spcPct val="170000"/>
              </a:lnSpc>
              <a:buNone/>
            </a:pPr>
            <a:r>
              <a:rPr lang="en-US" sz="2400" dirty="0">
                <a:latin typeface="Cambria" panose="02040503050406030204" pitchFamily="18" charset="0"/>
              </a:rPr>
              <a:t> </a:t>
            </a:r>
            <a:r>
              <a:rPr lang="en-US" sz="2400" b="1" u="sng" dirty="0">
                <a:latin typeface="Cambria" panose="02040503050406030204" pitchFamily="18" charset="0"/>
              </a:rPr>
              <a:t>Symptoms of food poisoning`</a:t>
            </a:r>
          </a:p>
          <a:p>
            <a:pPr>
              <a:buFont typeface="Wingdings" panose="05000000000000000000" pitchFamily="2" charset="2"/>
              <a:buChar char="§"/>
            </a:pPr>
            <a:r>
              <a:rPr lang="en-US" sz="2400" dirty="0">
                <a:latin typeface="Cambria" panose="02040503050406030204" pitchFamily="18" charset="0"/>
              </a:rPr>
              <a:t>Severe stomach upset</a:t>
            </a:r>
          </a:p>
          <a:p>
            <a:pPr>
              <a:buFont typeface="Wingdings" panose="05000000000000000000" pitchFamily="2" charset="2"/>
              <a:buChar char="§"/>
            </a:pPr>
            <a:r>
              <a:rPr lang="en-US" sz="2400" dirty="0">
                <a:latin typeface="Cambria" panose="02040503050406030204" pitchFamily="18" charset="0"/>
              </a:rPr>
              <a:t>Violent vomiting</a:t>
            </a:r>
          </a:p>
          <a:p>
            <a:pPr>
              <a:buFont typeface="Wingdings" panose="05000000000000000000" pitchFamily="2" charset="2"/>
              <a:buChar char="§"/>
            </a:pPr>
            <a:r>
              <a:rPr lang="en-US" sz="2400" dirty="0" err="1">
                <a:latin typeface="Cambria" panose="02040503050406030204" pitchFamily="18" charset="0"/>
              </a:rPr>
              <a:t>Diarrhoea</a:t>
            </a:r>
            <a:endParaRPr lang="en-US" sz="2400" dirty="0">
              <a:latin typeface="Cambria" panose="02040503050406030204" pitchFamily="18" charset="0"/>
            </a:endParaRPr>
          </a:p>
          <a:p>
            <a:pPr>
              <a:buFont typeface="Wingdings" panose="05000000000000000000" pitchFamily="2" charset="2"/>
              <a:buChar char="§"/>
            </a:pPr>
            <a:r>
              <a:rPr lang="en-US" sz="2400" dirty="0">
                <a:latin typeface="Cambria" panose="02040503050406030204" pitchFamily="18" charset="0"/>
              </a:rPr>
              <a:t>General weakness</a:t>
            </a:r>
          </a:p>
          <a:p>
            <a:pPr>
              <a:buFont typeface="Wingdings" panose="05000000000000000000" pitchFamily="2" charset="2"/>
              <a:buChar char="§"/>
            </a:pPr>
            <a:r>
              <a:rPr lang="en-US" sz="2400" dirty="0">
                <a:latin typeface="Cambria" panose="02040503050406030204" pitchFamily="18" charset="0"/>
              </a:rPr>
              <a:t>Dizziness </a:t>
            </a:r>
          </a:p>
          <a:p>
            <a:pPr>
              <a:buFont typeface="Wingdings" panose="05000000000000000000" pitchFamily="2" charset="2"/>
              <a:buChar char="§"/>
            </a:pPr>
            <a:r>
              <a:rPr lang="en-US" sz="2400" dirty="0">
                <a:latin typeface="Cambria" panose="02040503050406030204" pitchFamily="18" charset="0"/>
              </a:rPr>
              <a:t>Fever</a:t>
            </a:r>
          </a:p>
          <a:p>
            <a:pPr>
              <a:lnSpc>
                <a:spcPct val="17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193981176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normAutofit fontScale="90000"/>
          </a:bodyPr>
          <a:lstStyle/>
          <a:p>
            <a:r>
              <a:rPr lang="en-US" b="1" u="sng" dirty="0">
                <a:solidFill>
                  <a:srgbClr val="FF0000"/>
                </a:solidFill>
                <a:latin typeface="Cambria" panose="02040503050406030204" pitchFamily="18" charset="0"/>
              </a:rPr>
              <a:t>Ways of preventing food poisoning</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4294967295"/>
          </p:nvPr>
        </p:nvSpPr>
        <p:spPr>
          <a:xfrm>
            <a:off x="0" y="990600"/>
            <a:ext cx="8229600" cy="5135563"/>
          </a:xfrm>
          <a:prstGeom prst="rect">
            <a:avLst/>
          </a:prstGeom>
        </p:spPr>
        <p:txBody>
          <a:bodyPr>
            <a:normAutofit fontScale="77500" lnSpcReduction="20000"/>
          </a:bodyPr>
          <a:lstStyle/>
          <a:p>
            <a:pPr>
              <a:lnSpc>
                <a:spcPct val="170000"/>
              </a:lnSpc>
              <a:buFont typeface="Wingdings" panose="05000000000000000000" pitchFamily="2" charset="2"/>
              <a:buChar char="§"/>
            </a:pPr>
            <a:r>
              <a:rPr lang="en-US" dirty="0" smtClean="0">
                <a:latin typeface="Cambria" panose="02040503050406030204" pitchFamily="18" charset="0"/>
              </a:rPr>
              <a:t>Storing </a:t>
            </a:r>
            <a:r>
              <a:rPr lang="en-US" dirty="0">
                <a:latin typeface="Cambria" panose="02040503050406030204" pitchFamily="18" charset="0"/>
              </a:rPr>
              <a:t>farm and household chemicals in lockable places</a:t>
            </a:r>
          </a:p>
          <a:p>
            <a:pPr>
              <a:lnSpc>
                <a:spcPct val="170000"/>
              </a:lnSpc>
              <a:buFont typeface="Wingdings" panose="05000000000000000000" pitchFamily="2" charset="2"/>
              <a:buChar char="§"/>
            </a:pPr>
            <a:r>
              <a:rPr lang="en-US" dirty="0" smtClean="0">
                <a:latin typeface="Cambria" panose="02040503050406030204" pitchFamily="18" charset="0"/>
              </a:rPr>
              <a:t>Wearing </a:t>
            </a:r>
            <a:r>
              <a:rPr lang="en-US" dirty="0">
                <a:latin typeface="Cambria" panose="02040503050406030204" pitchFamily="18" charset="0"/>
              </a:rPr>
              <a:t>protective clothing and washing hands properly after spraying</a:t>
            </a:r>
          </a:p>
          <a:p>
            <a:pPr>
              <a:lnSpc>
                <a:spcPct val="170000"/>
              </a:lnSpc>
              <a:buFont typeface="Wingdings" panose="05000000000000000000" pitchFamily="2" charset="2"/>
              <a:buChar char="§"/>
            </a:pPr>
            <a:r>
              <a:rPr lang="en-US" dirty="0" smtClean="0">
                <a:latin typeface="Cambria" panose="02040503050406030204" pitchFamily="18" charset="0"/>
              </a:rPr>
              <a:t>Checking </a:t>
            </a:r>
            <a:r>
              <a:rPr lang="en-US" dirty="0">
                <a:latin typeface="Cambria" panose="02040503050406030204" pitchFamily="18" charset="0"/>
              </a:rPr>
              <a:t>the expiry date of foods before buying</a:t>
            </a:r>
          </a:p>
          <a:p>
            <a:pPr>
              <a:lnSpc>
                <a:spcPct val="170000"/>
              </a:lnSpc>
              <a:buFont typeface="Wingdings" panose="05000000000000000000" pitchFamily="2" charset="2"/>
              <a:buChar char="§"/>
            </a:pPr>
            <a:r>
              <a:rPr lang="en-US" dirty="0" smtClean="0">
                <a:latin typeface="Cambria" panose="02040503050406030204" pitchFamily="18" charset="0"/>
              </a:rPr>
              <a:t>Buying </a:t>
            </a:r>
            <a:r>
              <a:rPr lang="en-US" dirty="0">
                <a:latin typeface="Cambria" panose="02040503050406030204" pitchFamily="18" charset="0"/>
              </a:rPr>
              <a:t>food and drinks from clean market</a:t>
            </a:r>
          </a:p>
          <a:p>
            <a:pPr>
              <a:lnSpc>
                <a:spcPct val="170000"/>
              </a:lnSpc>
              <a:buFont typeface="Wingdings" panose="05000000000000000000" pitchFamily="2" charset="2"/>
              <a:buChar char="§"/>
            </a:pPr>
            <a:r>
              <a:rPr lang="en-US" dirty="0" smtClean="0">
                <a:latin typeface="Cambria" panose="02040503050406030204" pitchFamily="18" charset="0"/>
              </a:rPr>
              <a:t>Washing </a:t>
            </a:r>
            <a:r>
              <a:rPr lang="en-US" dirty="0">
                <a:latin typeface="Cambria" panose="02040503050406030204" pitchFamily="18" charset="0"/>
              </a:rPr>
              <a:t>fruits and vegetables thoroughly before eating or cooking</a:t>
            </a:r>
          </a:p>
          <a:p>
            <a:pPr>
              <a:lnSpc>
                <a:spcPct val="170000"/>
              </a:lnSpc>
              <a:buFont typeface="Wingdings" panose="05000000000000000000" pitchFamily="2" charset="2"/>
              <a:buChar char="§"/>
            </a:pPr>
            <a:r>
              <a:rPr lang="en-US" dirty="0" smtClean="0">
                <a:latin typeface="Cambria" panose="02040503050406030204" pitchFamily="18" charset="0"/>
              </a:rPr>
              <a:t>Cooling </a:t>
            </a:r>
            <a:r>
              <a:rPr lang="en-US" dirty="0">
                <a:latin typeface="Cambria" panose="02040503050406030204" pitchFamily="18" charset="0"/>
              </a:rPr>
              <a:t>food leftovers before storing</a:t>
            </a:r>
          </a:p>
          <a:p>
            <a:pPr>
              <a:lnSpc>
                <a:spcPct val="170000"/>
              </a:lnSpc>
              <a:buFont typeface="Wingdings" panose="05000000000000000000" pitchFamily="2" charset="2"/>
              <a:buChar char="§"/>
            </a:pPr>
            <a:r>
              <a:rPr lang="en-US" dirty="0" smtClean="0">
                <a:latin typeface="Cambria" panose="02040503050406030204" pitchFamily="18" charset="0"/>
              </a:rPr>
              <a:t>Washing </a:t>
            </a:r>
            <a:r>
              <a:rPr lang="en-US" dirty="0">
                <a:latin typeface="Cambria" panose="02040503050406030204" pitchFamily="18" charset="0"/>
              </a:rPr>
              <a:t>hands thoroughly after visiting the toilet or latrine</a:t>
            </a:r>
          </a:p>
          <a:p>
            <a:pPr>
              <a:lnSpc>
                <a:spcPct val="170000"/>
              </a:lnSpc>
              <a:buFont typeface="Wingdings" panose="05000000000000000000" pitchFamily="2" charset="2"/>
              <a:buChar char="§"/>
            </a:pPr>
            <a:r>
              <a:rPr lang="en-US" dirty="0" smtClean="0">
                <a:latin typeface="Cambria" panose="02040503050406030204" pitchFamily="18" charset="0"/>
              </a:rPr>
              <a:t>Disposing </a:t>
            </a:r>
            <a:r>
              <a:rPr lang="en-US" dirty="0">
                <a:latin typeface="Cambria" panose="02040503050406030204" pitchFamily="18" charset="0"/>
              </a:rPr>
              <a:t>food suspected to be contaminated</a:t>
            </a:r>
          </a:p>
          <a:p>
            <a:pPr>
              <a:lnSpc>
                <a:spcPct val="170000"/>
              </a:lnSpc>
              <a:buFont typeface="Wingdings" panose="05000000000000000000" pitchFamily="2" charset="2"/>
              <a:buChar char="§"/>
            </a:pPr>
            <a:r>
              <a:rPr lang="en-US" dirty="0" smtClean="0">
                <a:latin typeface="Cambria" panose="02040503050406030204" pitchFamily="18" charset="0"/>
              </a:rPr>
              <a:t>Washing </a:t>
            </a:r>
            <a:r>
              <a:rPr lang="en-US" dirty="0">
                <a:latin typeface="Cambria" panose="02040503050406030204" pitchFamily="18" charset="0"/>
              </a:rPr>
              <a:t>hands properly before handling food</a:t>
            </a:r>
          </a:p>
          <a:p>
            <a:pPr>
              <a:lnSpc>
                <a:spcPct val="170000"/>
              </a:lnSpc>
              <a:buFont typeface="Wingdings" panose="05000000000000000000" pitchFamily="2" charset="2"/>
              <a:buChar char="§"/>
            </a:pPr>
            <a:endParaRPr lang="en-US" dirty="0">
              <a:latin typeface="Cambria" panose="02040503050406030204" pitchFamily="18" charset="0"/>
            </a:endParaRPr>
          </a:p>
        </p:txBody>
      </p:sp>
    </p:spTree>
    <p:extLst>
      <p:ext uri="{BB962C8B-B14F-4D97-AF65-F5344CB8AC3E}">
        <p14:creationId xmlns:p14="http://schemas.microsoft.com/office/powerpoint/2010/main" val="25748748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79653"/>
            <a:ext cx="9144000" cy="6863417"/>
          </a:xfrm>
          <a:prstGeom prst="rect">
            <a:avLst/>
          </a:prstGeom>
        </p:spPr>
        <p:txBody>
          <a:bodyPr wrap="square">
            <a:spAutoFit/>
          </a:bodyPr>
          <a:lstStyle/>
          <a:p>
            <a:pPr algn="ctr"/>
            <a:r>
              <a:rPr lang="en-US" sz="2000" b="1" u="sng" dirty="0"/>
              <a:t>EXERCISE 1</a:t>
            </a:r>
          </a:p>
          <a:p>
            <a:endParaRPr lang="en-US" sz="2000" b="1" u="sng" dirty="0"/>
          </a:p>
          <a:p>
            <a:r>
              <a:rPr lang="en-US" sz="2000" b="1" u="sng" dirty="0"/>
              <a:t>QUESTIONS ON FOOD AND NUTRITION</a:t>
            </a:r>
          </a:p>
          <a:p>
            <a:r>
              <a:rPr lang="en-US" sz="2000" dirty="0"/>
              <a:t>1. HIV and AIDS infected people should take food </a:t>
            </a:r>
          </a:p>
          <a:p>
            <a:r>
              <a:rPr lang="en-US" sz="2000" dirty="0"/>
              <a:t>    rich in-------</a:t>
            </a:r>
          </a:p>
          <a:p>
            <a:r>
              <a:rPr lang="en-US" sz="2000" dirty="0"/>
              <a:t>A. Protein, fats, oil and vitamins</a:t>
            </a:r>
          </a:p>
          <a:p>
            <a:r>
              <a:rPr lang="en-US" sz="2000" dirty="0"/>
              <a:t>B. Protein and carbohydrates</a:t>
            </a:r>
          </a:p>
          <a:p>
            <a:r>
              <a:rPr lang="en-US" sz="2000" dirty="0"/>
              <a:t>C. Proteins, fats, oil and carbohydrates</a:t>
            </a:r>
          </a:p>
          <a:p>
            <a:r>
              <a:rPr lang="en-US" sz="2000" dirty="0"/>
              <a:t>D. Protein, carbohydrates and vitamin</a:t>
            </a:r>
          </a:p>
          <a:p>
            <a:endParaRPr lang="en-US" sz="2000" dirty="0"/>
          </a:p>
          <a:p>
            <a:r>
              <a:rPr lang="en-US" sz="2000" dirty="0"/>
              <a:t>2. Kaman cut himself when he was sharpening his    </a:t>
            </a:r>
          </a:p>
          <a:p>
            <a:r>
              <a:rPr lang="en-US" sz="2000" dirty="0"/>
              <a:t>    pencil and his blood did not clot. Which vitamin    </a:t>
            </a:r>
          </a:p>
          <a:p>
            <a:r>
              <a:rPr lang="en-US" sz="2000" dirty="0"/>
              <a:t>    does he probably need in his diet?</a:t>
            </a:r>
          </a:p>
          <a:p>
            <a:r>
              <a:rPr lang="en-US" sz="2000" dirty="0"/>
              <a:t>A. Vitamin A 		B. Vitamin D</a:t>
            </a:r>
          </a:p>
          <a:p>
            <a:r>
              <a:rPr lang="en-US" sz="2000" dirty="0"/>
              <a:t>C. Vitamin C 		D. Vitamin K</a:t>
            </a:r>
          </a:p>
          <a:p>
            <a:endParaRPr lang="en-US" sz="2000" dirty="0"/>
          </a:p>
          <a:p>
            <a:r>
              <a:rPr lang="en-US" sz="2000" dirty="0"/>
              <a:t>3. A good source of vitamin C  is likely</a:t>
            </a:r>
          </a:p>
          <a:p>
            <a:r>
              <a:rPr lang="en-US" sz="2000" dirty="0"/>
              <a:t>   to be ----------------</a:t>
            </a:r>
          </a:p>
          <a:p>
            <a:r>
              <a:rPr lang="en-US" sz="2000" dirty="0"/>
              <a:t>A. Eggs, meat and beans</a:t>
            </a:r>
          </a:p>
          <a:p>
            <a:r>
              <a:rPr lang="en-US" sz="2000" dirty="0"/>
              <a:t>B. Maize, rice and bread</a:t>
            </a:r>
          </a:p>
          <a:p>
            <a:r>
              <a:rPr lang="en-US" sz="2000" dirty="0"/>
              <a:t>C. Orange, onion and pawpaw</a:t>
            </a:r>
          </a:p>
          <a:p>
            <a:r>
              <a:rPr lang="en-US" sz="2000" dirty="0"/>
              <a:t>D. Milk, groundnut and fish</a:t>
            </a:r>
          </a:p>
        </p:txBody>
      </p:sp>
    </p:spTree>
    <p:extLst>
      <p:ext uri="{BB962C8B-B14F-4D97-AF65-F5344CB8AC3E}">
        <p14:creationId xmlns:p14="http://schemas.microsoft.com/office/powerpoint/2010/main" val="52744578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929"/>
            <a:ext cx="9144000" cy="6740307"/>
          </a:xfrm>
          <a:prstGeom prst="rect">
            <a:avLst/>
          </a:prstGeom>
        </p:spPr>
        <p:txBody>
          <a:bodyPr wrap="square">
            <a:spAutoFit/>
          </a:bodyPr>
          <a:lstStyle/>
          <a:p>
            <a:r>
              <a:rPr lang="en-US" dirty="0"/>
              <a:t>4.After stopping breast feeding Jane’s child was 6 months. She started feeding him with porridge   </a:t>
            </a:r>
          </a:p>
          <a:p>
            <a:r>
              <a:rPr lang="en-US" dirty="0"/>
              <a:t>     bananas and </a:t>
            </a:r>
            <a:r>
              <a:rPr lang="en-US" dirty="0" err="1"/>
              <a:t>ugali</a:t>
            </a:r>
            <a:r>
              <a:rPr lang="en-US" dirty="0"/>
              <a:t> only. This child is likely to  suffer from-------------</a:t>
            </a:r>
          </a:p>
          <a:p>
            <a:r>
              <a:rPr lang="en-US" dirty="0"/>
              <a:t>A. </a:t>
            </a:r>
            <a:r>
              <a:rPr lang="en-US" dirty="0" err="1"/>
              <a:t>Anaemia</a:t>
            </a:r>
            <a:r>
              <a:rPr lang="en-US" dirty="0"/>
              <a:t> 		B. Kwashiorkor</a:t>
            </a:r>
          </a:p>
          <a:p>
            <a:r>
              <a:rPr lang="en-US" dirty="0"/>
              <a:t>C. Rickets 		D. Marasmus</a:t>
            </a:r>
          </a:p>
          <a:p>
            <a:endParaRPr lang="en-US" dirty="0"/>
          </a:p>
          <a:p>
            <a:r>
              <a:rPr lang="en-US" dirty="0"/>
              <a:t>5. Which one of the following is NOT a source of   </a:t>
            </a:r>
          </a:p>
          <a:p>
            <a:r>
              <a:rPr lang="en-US" dirty="0"/>
              <a:t>    iron?</a:t>
            </a:r>
          </a:p>
          <a:p>
            <a:r>
              <a:rPr lang="en-US" dirty="0"/>
              <a:t>A. Liver 		B. Oil</a:t>
            </a:r>
          </a:p>
          <a:p>
            <a:r>
              <a:rPr lang="en-US" dirty="0"/>
              <a:t>C. Beans		D. Spinach</a:t>
            </a:r>
          </a:p>
          <a:p>
            <a:endParaRPr lang="en-US" dirty="0"/>
          </a:p>
          <a:p>
            <a:r>
              <a:rPr lang="en-US" dirty="0"/>
              <a:t>6. The following are symptoms of food poisoning   </a:t>
            </a:r>
          </a:p>
          <a:p>
            <a:r>
              <a:rPr lang="en-US" dirty="0"/>
              <a:t>    EXCEPT?</a:t>
            </a:r>
          </a:p>
          <a:p>
            <a:r>
              <a:rPr lang="en-US" dirty="0"/>
              <a:t>A. Fever 		 	B. </a:t>
            </a:r>
            <a:r>
              <a:rPr lang="en-US" dirty="0" err="1"/>
              <a:t>Diarroheoa</a:t>
            </a:r>
            <a:endParaRPr lang="en-US" dirty="0"/>
          </a:p>
          <a:p>
            <a:r>
              <a:rPr lang="en-US" dirty="0"/>
              <a:t>C. Toothache 		D. Severe stomach ache</a:t>
            </a:r>
          </a:p>
          <a:p>
            <a:endParaRPr lang="en-US" dirty="0"/>
          </a:p>
          <a:p>
            <a:r>
              <a:rPr lang="en-US" dirty="0"/>
              <a:t>7. Stacy had a child who was unwell and had the   </a:t>
            </a:r>
          </a:p>
          <a:p>
            <a:r>
              <a:rPr lang="en-US" dirty="0"/>
              <a:t>    following symptoms:-</a:t>
            </a:r>
          </a:p>
          <a:p>
            <a:r>
              <a:rPr lang="en-US" dirty="0"/>
              <a:t>(i) Slight headache</a:t>
            </a:r>
          </a:p>
          <a:p>
            <a:r>
              <a:rPr lang="en-US" dirty="0"/>
              <a:t>(ii) Pale inside the eyelids</a:t>
            </a:r>
          </a:p>
          <a:p>
            <a:r>
              <a:rPr lang="en-US" dirty="0"/>
              <a:t>(iii) Breathlessness</a:t>
            </a:r>
          </a:p>
          <a:p>
            <a:r>
              <a:rPr lang="en-US" dirty="0"/>
              <a:t>(iv} Pale gums</a:t>
            </a:r>
          </a:p>
          <a:p>
            <a:r>
              <a:rPr lang="en-US" dirty="0"/>
              <a:t>  The above were signs caused by lack of---------</a:t>
            </a:r>
          </a:p>
          <a:p>
            <a:r>
              <a:rPr lang="en-US" dirty="0"/>
              <a:t>A. Iron 			B. Calcium</a:t>
            </a:r>
          </a:p>
          <a:p>
            <a:r>
              <a:rPr lang="en-US" dirty="0"/>
              <a:t>C. Vitamin 		D. Protein</a:t>
            </a:r>
          </a:p>
        </p:txBody>
      </p:sp>
    </p:spTree>
    <p:extLst>
      <p:ext uri="{BB962C8B-B14F-4D97-AF65-F5344CB8AC3E}">
        <p14:creationId xmlns:p14="http://schemas.microsoft.com/office/powerpoint/2010/main" val="362476222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Monocot Germination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693946" y="1502444"/>
            <a:ext cx="7905750" cy="5200650"/>
          </a:xfrm>
          <a:prstGeom prst="rect">
            <a:avLst/>
          </a:prstGeom>
        </p:spPr>
      </p:pic>
    </p:spTree>
    <p:extLst>
      <p:ext uri="{BB962C8B-B14F-4D97-AF65-F5344CB8AC3E}">
        <p14:creationId xmlns:p14="http://schemas.microsoft.com/office/powerpoint/2010/main" val="32131060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33401"/>
            <a:ext cx="9144000" cy="5632311"/>
          </a:xfrm>
          <a:prstGeom prst="rect">
            <a:avLst/>
          </a:prstGeom>
        </p:spPr>
        <p:txBody>
          <a:bodyPr wrap="square">
            <a:spAutoFit/>
          </a:bodyPr>
          <a:lstStyle/>
          <a:p>
            <a:r>
              <a:rPr lang="en-US" sz="2400" b="1" u="sng" dirty="0"/>
              <a:t>KCPE 2006: QUESTION 41</a:t>
            </a:r>
          </a:p>
          <a:p>
            <a:r>
              <a:rPr lang="en-US" sz="2400" dirty="0"/>
              <a:t>1. The following signs and symptoms were observed  </a:t>
            </a:r>
          </a:p>
          <a:p>
            <a:r>
              <a:rPr lang="en-US" sz="2400" dirty="0"/>
              <a:t>     in a certain child </a:t>
            </a:r>
          </a:p>
          <a:p>
            <a:r>
              <a:rPr lang="en-US" sz="2400" dirty="0"/>
              <a:t>(i) Thin and weak</a:t>
            </a:r>
          </a:p>
          <a:p>
            <a:r>
              <a:rPr lang="en-US" sz="2400" dirty="0"/>
              <a:t>(ii) Wrinkled face</a:t>
            </a:r>
          </a:p>
          <a:p>
            <a:r>
              <a:rPr lang="en-US" sz="2400" dirty="0"/>
              <a:t>(iii) Pot bellied</a:t>
            </a:r>
          </a:p>
          <a:p>
            <a:r>
              <a:rPr lang="en-US" sz="2400" dirty="0"/>
              <a:t>(iv) Hungry and crying a lot.</a:t>
            </a:r>
          </a:p>
          <a:p>
            <a:r>
              <a:rPr lang="en-US" sz="2400" dirty="0"/>
              <a:t>The child was most likely suffering from</a:t>
            </a:r>
          </a:p>
          <a:p>
            <a:r>
              <a:rPr lang="en-US" sz="2400" dirty="0"/>
              <a:t>A. </a:t>
            </a:r>
            <a:r>
              <a:rPr lang="en-US" sz="2400" dirty="0" err="1"/>
              <a:t>Anaemia</a:t>
            </a:r>
            <a:r>
              <a:rPr lang="en-US" sz="2400" dirty="0"/>
              <a:t>		B. Rickets</a:t>
            </a:r>
          </a:p>
          <a:p>
            <a:r>
              <a:rPr lang="en-US" sz="2400" dirty="0"/>
              <a:t>C. Kwashiorkor 	D. Marasmus</a:t>
            </a:r>
          </a:p>
          <a:p>
            <a:r>
              <a:rPr lang="en-US" sz="2400" dirty="0"/>
              <a:t>Reasoning</a:t>
            </a:r>
          </a:p>
          <a:p>
            <a:r>
              <a:rPr lang="en-US" sz="2400" dirty="0"/>
              <a:t>Signs and symptoms of Marasmus</a:t>
            </a:r>
          </a:p>
          <a:p>
            <a:r>
              <a:rPr lang="en-US" sz="2400" dirty="0"/>
              <a:t>-	Thin and weak body</a:t>
            </a:r>
          </a:p>
          <a:p>
            <a:r>
              <a:rPr lang="en-US" sz="2400" dirty="0"/>
              <a:t>-	Face look very old and wrinkled</a:t>
            </a:r>
          </a:p>
          <a:p>
            <a:r>
              <a:rPr lang="en-US" sz="2400" dirty="0"/>
              <a:t>-	Bones appear under the skin </a:t>
            </a:r>
            <a:r>
              <a:rPr lang="en-US" sz="2400" dirty="0" err="1"/>
              <a:t>etc</a:t>
            </a:r>
            <a:endParaRPr lang="en-US" sz="2400" dirty="0"/>
          </a:p>
        </p:txBody>
      </p:sp>
    </p:spTree>
    <p:extLst>
      <p:ext uri="{BB962C8B-B14F-4D97-AF65-F5344CB8AC3E}">
        <p14:creationId xmlns:p14="http://schemas.microsoft.com/office/powerpoint/2010/main" val="58893036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09601"/>
            <a:ext cx="9144000" cy="5262979"/>
          </a:xfrm>
          <a:prstGeom prst="rect">
            <a:avLst/>
          </a:prstGeom>
        </p:spPr>
        <p:txBody>
          <a:bodyPr wrap="square">
            <a:spAutoFit/>
          </a:bodyPr>
          <a:lstStyle/>
          <a:p>
            <a:r>
              <a:rPr lang="en-US" sz="2400" b="1" dirty="0"/>
              <a:t>KCPE 2006: QUESTION 42.</a:t>
            </a:r>
          </a:p>
          <a:p>
            <a:r>
              <a:rPr lang="en-US" sz="2400" dirty="0"/>
              <a:t> Which one of the following groups consists only of </a:t>
            </a:r>
          </a:p>
          <a:p>
            <a:r>
              <a:rPr lang="en-US" sz="2400" dirty="0"/>
              <a:t> foodstuff that protect the body against diseases</a:t>
            </a:r>
          </a:p>
          <a:p>
            <a:r>
              <a:rPr lang="en-US" sz="2400" dirty="0"/>
              <a:t>A. Lemon, cabbage, carrot</a:t>
            </a:r>
          </a:p>
          <a:p>
            <a:r>
              <a:rPr lang="en-US" sz="2400" dirty="0"/>
              <a:t>B. Beans, groundnuts, fish</a:t>
            </a:r>
          </a:p>
          <a:p>
            <a:r>
              <a:rPr lang="en-US" sz="2400" dirty="0"/>
              <a:t>C. Maize, potatoes, rice</a:t>
            </a:r>
          </a:p>
          <a:p>
            <a:r>
              <a:rPr lang="en-US" sz="2400" dirty="0"/>
              <a:t>D. Meat, oranges, Spinach</a:t>
            </a:r>
          </a:p>
          <a:p>
            <a:endParaRPr lang="en-US" sz="2400" dirty="0"/>
          </a:p>
          <a:p>
            <a:r>
              <a:rPr lang="en-US" sz="2400" dirty="0"/>
              <a:t>REASONING</a:t>
            </a:r>
          </a:p>
          <a:p>
            <a:r>
              <a:rPr lang="en-US" sz="2400" dirty="0"/>
              <a:t>B – Beans, groundnuts, fish – proteins</a:t>
            </a:r>
          </a:p>
          <a:p>
            <a:r>
              <a:rPr lang="en-US" sz="2400" dirty="0"/>
              <a:t>C – Maize, potatoes, rice, - carbohydrate</a:t>
            </a:r>
          </a:p>
          <a:p>
            <a:r>
              <a:rPr lang="en-US" sz="2400" dirty="0"/>
              <a:t>D – Meat – Protein while oranges and spinach are </a:t>
            </a:r>
          </a:p>
          <a:p>
            <a:r>
              <a:rPr lang="en-US" sz="2400" dirty="0"/>
              <a:t>      protective food.</a:t>
            </a:r>
          </a:p>
          <a:p>
            <a:r>
              <a:rPr lang="en-US" sz="2400" dirty="0"/>
              <a:t>A. - Lemon, cabbage, carrot are protective foods.</a:t>
            </a:r>
          </a:p>
        </p:txBody>
      </p:sp>
    </p:spTree>
    <p:extLst>
      <p:ext uri="{BB962C8B-B14F-4D97-AF65-F5344CB8AC3E}">
        <p14:creationId xmlns:p14="http://schemas.microsoft.com/office/powerpoint/2010/main" val="48656666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83714"/>
            <a:ext cx="9144000" cy="6217087"/>
          </a:xfrm>
          <a:prstGeom prst="rect">
            <a:avLst/>
          </a:prstGeom>
        </p:spPr>
        <p:txBody>
          <a:bodyPr wrap="square">
            <a:spAutoFit/>
          </a:bodyPr>
          <a:lstStyle/>
          <a:p>
            <a:r>
              <a:rPr lang="en-US" sz="2000" b="1" dirty="0"/>
              <a:t>KCPE 2006: QUESTION 43.</a:t>
            </a:r>
          </a:p>
          <a:p>
            <a:r>
              <a:rPr lang="en-US" sz="2000" dirty="0"/>
              <a:t>  The purpose of salt in food preservation is to ____</a:t>
            </a:r>
          </a:p>
          <a:p>
            <a:r>
              <a:rPr lang="en-US" sz="2000" dirty="0"/>
              <a:t>A.  Remove water 	</a:t>
            </a:r>
          </a:p>
          <a:p>
            <a:r>
              <a:rPr lang="en-US" sz="2000" dirty="0"/>
              <a:t>B. Add Flavor</a:t>
            </a:r>
          </a:p>
          <a:p>
            <a:r>
              <a:rPr lang="en-US" sz="2000" dirty="0"/>
              <a:t>C. Remove air 	</a:t>
            </a:r>
          </a:p>
          <a:p>
            <a:r>
              <a:rPr lang="en-US" sz="2000" dirty="0"/>
              <a:t>D. Lower the temperature</a:t>
            </a:r>
          </a:p>
          <a:p>
            <a:r>
              <a:rPr lang="en-US" sz="2000" dirty="0"/>
              <a:t>REASONING </a:t>
            </a:r>
          </a:p>
          <a:p>
            <a:r>
              <a:rPr lang="en-US" sz="2000" dirty="0"/>
              <a:t>Salt remove water from food hence make it dry.</a:t>
            </a:r>
          </a:p>
          <a:p>
            <a:endParaRPr lang="en-US" sz="2000" dirty="0"/>
          </a:p>
          <a:p>
            <a:r>
              <a:rPr lang="en-US" sz="2000" b="1" dirty="0"/>
              <a:t>KCPE 2006: QUESTION 44</a:t>
            </a:r>
          </a:p>
          <a:p>
            <a:r>
              <a:rPr lang="en-US" sz="2000" dirty="0"/>
              <a:t>The most likely reason why some expectant mother crave for soil is to </a:t>
            </a:r>
          </a:p>
          <a:p>
            <a:r>
              <a:rPr lang="en-US" sz="2000" dirty="0"/>
              <a:t>A. Increase breast milk production after delivery</a:t>
            </a:r>
          </a:p>
          <a:p>
            <a:r>
              <a:rPr lang="en-US" sz="2000" dirty="0"/>
              <a:t>B. Increase appetite</a:t>
            </a:r>
          </a:p>
          <a:p>
            <a:r>
              <a:rPr lang="en-US" sz="2000" dirty="0"/>
              <a:t>C. Help in digestion of food</a:t>
            </a:r>
          </a:p>
          <a:p>
            <a:r>
              <a:rPr lang="en-US" sz="2000" dirty="0"/>
              <a:t>D. Provide sufficient mineral nutrients</a:t>
            </a:r>
          </a:p>
          <a:p>
            <a:r>
              <a:rPr lang="en-US" sz="2000" dirty="0"/>
              <a:t>REASONING</a:t>
            </a:r>
          </a:p>
          <a:p>
            <a:r>
              <a:rPr lang="en-US" sz="2000" dirty="0"/>
              <a:t>Expectant mother require such mineral as iron, calcium </a:t>
            </a:r>
            <a:r>
              <a:rPr lang="en-US" sz="2000" dirty="0" err="1"/>
              <a:t>etc</a:t>
            </a:r>
            <a:endParaRPr lang="en-US" sz="2000" dirty="0"/>
          </a:p>
          <a:p>
            <a:r>
              <a:rPr lang="en-US" sz="2000" dirty="0"/>
              <a:t>If she is not taking food with such minerals and the body needs them she has to get them from the soil.</a:t>
            </a:r>
          </a:p>
          <a:p>
            <a:endParaRPr lang="en-US" sz="2000" dirty="0"/>
          </a:p>
        </p:txBody>
      </p:sp>
    </p:spTree>
    <p:extLst>
      <p:ext uri="{BB962C8B-B14F-4D97-AF65-F5344CB8AC3E}">
        <p14:creationId xmlns:p14="http://schemas.microsoft.com/office/powerpoint/2010/main" val="30224749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143000"/>
            <a:ext cx="9144000" cy="4154984"/>
          </a:xfrm>
          <a:prstGeom prst="rect">
            <a:avLst/>
          </a:prstGeom>
        </p:spPr>
        <p:txBody>
          <a:bodyPr wrap="square">
            <a:spAutoFit/>
          </a:bodyPr>
          <a:lstStyle/>
          <a:p>
            <a:r>
              <a:rPr lang="en-US" sz="2400" b="1" dirty="0"/>
              <a:t>KCPE 2007: QUESTION 7</a:t>
            </a:r>
          </a:p>
          <a:p>
            <a:endParaRPr lang="en-US" sz="2400" b="1" dirty="0"/>
          </a:p>
          <a:p>
            <a:r>
              <a:rPr lang="en-US" sz="2400" dirty="0"/>
              <a:t>A child suffering from kwashiorkor should be given a diet rich in </a:t>
            </a:r>
          </a:p>
          <a:p>
            <a:r>
              <a:rPr lang="en-US" sz="2400" dirty="0"/>
              <a:t>A. Carbohydrates 	B. Fats</a:t>
            </a:r>
          </a:p>
          <a:p>
            <a:r>
              <a:rPr lang="en-US" sz="2400" dirty="0"/>
              <a:t>C. Vitamins 		D. Proteins</a:t>
            </a:r>
          </a:p>
          <a:p>
            <a:endParaRPr lang="en-US" sz="2400" dirty="0"/>
          </a:p>
          <a:p>
            <a:r>
              <a:rPr lang="en-US" sz="2400" dirty="0"/>
              <a:t>REASONING</a:t>
            </a:r>
          </a:p>
          <a:p>
            <a:r>
              <a:rPr lang="en-US" sz="2400" dirty="0"/>
              <a:t>Proteins – kwashiorkor</a:t>
            </a:r>
          </a:p>
          <a:p>
            <a:r>
              <a:rPr lang="en-US" sz="2400" dirty="0"/>
              <a:t>Lack of enough food – Marasmus</a:t>
            </a:r>
          </a:p>
          <a:p>
            <a:r>
              <a:rPr lang="en-US" sz="2400" dirty="0"/>
              <a:t>Iron – </a:t>
            </a:r>
            <a:r>
              <a:rPr lang="en-US" sz="2400" dirty="0" err="1"/>
              <a:t>Anaemia</a:t>
            </a:r>
            <a:endParaRPr lang="en-US" sz="2400" dirty="0"/>
          </a:p>
          <a:p>
            <a:endParaRPr lang="en-US" sz="2400" dirty="0"/>
          </a:p>
        </p:txBody>
      </p:sp>
    </p:spTree>
    <p:extLst>
      <p:ext uri="{BB962C8B-B14F-4D97-AF65-F5344CB8AC3E}">
        <p14:creationId xmlns:p14="http://schemas.microsoft.com/office/powerpoint/2010/main" val="264915138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28601"/>
            <a:ext cx="9220200" cy="6370975"/>
          </a:xfrm>
          <a:prstGeom prst="rect">
            <a:avLst/>
          </a:prstGeom>
        </p:spPr>
        <p:txBody>
          <a:bodyPr wrap="square">
            <a:spAutoFit/>
          </a:bodyPr>
          <a:lstStyle/>
          <a:p>
            <a:r>
              <a:rPr lang="en-US" sz="2400" b="1" dirty="0"/>
              <a:t>KCPE 2007: QUESTIONS 13</a:t>
            </a:r>
          </a:p>
          <a:p>
            <a:r>
              <a:rPr lang="en-US" sz="2400" dirty="0"/>
              <a:t>The following are some method of preserving food.</a:t>
            </a:r>
          </a:p>
          <a:p>
            <a:r>
              <a:rPr lang="en-US" sz="2400" dirty="0"/>
              <a:t>i.	Smoking </a:t>
            </a:r>
          </a:p>
          <a:p>
            <a:r>
              <a:rPr lang="en-US" sz="2400" dirty="0"/>
              <a:t>ii.	Drying</a:t>
            </a:r>
          </a:p>
          <a:p>
            <a:r>
              <a:rPr lang="en-US" sz="2400" dirty="0"/>
              <a:t>iii.	Freezing</a:t>
            </a:r>
          </a:p>
          <a:p>
            <a:r>
              <a:rPr lang="en-US" sz="2400" dirty="0"/>
              <a:t>iv.	Salting </a:t>
            </a:r>
          </a:p>
          <a:p>
            <a:r>
              <a:rPr lang="en-US" sz="2400" dirty="0"/>
              <a:t>v.	Canning</a:t>
            </a:r>
          </a:p>
          <a:p>
            <a:r>
              <a:rPr lang="en-US" sz="2400" dirty="0"/>
              <a:t>Which methods are traditional?</a:t>
            </a:r>
          </a:p>
          <a:p>
            <a:r>
              <a:rPr lang="en-US" sz="2400" dirty="0"/>
              <a:t>A. ii, iv and v 	            B. ii, iii and v</a:t>
            </a:r>
          </a:p>
          <a:p>
            <a:r>
              <a:rPr lang="en-US" sz="2400" dirty="0"/>
              <a:t>C. i, iii and iv 		D. i, ii and iv</a:t>
            </a:r>
          </a:p>
          <a:p>
            <a:endParaRPr lang="en-US" sz="2400" dirty="0"/>
          </a:p>
          <a:p>
            <a:r>
              <a:rPr lang="en-US" sz="2400" dirty="0"/>
              <a:t>REASONING</a:t>
            </a:r>
          </a:p>
          <a:p>
            <a:r>
              <a:rPr lang="en-US" sz="2400" b="1" dirty="0"/>
              <a:t>Modern method 	Traditional method</a:t>
            </a:r>
          </a:p>
          <a:p>
            <a:r>
              <a:rPr lang="en-US" sz="2400" dirty="0"/>
              <a:t>Freezing 		Smoking</a:t>
            </a:r>
          </a:p>
          <a:p>
            <a:r>
              <a:rPr lang="en-US" sz="2400" dirty="0"/>
              <a:t>Canning 		Drying </a:t>
            </a:r>
          </a:p>
          <a:p>
            <a:r>
              <a:rPr lang="en-US" sz="2400" dirty="0"/>
              <a:t>			Salting</a:t>
            </a:r>
          </a:p>
          <a:p>
            <a:endParaRPr lang="en-US" sz="2400" dirty="0"/>
          </a:p>
        </p:txBody>
      </p:sp>
    </p:spTree>
    <p:extLst>
      <p:ext uri="{BB962C8B-B14F-4D97-AF65-F5344CB8AC3E}">
        <p14:creationId xmlns:p14="http://schemas.microsoft.com/office/powerpoint/2010/main" val="31173680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166844"/>
            <a:ext cx="9144000" cy="4893647"/>
          </a:xfrm>
          <a:prstGeom prst="rect">
            <a:avLst/>
          </a:prstGeom>
        </p:spPr>
        <p:txBody>
          <a:bodyPr wrap="square">
            <a:spAutoFit/>
          </a:bodyPr>
          <a:lstStyle/>
          <a:p>
            <a:r>
              <a:rPr lang="en-US" sz="2400" b="1" dirty="0"/>
              <a:t>KCPE 2007: QUESTIONS 34</a:t>
            </a:r>
          </a:p>
          <a:p>
            <a:r>
              <a:rPr lang="en-US" sz="2400" dirty="0"/>
              <a:t> Which one of the following groups consists of only foodstuffs that are used for building and repair?</a:t>
            </a:r>
          </a:p>
          <a:p>
            <a:r>
              <a:rPr lang="en-US" sz="2400" dirty="0"/>
              <a:t>A. Rice, oranges, meat</a:t>
            </a:r>
          </a:p>
          <a:p>
            <a:r>
              <a:rPr lang="en-US" sz="2400" dirty="0"/>
              <a:t>B. Wheat, fish, maize</a:t>
            </a:r>
          </a:p>
          <a:p>
            <a:r>
              <a:rPr lang="en-US" sz="2400" dirty="0"/>
              <a:t>C. Bean, potatoes, groundnuts </a:t>
            </a:r>
          </a:p>
          <a:p>
            <a:r>
              <a:rPr lang="en-US" sz="2400" dirty="0"/>
              <a:t>D. Eggs, peas, milk.</a:t>
            </a:r>
          </a:p>
          <a:p>
            <a:endParaRPr lang="en-US" sz="2400" dirty="0"/>
          </a:p>
          <a:p>
            <a:r>
              <a:rPr lang="en-US" sz="2400" dirty="0"/>
              <a:t>REASONING</a:t>
            </a:r>
          </a:p>
          <a:p>
            <a:r>
              <a:rPr lang="en-US" sz="2400" dirty="0"/>
              <a:t>•	Proteins are used for building and repairing our body.</a:t>
            </a:r>
          </a:p>
          <a:p>
            <a:r>
              <a:rPr lang="en-US" sz="2400" dirty="0"/>
              <a:t>•	Examples are beans, eggs, milk, meat, fish,  </a:t>
            </a:r>
          </a:p>
          <a:p>
            <a:r>
              <a:rPr lang="en-US" sz="2400" dirty="0"/>
              <a:t>       Milk etc.</a:t>
            </a:r>
          </a:p>
          <a:p>
            <a:r>
              <a:rPr lang="en-US" sz="2400" dirty="0"/>
              <a:t>D. Egg, peas, milk are protein food</a:t>
            </a:r>
          </a:p>
        </p:txBody>
      </p:sp>
    </p:spTree>
    <p:extLst>
      <p:ext uri="{BB962C8B-B14F-4D97-AF65-F5344CB8AC3E}">
        <p14:creationId xmlns:p14="http://schemas.microsoft.com/office/powerpoint/2010/main" val="19076990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838201"/>
            <a:ext cx="9144000" cy="4524315"/>
          </a:xfrm>
          <a:prstGeom prst="rect">
            <a:avLst/>
          </a:prstGeom>
        </p:spPr>
        <p:txBody>
          <a:bodyPr wrap="square">
            <a:spAutoFit/>
          </a:bodyPr>
          <a:lstStyle/>
          <a:p>
            <a:r>
              <a:rPr lang="en-US" sz="2400" b="1" dirty="0"/>
              <a:t>KCPE 2008 QUESTION 35</a:t>
            </a:r>
          </a:p>
          <a:p>
            <a:endParaRPr lang="en-US" sz="2400" b="1" dirty="0"/>
          </a:p>
          <a:p>
            <a:r>
              <a:rPr lang="en-US" sz="2400" dirty="0"/>
              <a:t> The functions of </a:t>
            </a:r>
            <a:r>
              <a:rPr lang="en-US" sz="2400" dirty="0" err="1"/>
              <a:t>Fibre</a:t>
            </a:r>
            <a:r>
              <a:rPr lang="en-US" sz="2400" dirty="0"/>
              <a:t> in the human diet is to</a:t>
            </a:r>
          </a:p>
          <a:p>
            <a:r>
              <a:rPr lang="en-US" sz="2400" dirty="0"/>
              <a:t>  -----------------</a:t>
            </a:r>
          </a:p>
          <a:p>
            <a:r>
              <a:rPr lang="en-US" sz="2400" dirty="0"/>
              <a:t>A. Provide the body with nutrients.</a:t>
            </a:r>
          </a:p>
          <a:p>
            <a:r>
              <a:rPr lang="en-US" sz="2400" dirty="0"/>
              <a:t>B. transport digested food.</a:t>
            </a:r>
          </a:p>
          <a:p>
            <a:r>
              <a:rPr lang="en-US" sz="2400" dirty="0"/>
              <a:t>C. Prevent constipation.</a:t>
            </a:r>
          </a:p>
          <a:p>
            <a:r>
              <a:rPr lang="en-US" sz="2400" dirty="0"/>
              <a:t>D. Help in digestion of food.</a:t>
            </a:r>
          </a:p>
          <a:p>
            <a:endParaRPr lang="en-US" sz="2400" dirty="0"/>
          </a:p>
          <a:p>
            <a:r>
              <a:rPr lang="en-US" sz="2400" dirty="0"/>
              <a:t>REASONING</a:t>
            </a:r>
          </a:p>
          <a:p>
            <a:r>
              <a:rPr lang="en-US" sz="2400" dirty="0" err="1"/>
              <a:t>Fibre</a:t>
            </a:r>
            <a:r>
              <a:rPr lang="en-US" sz="2400" dirty="0"/>
              <a:t> helps in the removal of undigested waste product from the body without constipation.</a:t>
            </a:r>
          </a:p>
        </p:txBody>
      </p:sp>
    </p:spTree>
    <p:extLst>
      <p:ext uri="{BB962C8B-B14F-4D97-AF65-F5344CB8AC3E}">
        <p14:creationId xmlns:p14="http://schemas.microsoft.com/office/powerpoint/2010/main" val="112943899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09800" y="152401"/>
            <a:ext cx="8077200" cy="6001643"/>
          </a:xfrm>
          <a:prstGeom prst="rect">
            <a:avLst/>
          </a:prstGeom>
          <a:noFill/>
        </p:spPr>
        <p:txBody>
          <a:bodyPr wrap="square" rtlCol="0">
            <a:spAutoFit/>
          </a:bodyPr>
          <a:lstStyle/>
          <a:p>
            <a:pPr lvl="0"/>
            <a:r>
              <a:rPr lang="en-US" sz="2400" b="1" dirty="0">
                <a:solidFill>
                  <a:prstClr val="black"/>
                </a:solidFill>
              </a:rPr>
              <a:t>KCPE 2009: QUESTIONS 28</a:t>
            </a:r>
          </a:p>
          <a:p>
            <a:pPr lvl="0"/>
            <a:r>
              <a:rPr lang="en-US" sz="2400" dirty="0">
                <a:solidFill>
                  <a:prstClr val="black"/>
                </a:solidFill>
              </a:rPr>
              <a:t>Which of the following groups of foodstuffs constitutes a balanced diet</a:t>
            </a:r>
          </a:p>
          <a:p>
            <a:pPr marL="457200" indent="-457200">
              <a:buAutoNum type="alphaUcPeriod"/>
            </a:pPr>
            <a:r>
              <a:rPr lang="en-US" sz="2400" dirty="0">
                <a:solidFill>
                  <a:prstClr val="black"/>
                </a:solidFill>
              </a:rPr>
              <a:t>potatoes, beans, eggs</a:t>
            </a:r>
          </a:p>
          <a:p>
            <a:pPr marL="457200" indent="-457200">
              <a:buAutoNum type="alphaUcPeriod"/>
            </a:pPr>
            <a:r>
              <a:rPr lang="en-US" sz="2400" dirty="0">
                <a:solidFill>
                  <a:prstClr val="black"/>
                </a:solidFill>
              </a:rPr>
              <a:t>Chicken, cabbage, bean</a:t>
            </a:r>
          </a:p>
          <a:p>
            <a:pPr marL="457200" indent="-457200">
              <a:buAutoNum type="alphaUcPeriod"/>
            </a:pPr>
            <a:r>
              <a:rPr lang="en-US" sz="2400" dirty="0">
                <a:solidFill>
                  <a:prstClr val="black"/>
                </a:solidFill>
              </a:rPr>
              <a:t>Rice, </a:t>
            </a:r>
            <a:r>
              <a:rPr lang="en-US" sz="2400" dirty="0" err="1">
                <a:solidFill>
                  <a:prstClr val="black"/>
                </a:solidFill>
              </a:rPr>
              <a:t>chapati</a:t>
            </a:r>
            <a:r>
              <a:rPr lang="en-US" sz="2400" dirty="0">
                <a:solidFill>
                  <a:prstClr val="black"/>
                </a:solidFill>
              </a:rPr>
              <a:t>, beans</a:t>
            </a:r>
          </a:p>
          <a:p>
            <a:pPr marL="457200" indent="-457200">
              <a:buAutoNum type="alphaUcPeriod"/>
            </a:pPr>
            <a:r>
              <a:rPr lang="en-US" sz="2400" dirty="0">
                <a:solidFill>
                  <a:prstClr val="black"/>
                </a:solidFill>
              </a:rPr>
              <a:t>Peas, </a:t>
            </a:r>
            <a:r>
              <a:rPr lang="en-US" sz="2400" dirty="0" err="1">
                <a:solidFill>
                  <a:prstClr val="black"/>
                </a:solidFill>
              </a:rPr>
              <a:t>ugali</a:t>
            </a:r>
            <a:r>
              <a:rPr lang="en-US" sz="2400" dirty="0">
                <a:solidFill>
                  <a:prstClr val="black"/>
                </a:solidFill>
              </a:rPr>
              <a:t>, spinach</a:t>
            </a:r>
          </a:p>
          <a:p>
            <a:pPr marL="457200" indent="-457200">
              <a:buAutoNum type="alphaUcPeriod"/>
            </a:pPr>
            <a:endParaRPr lang="en-US" sz="2400" dirty="0">
              <a:solidFill>
                <a:prstClr val="black"/>
              </a:solidFill>
            </a:endParaRPr>
          </a:p>
          <a:p>
            <a:r>
              <a:rPr lang="en-US" sz="2400" b="1" dirty="0"/>
              <a:t>KCPE 2010: QUESTIONS 36</a:t>
            </a:r>
          </a:p>
          <a:p>
            <a:pPr lvl="0"/>
            <a:r>
              <a:rPr lang="en-US" sz="2400" dirty="0">
                <a:solidFill>
                  <a:prstClr val="black"/>
                </a:solidFill>
              </a:rPr>
              <a:t>Which of the following foods is CORRECTLY matched with its group?</a:t>
            </a:r>
          </a:p>
          <a:p>
            <a:pPr marL="457200" indent="-457200">
              <a:buAutoNum type="alphaUcPeriod"/>
            </a:pPr>
            <a:r>
              <a:rPr lang="en-US" sz="2400" dirty="0">
                <a:solidFill>
                  <a:prstClr val="black"/>
                </a:solidFill>
              </a:rPr>
              <a:t>groundnuts- energy giving food</a:t>
            </a:r>
          </a:p>
          <a:p>
            <a:pPr marL="457200" indent="-457200">
              <a:buAutoNum type="alphaUcPeriod"/>
            </a:pPr>
            <a:r>
              <a:rPr lang="en-US" sz="2400" dirty="0">
                <a:solidFill>
                  <a:prstClr val="black"/>
                </a:solidFill>
              </a:rPr>
              <a:t>Eggs-protective food</a:t>
            </a:r>
          </a:p>
          <a:p>
            <a:pPr marL="457200" indent="-457200">
              <a:buAutoNum type="alphaUcPeriod"/>
            </a:pPr>
            <a:r>
              <a:rPr lang="en-US" sz="2400" dirty="0">
                <a:solidFill>
                  <a:prstClr val="black"/>
                </a:solidFill>
              </a:rPr>
              <a:t>Carrots-energy giving food</a:t>
            </a:r>
          </a:p>
          <a:p>
            <a:pPr marL="457200" indent="-457200">
              <a:buAutoNum type="alphaUcPeriod"/>
            </a:pPr>
            <a:r>
              <a:rPr lang="en-US" sz="2400" dirty="0">
                <a:solidFill>
                  <a:prstClr val="black"/>
                </a:solidFill>
              </a:rPr>
              <a:t>Bananas- body building food</a:t>
            </a:r>
          </a:p>
          <a:p>
            <a:pPr lvl="0"/>
            <a:endParaRPr lang="en-US" sz="2400" dirty="0">
              <a:solidFill>
                <a:prstClr val="black"/>
              </a:solidFill>
            </a:endParaRPr>
          </a:p>
        </p:txBody>
      </p:sp>
    </p:spTree>
    <p:extLst>
      <p:ext uri="{BB962C8B-B14F-4D97-AF65-F5344CB8AC3E}">
        <p14:creationId xmlns:p14="http://schemas.microsoft.com/office/powerpoint/2010/main" val="169268959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9647"/>
            <a:ext cx="9146606" cy="5262979"/>
          </a:xfrm>
          <a:prstGeom prst="rect">
            <a:avLst/>
          </a:prstGeom>
        </p:spPr>
        <p:txBody>
          <a:bodyPr wrap="none">
            <a:spAutoFit/>
          </a:bodyPr>
          <a:lstStyle/>
          <a:p>
            <a:r>
              <a:rPr lang="en-US" sz="2400" b="1" dirty="0"/>
              <a:t>KCPE 2015: QUESTIONS 46</a:t>
            </a:r>
          </a:p>
          <a:p>
            <a:r>
              <a:rPr lang="en-US" sz="2400" dirty="0"/>
              <a:t>Which of the following practices is the most effective in preventing food</a:t>
            </a:r>
          </a:p>
          <a:p>
            <a:r>
              <a:rPr lang="en-US" sz="2400" dirty="0"/>
              <a:t>Poisoning from packed foods?</a:t>
            </a:r>
          </a:p>
          <a:p>
            <a:pPr marL="457200" indent="-457200">
              <a:buAutoNum type="alphaUcPeriod"/>
            </a:pPr>
            <a:r>
              <a:rPr lang="en-US" sz="2400" dirty="0"/>
              <a:t>Washing hands before handling it</a:t>
            </a:r>
          </a:p>
          <a:p>
            <a:pPr marL="457200" indent="-457200">
              <a:buAutoNum type="alphaUcPeriod"/>
            </a:pPr>
            <a:r>
              <a:rPr lang="en-US" sz="2400" dirty="0"/>
              <a:t>Checking expiry date</a:t>
            </a:r>
          </a:p>
          <a:p>
            <a:pPr marL="457200" indent="-457200">
              <a:buAutoNum type="alphaUcPeriod"/>
            </a:pPr>
            <a:r>
              <a:rPr lang="en-US" sz="2400" dirty="0"/>
              <a:t>Proper storage</a:t>
            </a:r>
          </a:p>
          <a:p>
            <a:pPr marL="457200" indent="-457200">
              <a:buAutoNum type="alphaUcPeriod"/>
            </a:pPr>
            <a:r>
              <a:rPr lang="en-US" sz="2400" dirty="0"/>
              <a:t>Proper cooking</a:t>
            </a:r>
          </a:p>
          <a:p>
            <a:pPr marL="457200" indent="-457200">
              <a:buAutoNum type="alphaUcPeriod"/>
            </a:pPr>
            <a:endParaRPr lang="en-US" sz="2400" dirty="0"/>
          </a:p>
          <a:p>
            <a:r>
              <a:rPr lang="en-US" sz="2400" b="1" dirty="0"/>
              <a:t>KCPE 2014: QUESTIONS 22</a:t>
            </a:r>
          </a:p>
          <a:p>
            <a:r>
              <a:rPr lang="en-US" sz="2400" dirty="0"/>
              <a:t>Which of the following consists mainly of body building foods?</a:t>
            </a:r>
          </a:p>
          <a:p>
            <a:pPr marL="457200" indent="-457200">
              <a:buAutoNum type="alphaUcPeriod"/>
            </a:pPr>
            <a:r>
              <a:rPr lang="en-US" sz="2400" dirty="0"/>
              <a:t>beef, cassava, potatoes</a:t>
            </a:r>
          </a:p>
          <a:p>
            <a:pPr marL="457200" indent="-457200">
              <a:buAutoNum type="alphaUcPeriod"/>
            </a:pPr>
            <a:r>
              <a:rPr lang="en-US" sz="2400" dirty="0"/>
              <a:t>Mutton, maize, pawpaw</a:t>
            </a:r>
          </a:p>
          <a:p>
            <a:pPr marL="457200" indent="-457200">
              <a:buAutoNum type="alphaUcPeriod"/>
            </a:pPr>
            <a:r>
              <a:rPr lang="en-US" sz="2400" dirty="0"/>
              <a:t>Peas, beans, eggs</a:t>
            </a:r>
          </a:p>
          <a:p>
            <a:pPr marL="457200" indent="-457200">
              <a:buAutoNum type="alphaUcPeriod"/>
            </a:pPr>
            <a:r>
              <a:rPr lang="en-US" sz="2400" dirty="0"/>
              <a:t>Carrots, bananas, tomatoes</a:t>
            </a:r>
          </a:p>
        </p:txBody>
      </p:sp>
    </p:spTree>
    <p:extLst>
      <p:ext uri="{BB962C8B-B14F-4D97-AF65-F5344CB8AC3E}">
        <p14:creationId xmlns:p14="http://schemas.microsoft.com/office/powerpoint/2010/main" val="332818521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09600"/>
            <a:ext cx="9144000" cy="1938992"/>
          </a:xfrm>
          <a:prstGeom prst="rect">
            <a:avLst/>
          </a:prstGeom>
        </p:spPr>
        <p:txBody>
          <a:bodyPr wrap="square">
            <a:spAutoFit/>
          </a:bodyPr>
          <a:lstStyle/>
          <a:p>
            <a:r>
              <a:rPr lang="en-US" sz="2400" dirty="0"/>
              <a:t>35. The function of </a:t>
            </a:r>
            <a:r>
              <a:rPr lang="en-US" sz="2400" dirty="0" err="1"/>
              <a:t>fibre</a:t>
            </a:r>
            <a:r>
              <a:rPr lang="en-US" sz="2400" dirty="0"/>
              <a:t> in the human diet is to</a:t>
            </a:r>
          </a:p>
          <a:p>
            <a:r>
              <a:rPr lang="en-US" sz="2400" dirty="0"/>
              <a:t>A. provide the body with nutrients</a:t>
            </a:r>
          </a:p>
          <a:p>
            <a:r>
              <a:rPr lang="en-US" sz="2400" dirty="0"/>
              <a:t>B. transport digested food</a:t>
            </a:r>
          </a:p>
          <a:p>
            <a:r>
              <a:rPr lang="en-US" sz="2400" dirty="0"/>
              <a:t>C. prevent constipation</a:t>
            </a:r>
          </a:p>
          <a:p>
            <a:r>
              <a:rPr lang="en-US" sz="2400" dirty="0"/>
              <a:t>D. help in digestion of food.</a:t>
            </a:r>
          </a:p>
        </p:txBody>
      </p:sp>
      <p:sp>
        <p:nvSpPr>
          <p:cNvPr id="6" name="TextBox 5"/>
          <p:cNvSpPr txBox="1"/>
          <p:nvPr/>
        </p:nvSpPr>
        <p:spPr>
          <a:xfrm>
            <a:off x="4343400" y="1"/>
            <a:ext cx="2743200" cy="461665"/>
          </a:xfrm>
          <a:prstGeom prst="rect">
            <a:avLst/>
          </a:prstGeom>
          <a:noFill/>
        </p:spPr>
        <p:txBody>
          <a:bodyPr wrap="square" rtlCol="0">
            <a:spAutoFit/>
          </a:bodyPr>
          <a:lstStyle/>
          <a:p>
            <a:pPr algn="r"/>
            <a:r>
              <a:rPr lang="en-US" sz="2400" b="1" dirty="0"/>
              <a:t>KCPE 2007</a:t>
            </a:r>
          </a:p>
        </p:txBody>
      </p:sp>
      <p:sp>
        <p:nvSpPr>
          <p:cNvPr id="7" name="TextBox 6"/>
          <p:cNvSpPr txBox="1"/>
          <p:nvPr/>
        </p:nvSpPr>
        <p:spPr>
          <a:xfrm>
            <a:off x="4343400" y="2738736"/>
            <a:ext cx="2743200" cy="461665"/>
          </a:xfrm>
          <a:prstGeom prst="rect">
            <a:avLst/>
          </a:prstGeom>
          <a:noFill/>
        </p:spPr>
        <p:txBody>
          <a:bodyPr wrap="square" rtlCol="0">
            <a:spAutoFit/>
          </a:bodyPr>
          <a:lstStyle/>
          <a:p>
            <a:pPr algn="r"/>
            <a:r>
              <a:rPr lang="en-US" sz="2400" b="1" dirty="0"/>
              <a:t>KCPE 2008</a:t>
            </a:r>
          </a:p>
        </p:txBody>
      </p:sp>
      <p:sp>
        <p:nvSpPr>
          <p:cNvPr id="8" name="Rectangle 7"/>
          <p:cNvSpPr/>
          <p:nvPr/>
        </p:nvSpPr>
        <p:spPr>
          <a:xfrm>
            <a:off x="1524000" y="3330476"/>
            <a:ext cx="9144000" cy="2308324"/>
          </a:xfrm>
          <a:prstGeom prst="rect">
            <a:avLst/>
          </a:prstGeom>
        </p:spPr>
        <p:txBody>
          <a:bodyPr wrap="square">
            <a:spAutoFit/>
          </a:bodyPr>
          <a:lstStyle/>
          <a:p>
            <a:r>
              <a:rPr lang="en-US" sz="2400" dirty="0"/>
              <a:t>33. A child with thin and brown hair, swollen hands,</a:t>
            </a:r>
          </a:p>
          <a:p>
            <a:r>
              <a:rPr lang="en-US" sz="2400" dirty="0"/>
              <a:t>feet and face is also likely to</a:t>
            </a:r>
          </a:p>
          <a:p>
            <a:r>
              <a:rPr lang="en-US" sz="2400" dirty="0"/>
              <a:t>A. have knock knees</a:t>
            </a:r>
          </a:p>
          <a:p>
            <a:r>
              <a:rPr lang="en-US" sz="2400" dirty="0"/>
              <a:t>B. appear weak and inactive</a:t>
            </a:r>
          </a:p>
          <a:p>
            <a:r>
              <a:rPr lang="en-US" sz="2400" dirty="0"/>
              <a:t>C. have a face like an old person</a:t>
            </a:r>
          </a:p>
          <a:p>
            <a:r>
              <a:rPr lang="en-US" sz="2400" dirty="0"/>
              <a:t>D. have faster heart beats.</a:t>
            </a:r>
          </a:p>
        </p:txBody>
      </p:sp>
    </p:spTree>
    <p:extLst>
      <p:ext uri="{BB962C8B-B14F-4D97-AF65-F5344CB8AC3E}">
        <p14:creationId xmlns:p14="http://schemas.microsoft.com/office/powerpoint/2010/main" val="256544915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a seed</a:t>
            </a:r>
          </a:p>
        </p:txBody>
      </p:sp>
      <p:sp>
        <p:nvSpPr>
          <p:cNvPr id="3" name="Content Placeholder 2"/>
          <p:cNvSpPr>
            <a:spLocks noGrp="1"/>
          </p:cNvSpPr>
          <p:nvPr>
            <p:ph idx="1"/>
          </p:nvPr>
        </p:nvSpPr>
        <p:spPr/>
        <p:txBody>
          <a:bodyPr/>
          <a:lstStyle/>
          <a:p>
            <a:r>
              <a:rPr lang="en-US" dirty="0"/>
              <a:t>A seed is a mature ovule.</a:t>
            </a:r>
          </a:p>
          <a:p>
            <a:r>
              <a:rPr lang="en-US" dirty="0"/>
              <a:t>A seed has the following parts.</a:t>
            </a:r>
          </a:p>
          <a:p>
            <a:r>
              <a:rPr lang="en-US" b="1" dirty="0" err="1"/>
              <a:t>Testa</a:t>
            </a:r>
            <a:r>
              <a:rPr lang="en-US" dirty="0"/>
              <a:t>:</a:t>
            </a:r>
          </a:p>
          <a:p>
            <a:pPr lvl="1"/>
            <a:r>
              <a:rPr lang="en-US" dirty="0"/>
              <a:t>Outer covering of the seed that protects the inner parts of a seed from physical damage, bacteria and insects. </a:t>
            </a:r>
          </a:p>
          <a:p>
            <a:pPr lvl="1"/>
            <a:r>
              <a:rPr lang="en-US" dirty="0"/>
              <a:t>Also known as seed coat.</a:t>
            </a:r>
          </a:p>
          <a:p>
            <a:r>
              <a:rPr lang="en-US" b="1" dirty="0" err="1"/>
              <a:t>Plumule</a:t>
            </a:r>
            <a:r>
              <a:rPr lang="en-US" dirty="0"/>
              <a:t>: It develops into a shoot of a plant.</a:t>
            </a:r>
          </a:p>
          <a:p>
            <a:r>
              <a:rPr lang="en-US" b="1" dirty="0"/>
              <a:t>Radicle</a:t>
            </a:r>
            <a:r>
              <a:rPr lang="en-US" dirty="0"/>
              <a:t>: It develops into a root.</a:t>
            </a:r>
          </a:p>
          <a:p>
            <a:r>
              <a:rPr lang="en-US" b="1" dirty="0"/>
              <a:t>Cotyledon</a:t>
            </a:r>
            <a:r>
              <a:rPr lang="en-US" dirty="0"/>
              <a:t>: The food store.</a:t>
            </a:r>
          </a:p>
          <a:p>
            <a:endParaRPr lang="en-US" dirty="0"/>
          </a:p>
        </p:txBody>
      </p:sp>
    </p:spTree>
    <p:extLst>
      <p:ext uri="{BB962C8B-B14F-4D97-AF65-F5344CB8AC3E}">
        <p14:creationId xmlns:p14="http://schemas.microsoft.com/office/powerpoint/2010/main" val="29768821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0927" y="0"/>
            <a:ext cx="9144000" cy="1938992"/>
          </a:xfrm>
          <a:prstGeom prst="rect">
            <a:avLst/>
          </a:prstGeom>
        </p:spPr>
        <p:txBody>
          <a:bodyPr wrap="square">
            <a:spAutoFit/>
          </a:bodyPr>
          <a:lstStyle/>
          <a:p>
            <a:r>
              <a:rPr lang="en-US" sz="2400" dirty="0"/>
              <a:t>48. A lactating mother needs foods rich in iron</a:t>
            </a:r>
          </a:p>
          <a:p>
            <a:r>
              <a:rPr lang="en-US" sz="2400" dirty="0"/>
              <a:t>	A. to protect the baby against diseases</a:t>
            </a:r>
          </a:p>
          <a:p>
            <a:r>
              <a:rPr lang="en-US" sz="2400" dirty="0"/>
              <a:t>	B. for the formation of strong bones in the baby</a:t>
            </a:r>
          </a:p>
          <a:p>
            <a:r>
              <a:rPr lang="en-US" sz="2400" dirty="0"/>
              <a:t>	C. to increase milk production</a:t>
            </a:r>
          </a:p>
          <a:p>
            <a:r>
              <a:rPr lang="en-US" sz="2400" dirty="0"/>
              <a:t>	D. to replace blood lost during birth.</a:t>
            </a:r>
          </a:p>
        </p:txBody>
      </p:sp>
      <p:sp>
        <p:nvSpPr>
          <p:cNvPr id="6" name="TextBox 5"/>
          <p:cNvSpPr txBox="1"/>
          <p:nvPr/>
        </p:nvSpPr>
        <p:spPr>
          <a:xfrm>
            <a:off x="4191000" y="2129136"/>
            <a:ext cx="2743200" cy="461665"/>
          </a:xfrm>
          <a:prstGeom prst="rect">
            <a:avLst/>
          </a:prstGeom>
          <a:noFill/>
        </p:spPr>
        <p:txBody>
          <a:bodyPr wrap="square" rtlCol="0">
            <a:spAutoFit/>
          </a:bodyPr>
          <a:lstStyle/>
          <a:p>
            <a:pPr algn="r"/>
            <a:r>
              <a:rPr lang="en-US" sz="2400" b="1" dirty="0"/>
              <a:t>KCPE 2009</a:t>
            </a:r>
          </a:p>
        </p:txBody>
      </p:sp>
      <p:sp>
        <p:nvSpPr>
          <p:cNvPr id="7" name="Rectangle 6"/>
          <p:cNvSpPr/>
          <p:nvPr/>
        </p:nvSpPr>
        <p:spPr>
          <a:xfrm>
            <a:off x="1524001" y="2690336"/>
            <a:ext cx="9150926" cy="1569660"/>
          </a:xfrm>
          <a:prstGeom prst="rect">
            <a:avLst/>
          </a:prstGeom>
        </p:spPr>
        <p:txBody>
          <a:bodyPr wrap="square">
            <a:spAutoFit/>
          </a:bodyPr>
          <a:lstStyle/>
          <a:p>
            <a:r>
              <a:rPr lang="en-US" sz="2400" dirty="0"/>
              <a:t>45. Which one of the following is a modern method of</a:t>
            </a:r>
          </a:p>
          <a:p>
            <a:r>
              <a:rPr lang="en-US" sz="2400" dirty="0"/>
              <a:t>preserving food?</a:t>
            </a:r>
          </a:p>
          <a:p>
            <a:r>
              <a:rPr lang="en-US" sz="2400" dirty="0"/>
              <a:t>A. Canning. 		B. Smoking.</a:t>
            </a:r>
          </a:p>
          <a:p>
            <a:r>
              <a:rPr lang="en-US" sz="2400" dirty="0"/>
              <a:t>C. Salting. 		D. Drying.</a:t>
            </a:r>
          </a:p>
        </p:txBody>
      </p:sp>
      <p:sp>
        <p:nvSpPr>
          <p:cNvPr id="8" name="Rectangle 7"/>
          <p:cNvSpPr/>
          <p:nvPr/>
        </p:nvSpPr>
        <p:spPr>
          <a:xfrm>
            <a:off x="1537855" y="4419600"/>
            <a:ext cx="9137073" cy="2308324"/>
          </a:xfrm>
          <a:prstGeom prst="rect">
            <a:avLst/>
          </a:prstGeom>
        </p:spPr>
        <p:txBody>
          <a:bodyPr wrap="square">
            <a:spAutoFit/>
          </a:bodyPr>
          <a:lstStyle/>
          <a:p>
            <a:r>
              <a:rPr lang="en-US" sz="2400" dirty="0"/>
              <a:t>32. The MAIN reason why a baby needs to be breast fed by the mother is that the milk produced</a:t>
            </a:r>
          </a:p>
          <a:p>
            <a:r>
              <a:rPr lang="en-US" sz="2400" dirty="0"/>
              <a:t>A. helps to build the baby’s immunity</a:t>
            </a:r>
          </a:p>
          <a:p>
            <a:r>
              <a:rPr lang="en-US" sz="2400" dirty="0"/>
              <a:t>B. helps the baby to grow fast</a:t>
            </a:r>
          </a:p>
          <a:p>
            <a:r>
              <a:rPr lang="en-US" sz="2400" dirty="0"/>
              <a:t>C. helps the baby’s bones to be strong</a:t>
            </a:r>
          </a:p>
          <a:p>
            <a:r>
              <a:rPr lang="en-US" sz="2400" dirty="0"/>
              <a:t>D. is easily digested.</a:t>
            </a:r>
          </a:p>
        </p:txBody>
      </p:sp>
    </p:spTree>
    <p:extLst>
      <p:ext uri="{BB962C8B-B14F-4D97-AF65-F5344CB8AC3E}">
        <p14:creationId xmlns:p14="http://schemas.microsoft.com/office/powerpoint/2010/main" val="12917533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19600" y="9391"/>
            <a:ext cx="2743200" cy="461665"/>
          </a:xfrm>
          <a:prstGeom prst="rect">
            <a:avLst/>
          </a:prstGeom>
          <a:noFill/>
        </p:spPr>
        <p:txBody>
          <a:bodyPr wrap="square" rtlCol="0">
            <a:spAutoFit/>
          </a:bodyPr>
          <a:lstStyle/>
          <a:p>
            <a:pPr algn="r"/>
            <a:r>
              <a:rPr lang="en-US" sz="2400" b="1" dirty="0"/>
              <a:t>KCPE 2010</a:t>
            </a:r>
          </a:p>
        </p:txBody>
      </p:sp>
      <p:sp>
        <p:nvSpPr>
          <p:cNvPr id="6" name="Rectangle 5"/>
          <p:cNvSpPr/>
          <p:nvPr/>
        </p:nvSpPr>
        <p:spPr>
          <a:xfrm>
            <a:off x="1676400" y="515358"/>
            <a:ext cx="9144000" cy="3416320"/>
          </a:xfrm>
          <a:prstGeom prst="rect">
            <a:avLst/>
          </a:prstGeom>
        </p:spPr>
        <p:txBody>
          <a:bodyPr wrap="square">
            <a:spAutoFit/>
          </a:bodyPr>
          <a:lstStyle/>
          <a:p>
            <a:r>
              <a:rPr lang="en-US" sz="2400" dirty="0"/>
              <a:t>32. Which one of the following methods of preserving food is both modern and traditional</a:t>
            </a:r>
          </a:p>
          <a:p>
            <a:r>
              <a:rPr lang="en-US" sz="2400" dirty="0"/>
              <a:t>A. Salting. 		B. Using honey.</a:t>
            </a:r>
          </a:p>
          <a:p>
            <a:r>
              <a:rPr lang="en-US" sz="2400" dirty="0"/>
              <a:t>C. Smoking. 		D. Drying.</a:t>
            </a:r>
          </a:p>
          <a:p>
            <a:endParaRPr lang="en-US" sz="2400" dirty="0"/>
          </a:p>
          <a:p>
            <a:r>
              <a:rPr lang="en-US" sz="2400" dirty="0"/>
              <a:t>33. Which one of the following deficiency diseases is caused by lack of calcium in the diet?</a:t>
            </a:r>
          </a:p>
          <a:p>
            <a:r>
              <a:rPr lang="en-US" sz="2400" dirty="0"/>
              <a:t>A. </a:t>
            </a:r>
            <a:r>
              <a:rPr lang="en-US" sz="2400" dirty="0" err="1"/>
              <a:t>Anaemia</a:t>
            </a:r>
            <a:r>
              <a:rPr lang="en-US" sz="2400" dirty="0"/>
              <a:t>. 		B. Kwashiorkor.</a:t>
            </a:r>
          </a:p>
          <a:p>
            <a:r>
              <a:rPr lang="en-US" sz="2400" dirty="0"/>
              <a:t>C. Rickets. 		D. Marasmus.</a:t>
            </a:r>
          </a:p>
        </p:txBody>
      </p:sp>
      <p:sp>
        <p:nvSpPr>
          <p:cNvPr id="7" name="TextBox 6"/>
          <p:cNvSpPr txBox="1"/>
          <p:nvPr/>
        </p:nvSpPr>
        <p:spPr>
          <a:xfrm>
            <a:off x="3886200" y="3931679"/>
            <a:ext cx="2743200" cy="461665"/>
          </a:xfrm>
          <a:prstGeom prst="rect">
            <a:avLst/>
          </a:prstGeom>
          <a:noFill/>
        </p:spPr>
        <p:txBody>
          <a:bodyPr wrap="square" rtlCol="0">
            <a:spAutoFit/>
          </a:bodyPr>
          <a:lstStyle/>
          <a:p>
            <a:pPr algn="r"/>
            <a:r>
              <a:rPr lang="en-US" sz="2400" b="1" dirty="0"/>
              <a:t>KCPE 2011</a:t>
            </a:r>
          </a:p>
        </p:txBody>
      </p:sp>
      <p:sp>
        <p:nvSpPr>
          <p:cNvPr id="8" name="Rectangle 7"/>
          <p:cNvSpPr/>
          <p:nvPr/>
        </p:nvSpPr>
        <p:spPr>
          <a:xfrm>
            <a:off x="1524000" y="4191000"/>
            <a:ext cx="9144000" cy="2308324"/>
          </a:xfrm>
          <a:prstGeom prst="rect">
            <a:avLst/>
          </a:prstGeom>
        </p:spPr>
        <p:txBody>
          <a:bodyPr wrap="square">
            <a:spAutoFit/>
          </a:bodyPr>
          <a:lstStyle/>
          <a:p>
            <a:r>
              <a:rPr lang="en-US" sz="2400" dirty="0"/>
              <a:t>5. Which one of the following consists of groups of</a:t>
            </a:r>
          </a:p>
          <a:p>
            <a:r>
              <a:rPr lang="en-US" sz="2400" dirty="0"/>
              <a:t>food that mainly contain fats?</a:t>
            </a:r>
          </a:p>
          <a:p>
            <a:r>
              <a:rPr lang="en-US" sz="2400" dirty="0"/>
              <a:t>A. Avocado, groundnuts, coconut.</a:t>
            </a:r>
          </a:p>
          <a:p>
            <a:r>
              <a:rPr lang="en-US" sz="2400" dirty="0"/>
              <a:t>B. Maize, coconut, beans.</a:t>
            </a:r>
          </a:p>
          <a:p>
            <a:r>
              <a:rPr lang="en-US" sz="2400" dirty="0"/>
              <a:t>C. Irish potatoes, groundnuts, maize.</a:t>
            </a:r>
          </a:p>
          <a:p>
            <a:r>
              <a:rPr lang="en-US" sz="2400" dirty="0"/>
              <a:t>D. Irish potatoes, beans, avocado.</a:t>
            </a:r>
          </a:p>
        </p:txBody>
      </p:sp>
    </p:spTree>
    <p:extLst>
      <p:ext uri="{BB962C8B-B14F-4D97-AF65-F5344CB8AC3E}">
        <p14:creationId xmlns:p14="http://schemas.microsoft.com/office/powerpoint/2010/main" val="569567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998" y="762000"/>
            <a:ext cx="9144000" cy="2308324"/>
          </a:xfrm>
          <a:prstGeom prst="rect">
            <a:avLst/>
          </a:prstGeom>
        </p:spPr>
        <p:txBody>
          <a:bodyPr wrap="square">
            <a:spAutoFit/>
          </a:bodyPr>
          <a:lstStyle/>
          <a:p>
            <a:r>
              <a:rPr lang="en-US" sz="2400" dirty="0"/>
              <a:t>8. A lactating mother should feed on a diet rich in calcium and phosphorus in order to</a:t>
            </a:r>
          </a:p>
          <a:p>
            <a:r>
              <a:rPr lang="en-US" sz="2400" dirty="0"/>
              <a:t>A. enable her to regain strength</a:t>
            </a:r>
          </a:p>
          <a:p>
            <a:r>
              <a:rPr lang="en-US" sz="2400" dirty="0"/>
              <a:t>B. replace blood lost during birth</a:t>
            </a:r>
          </a:p>
          <a:p>
            <a:r>
              <a:rPr lang="en-US" sz="2400" dirty="0"/>
              <a:t>C. improve the immunity of the baby</a:t>
            </a:r>
          </a:p>
          <a:p>
            <a:r>
              <a:rPr lang="en-US" sz="2400" dirty="0"/>
              <a:t>D. strengthen the bones of the baby.</a:t>
            </a:r>
          </a:p>
        </p:txBody>
      </p:sp>
      <p:sp>
        <p:nvSpPr>
          <p:cNvPr id="6" name="Rectangle 5"/>
          <p:cNvSpPr/>
          <p:nvPr/>
        </p:nvSpPr>
        <p:spPr>
          <a:xfrm>
            <a:off x="1524000" y="3584002"/>
            <a:ext cx="9143999" cy="1938992"/>
          </a:xfrm>
          <a:prstGeom prst="rect">
            <a:avLst/>
          </a:prstGeom>
        </p:spPr>
        <p:txBody>
          <a:bodyPr wrap="square">
            <a:spAutoFit/>
          </a:bodyPr>
          <a:lstStyle/>
          <a:p>
            <a:r>
              <a:rPr lang="en-US" sz="2400" dirty="0"/>
              <a:t>12. The following are signs and symptoms of </a:t>
            </a:r>
            <a:r>
              <a:rPr lang="en-US" sz="2400" dirty="0" err="1"/>
              <a:t>anaemia</a:t>
            </a:r>
            <a:r>
              <a:rPr lang="en-US" sz="2400" dirty="0"/>
              <a:t> EXCEPT</a:t>
            </a:r>
          </a:p>
          <a:p>
            <a:r>
              <a:rPr lang="en-US" sz="2400" dirty="0"/>
              <a:t>A. breathlessness</a:t>
            </a:r>
          </a:p>
          <a:p>
            <a:r>
              <a:rPr lang="en-US" sz="2400" dirty="0"/>
              <a:t>B. pale white eyes</a:t>
            </a:r>
          </a:p>
          <a:p>
            <a:r>
              <a:rPr lang="en-US" sz="2400" dirty="0"/>
              <a:t>C. muscle wastage</a:t>
            </a:r>
          </a:p>
          <a:p>
            <a:r>
              <a:rPr lang="en-US" sz="2400" dirty="0"/>
              <a:t>D. tiredness.</a:t>
            </a:r>
          </a:p>
        </p:txBody>
      </p:sp>
    </p:spTree>
    <p:extLst>
      <p:ext uri="{BB962C8B-B14F-4D97-AF65-F5344CB8AC3E}">
        <p14:creationId xmlns:p14="http://schemas.microsoft.com/office/powerpoint/2010/main" val="10317201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95800" y="-4465"/>
            <a:ext cx="2743200" cy="461665"/>
          </a:xfrm>
          <a:prstGeom prst="rect">
            <a:avLst/>
          </a:prstGeom>
          <a:noFill/>
        </p:spPr>
        <p:txBody>
          <a:bodyPr wrap="square" rtlCol="0">
            <a:spAutoFit/>
          </a:bodyPr>
          <a:lstStyle/>
          <a:p>
            <a:pPr algn="r"/>
            <a:r>
              <a:rPr lang="en-US" sz="2400" b="1" dirty="0"/>
              <a:t>KCPE 2012</a:t>
            </a:r>
          </a:p>
        </p:txBody>
      </p:sp>
      <p:sp>
        <p:nvSpPr>
          <p:cNvPr id="6" name="Rectangle 5"/>
          <p:cNvSpPr/>
          <p:nvPr/>
        </p:nvSpPr>
        <p:spPr>
          <a:xfrm>
            <a:off x="1524000" y="304800"/>
            <a:ext cx="9144000" cy="1569660"/>
          </a:xfrm>
          <a:prstGeom prst="rect">
            <a:avLst/>
          </a:prstGeom>
        </p:spPr>
        <p:txBody>
          <a:bodyPr wrap="square">
            <a:spAutoFit/>
          </a:bodyPr>
          <a:lstStyle/>
          <a:p>
            <a:r>
              <a:rPr lang="en-US" sz="2400" dirty="0"/>
              <a:t>30. Which of the following pairs of food is preserved by smoking, salting and drying?</a:t>
            </a:r>
          </a:p>
          <a:p>
            <a:r>
              <a:rPr lang="en-US" sz="2400" dirty="0"/>
              <a:t>A. Meat and mushrooms. 	B. Beans and fish.</a:t>
            </a:r>
          </a:p>
          <a:p>
            <a:r>
              <a:rPr lang="en-US" sz="2400" dirty="0"/>
              <a:t>C. Mushrooms and beans. 	D. Meat and fish.</a:t>
            </a:r>
          </a:p>
        </p:txBody>
      </p:sp>
      <p:sp>
        <p:nvSpPr>
          <p:cNvPr id="7" name="Rectangle 6"/>
          <p:cNvSpPr/>
          <p:nvPr/>
        </p:nvSpPr>
        <p:spPr>
          <a:xfrm>
            <a:off x="1524000" y="1828800"/>
            <a:ext cx="9144000" cy="2308324"/>
          </a:xfrm>
          <a:prstGeom prst="rect">
            <a:avLst/>
          </a:prstGeom>
        </p:spPr>
        <p:txBody>
          <a:bodyPr wrap="square">
            <a:spAutoFit/>
          </a:bodyPr>
          <a:lstStyle/>
          <a:p>
            <a:r>
              <a:rPr lang="en-US" sz="2400" dirty="0"/>
              <a:t>32. Which of the following pairs consists of diseases caused by lack of minerals in the diet?</a:t>
            </a:r>
          </a:p>
          <a:p>
            <a:r>
              <a:rPr lang="en-US" sz="2400" dirty="0"/>
              <a:t>A. </a:t>
            </a:r>
            <a:r>
              <a:rPr lang="en-US" sz="2400" dirty="0" err="1"/>
              <a:t>Anaemia</a:t>
            </a:r>
            <a:r>
              <a:rPr lang="en-US" sz="2400" dirty="0"/>
              <a:t> and rickets.</a:t>
            </a:r>
          </a:p>
          <a:p>
            <a:r>
              <a:rPr lang="en-US" sz="2400" dirty="0"/>
              <a:t>B. Kwashiorkor and </a:t>
            </a:r>
            <a:r>
              <a:rPr lang="en-US" sz="2400" dirty="0" err="1"/>
              <a:t>anaemia</a:t>
            </a:r>
            <a:r>
              <a:rPr lang="en-US" sz="2400" dirty="0"/>
              <a:t>.</a:t>
            </a:r>
          </a:p>
          <a:p>
            <a:r>
              <a:rPr lang="en-US" sz="2400" dirty="0"/>
              <a:t>C. Marasmus and kwashiorkor.</a:t>
            </a:r>
          </a:p>
          <a:p>
            <a:r>
              <a:rPr lang="en-US" sz="2400" dirty="0"/>
              <a:t>D. Rickets and marasmus.</a:t>
            </a:r>
          </a:p>
        </p:txBody>
      </p:sp>
      <p:sp>
        <p:nvSpPr>
          <p:cNvPr id="8" name="Rectangle 7"/>
          <p:cNvSpPr/>
          <p:nvPr/>
        </p:nvSpPr>
        <p:spPr>
          <a:xfrm>
            <a:off x="1524000" y="4114800"/>
            <a:ext cx="9144000" cy="2308324"/>
          </a:xfrm>
          <a:prstGeom prst="rect">
            <a:avLst/>
          </a:prstGeom>
        </p:spPr>
        <p:txBody>
          <a:bodyPr wrap="square">
            <a:spAutoFit/>
          </a:bodyPr>
          <a:lstStyle/>
          <a:p>
            <a:r>
              <a:rPr lang="en-US" sz="2400" dirty="0"/>
              <a:t>36. The MAIN reason why mothers are encouraged to</a:t>
            </a:r>
          </a:p>
          <a:p>
            <a:r>
              <a:rPr lang="en-US" sz="2400" dirty="0"/>
              <a:t>breast feed their infants is because breast milk</a:t>
            </a:r>
          </a:p>
          <a:p>
            <a:r>
              <a:rPr lang="en-US" sz="2400" dirty="0"/>
              <a:t>A. boosts immunity of the infant</a:t>
            </a:r>
          </a:p>
          <a:p>
            <a:r>
              <a:rPr lang="en-US" sz="2400" dirty="0"/>
              <a:t>B. is free from disease causing germs</a:t>
            </a:r>
          </a:p>
          <a:p>
            <a:r>
              <a:rPr lang="en-US" sz="2400" dirty="0"/>
              <a:t>C. is at the right temperature for infants</a:t>
            </a:r>
          </a:p>
          <a:p>
            <a:r>
              <a:rPr lang="en-US" sz="2400" dirty="0"/>
              <a:t>D. is easily digested by infants.</a:t>
            </a:r>
          </a:p>
        </p:txBody>
      </p:sp>
    </p:spTree>
    <p:extLst>
      <p:ext uri="{BB962C8B-B14F-4D97-AF65-F5344CB8AC3E}">
        <p14:creationId xmlns:p14="http://schemas.microsoft.com/office/powerpoint/2010/main" val="24168726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95800" y="-4465"/>
            <a:ext cx="2743200" cy="461665"/>
          </a:xfrm>
          <a:prstGeom prst="rect">
            <a:avLst/>
          </a:prstGeom>
          <a:noFill/>
        </p:spPr>
        <p:txBody>
          <a:bodyPr wrap="square" rtlCol="0">
            <a:spAutoFit/>
          </a:bodyPr>
          <a:lstStyle/>
          <a:p>
            <a:pPr algn="r"/>
            <a:r>
              <a:rPr lang="en-US" sz="2400" b="1" dirty="0"/>
              <a:t>KCPE 2013</a:t>
            </a:r>
          </a:p>
        </p:txBody>
      </p:sp>
      <p:sp>
        <p:nvSpPr>
          <p:cNvPr id="7" name="Rectangle 6"/>
          <p:cNvSpPr/>
          <p:nvPr/>
        </p:nvSpPr>
        <p:spPr>
          <a:xfrm>
            <a:off x="1503218" y="450273"/>
            <a:ext cx="9144000" cy="1938992"/>
          </a:xfrm>
          <a:prstGeom prst="rect">
            <a:avLst/>
          </a:prstGeom>
        </p:spPr>
        <p:txBody>
          <a:bodyPr wrap="square">
            <a:spAutoFit/>
          </a:bodyPr>
          <a:lstStyle/>
          <a:p>
            <a:r>
              <a:rPr lang="en-US" sz="2400" dirty="0"/>
              <a:t>31. Which of the following is the MAIN reason why</a:t>
            </a:r>
          </a:p>
          <a:p>
            <a:r>
              <a:rPr lang="en-US" sz="2400" dirty="0"/>
              <a:t>eating bread after expiry date is discouraged? The</a:t>
            </a:r>
          </a:p>
          <a:p>
            <a:r>
              <a:rPr lang="en-US" sz="2400" dirty="0"/>
              <a:t>bread could have</a:t>
            </a:r>
          </a:p>
          <a:p>
            <a:r>
              <a:rPr lang="en-US" sz="2400" dirty="0"/>
              <a:t>A. lost nutrients 		B. a bad taste</a:t>
            </a:r>
          </a:p>
          <a:p>
            <a:r>
              <a:rPr lang="en-US" sz="2400" dirty="0"/>
              <a:t>C. some micro-organisms 	D. changed its </a:t>
            </a:r>
            <a:r>
              <a:rPr lang="en-US" sz="2400" dirty="0" err="1"/>
              <a:t>colour</a:t>
            </a:r>
            <a:r>
              <a:rPr lang="en-US" sz="2400" dirty="0"/>
              <a:t>.</a:t>
            </a:r>
          </a:p>
        </p:txBody>
      </p:sp>
      <p:sp>
        <p:nvSpPr>
          <p:cNvPr id="9" name="TextBox 8"/>
          <p:cNvSpPr txBox="1"/>
          <p:nvPr/>
        </p:nvSpPr>
        <p:spPr>
          <a:xfrm>
            <a:off x="3886200" y="2806261"/>
            <a:ext cx="2743200" cy="461665"/>
          </a:xfrm>
          <a:prstGeom prst="rect">
            <a:avLst/>
          </a:prstGeom>
          <a:noFill/>
        </p:spPr>
        <p:txBody>
          <a:bodyPr wrap="square" rtlCol="0">
            <a:spAutoFit/>
          </a:bodyPr>
          <a:lstStyle/>
          <a:p>
            <a:pPr algn="r"/>
            <a:r>
              <a:rPr lang="en-US" sz="2400" b="1" dirty="0"/>
              <a:t>KCPE 2014</a:t>
            </a:r>
          </a:p>
        </p:txBody>
      </p:sp>
      <p:sp>
        <p:nvSpPr>
          <p:cNvPr id="10" name="Rectangle 9"/>
          <p:cNvSpPr/>
          <p:nvPr/>
        </p:nvSpPr>
        <p:spPr>
          <a:xfrm>
            <a:off x="1620982" y="3267925"/>
            <a:ext cx="9047018" cy="2677656"/>
          </a:xfrm>
          <a:prstGeom prst="rect">
            <a:avLst/>
          </a:prstGeom>
        </p:spPr>
        <p:txBody>
          <a:bodyPr wrap="square">
            <a:spAutoFit/>
          </a:bodyPr>
          <a:lstStyle/>
          <a:p>
            <a:r>
              <a:rPr lang="en-US" sz="2400" dirty="0"/>
              <a:t>23. Which one of the following groups of the symptoms is correctly matched with the deficiency disease?</a:t>
            </a:r>
          </a:p>
          <a:p>
            <a:r>
              <a:rPr lang="en-US" sz="2400" dirty="0"/>
              <a:t>	</a:t>
            </a:r>
            <a:r>
              <a:rPr lang="en-US" sz="2400" b="1" dirty="0"/>
              <a:t>Rickets 		</a:t>
            </a:r>
            <a:r>
              <a:rPr lang="en-US" sz="2400" b="1" dirty="0" err="1"/>
              <a:t>Anaemia</a:t>
            </a:r>
            <a:r>
              <a:rPr lang="en-US" sz="2400" b="1" dirty="0"/>
              <a:t> 		Kwashiorkor</a:t>
            </a:r>
          </a:p>
          <a:p>
            <a:r>
              <a:rPr lang="en-US" sz="2400" dirty="0"/>
              <a:t>A. Bowlegged, 		brown hair, 		wrinkled face.</a:t>
            </a:r>
          </a:p>
          <a:p>
            <a:r>
              <a:rPr lang="en-US" sz="2400" dirty="0"/>
              <a:t>B. Knock kneed, 		pale eyes, 		potbellied.</a:t>
            </a:r>
          </a:p>
          <a:p>
            <a:r>
              <a:rPr lang="en-US" sz="2400" dirty="0"/>
              <a:t>C. Rapid heartbeat, 		potbellied, 		breathlessness.</a:t>
            </a:r>
          </a:p>
          <a:p>
            <a:r>
              <a:rPr lang="en-US" sz="2400" dirty="0"/>
              <a:t>D. Brown hair, 			wrinkled face, 		bowlegged.</a:t>
            </a:r>
          </a:p>
        </p:txBody>
      </p:sp>
    </p:spTree>
    <p:extLst>
      <p:ext uri="{BB962C8B-B14F-4D97-AF65-F5344CB8AC3E}">
        <p14:creationId xmlns:p14="http://schemas.microsoft.com/office/powerpoint/2010/main" val="383706090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693"/>
            <a:ext cx="9144000" cy="2308324"/>
          </a:xfrm>
          <a:prstGeom prst="rect">
            <a:avLst/>
          </a:prstGeom>
        </p:spPr>
        <p:txBody>
          <a:bodyPr wrap="square">
            <a:spAutoFit/>
          </a:bodyPr>
          <a:lstStyle/>
          <a:p>
            <a:r>
              <a:rPr lang="en-US" sz="2400" dirty="0"/>
              <a:t>40. Which one of the following nutrients is required for the formation of the blood in expectant mothers?</a:t>
            </a:r>
          </a:p>
          <a:p>
            <a:r>
              <a:rPr lang="en-US" sz="2400" dirty="0"/>
              <a:t>A. Vitamin D.</a:t>
            </a:r>
          </a:p>
          <a:p>
            <a:r>
              <a:rPr lang="en-US" sz="2400" dirty="0"/>
              <a:t>B. Calcium.</a:t>
            </a:r>
          </a:p>
          <a:p>
            <a:r>
              <a:rPr lang="en-US" sz="2400" dirty="0"/>
              <a:t>C. Phosphorous.</a:t>
            </a:r>
          </a:p>
          <a:p>
            <a:r>
              <a:rPr lang="en-US" sz="2400" dirty="0"/>
              <a:t>D. Iron.</a:t>
            </a:r>
          </a:p>
        </p:txBody>
      </p:sp>
      <p:sp>
        <p:nvSpPr>
          <p:cNvPr id="6" name="TextBox 5"/>
          <p:cNvSpPr txBox="1"/>
          <p:nvPr/>
        </p:nvSpPr>
        <p:spPr>
          <a:xfrm>
            <a:off x="3657600" y="2133601"/>
            <a:ext cx="2743200" cy="461665"/>
          </a:xfrm>
          <a:prstGeom prst="rect">
            <a:avLst/>
          </a:prstGeom>
          <a:noFill/>
        </p:spPr>
        <p:txBody>
          <a:bodyPr wrap="square" rtlCol="0">
            <a:spAutoFit/>
          </a:bodyPr>
          <a:lstStyle/>
          <a:p>
            <a:pPr algn="r"/>
            <a:r>
              <a:rPr lang="en-US" sz="2400" b="1" dirty="0"/>
              <a:t>KCPE 2015</a:t>
            </a:r>
          </a:p>
        </p:txBody>
      </p:sp>
      <p:sp>
        <p:nvSpPr>
          <p:cNvPr id="7" name="Rectangle 6"/>
          <p:cNvSpPr/>
          <p:nvPr/>
        </p:nvSpPr>
        <p:spPr>
          <a:xfrm>
            <a:off x="1524000" y="2438400"/>
            <a:ext cx="9144000" cy="1938992"/>
          </a:xfrm>
          <a:prstGeom prst="rect">
            <a:avLst/>
          </a:prstGeom>
        </p:spPr>
        <p:txBody>
          <a:bodyPr wrap="square">
            <a:spAutoFit/>
          </a:bodyPr>
          <a:lstStyle/>
          <a:p>
            <a:r>
              <a:rPr lang="en-US" sz="2400" dirty="0"/>
              <a:t>10. The importance of </a:t>
            </a:r>
            <a:r>
              <a:rPr lang="en-US" sz="2400" dirty="0" err="1"/>
              <a:t>fibre</a:t>
            </a:r>
            <a:r>
              <a:rPr lang="en-US" sz="2400" dirty="0"/>
              <a:t> in the human diet is to help in the</a:t>
            </a:r>
          </a:p>
          <a:p>
            <a:r>
              <a:rPr lang="en-US" sz="2400" dirty="0"/>
              <a:t>	A. digestion of food</a:t>
            </a:r>
          </a:p>
          <a:p>
            <a:r>
              <a:rPr lang="en-US" sz="2400" dirty="0"/>
              <a:t>	B. movement of food</a:t>
            </a:r>
          </a:p>
          <a:p>
            <a:r>
              <a:rPr lang="en-US" sz="2400" dirty="0"/>
              <a:t>	C. absorption of water</a:t>
            </a:r>
          </a:p>
          <a:p>
            <a:r>
              <a:rPr lang="en-US" sz="2400" dirty="0"/>
              <a:t>	D. absorption of nutrients</a:t>
            </a:r>
          </a:p>
        </p:txBody>
      </p:sp>
      <p:sp>
        <p:nvSpPr>
          <p:cNvPr id="8" name="Rectangle 7"/>
          <p:cNvSpPr/>
          <p:nvPr/>
        </p:nvSpPr>
        <p:spPr>
          <a:xfrm>
            <a:off x="1544782" y="4366185"/>
            <a:ext cx="9144000" cy="2308324"/>
          </a:xfrm>
          <a:prstGeom prst="rect">
            <a:avLst/>
          </a:prstGeom>
        </p:spPr>
        <p:txBody>
          <a:bodyPr wrap="square">
            <a:spAutoFit/>
          </a:bodyPr>
          <a:lstStyle/>
          <a:p>
            <a:r>
              <a:rPr lang="en-US" sz="2400" dirty="0"/>
              <a:t>46.Which one of the following practices is the most effective in prevention of food poisoning from packed foods?</a:t>
            </a:r>
          </a:p>
          <a:p>
            <a:r>
              <a:rPr lang="en-US" sz="2400" dirty="0"/>
              <a:t>	A. Washing hands before handling it</a:t>
            </a:r>
          </a:p>
          <a:p>
            <a:r>
              <a:rPr lang="en-US" sz="2400" dirty="0"/>
              <a:t>	B. Checking the expiry date</a:t>
            </a:r>
          </a:p>
          <a:p>
            <a:r>
              <a:rPr lang="en-US" sz="2400" dirty="0"/>
              <a:t>	C. Proper storage	</a:t>
            </a:r>
          </a:p>
          <a:p>
            <a:r>
              <a:rPr lang="en-US" sz="2400" dirty="0"/>
              <a:t>	D. Proper cooking</a:t>
            </a:r>
          </a:p>
        </p:txBody>
      </p:sp>
    </p:spTree>
    <p:extLst>
      <p:ext uri="{BB962C8B-B14F-4D97-AF65-F5344CB8AC3E}">
        <p14:creationId xmlns:p14="http://schemas.microsoft.com/office/powerpoint/2010/main" val="83110023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7855" y="154011"/>
            <a:ext cx="9144000" cy="3416320"/>
          </a:xfrm>
          <a:prstGeom prst="rect">
            <a:avLst/>
          </a:prstGeom>
        </p:spPr>
        <p:txBody>
          <a:bodyPr wrap="square">
            <a:spAutoFit/>
          </a:bodyPr>
          <a:lstStyle/>
          <a:p>
            <a:r>
              <a:rPr lang="en-US" sz="2400" dirty="0"/>
              <a:t>16. A child has the following signs and symptoms;</a:t>
            </a:r>
          </a:p>
          <a:p>
            <a:r>
              <a:rPr lang="en-US" sz="2400" dirty="0"/>
              <a:t>	(i) gets out of breath</a:t>
            </a:r>
          </a:p>
          <a:p>
            <a:r>
              <a:rPr lang="en-US" sz="2400" dirty="0"/>
              <a:t>	(ii) pale skin</a:t>
            </a:r>
          </a:p>
          <a:p>
            <a:r>
              <a:rPr lang="en-US" sz="2400" dirty="0"/>
              <a:t>	(iii) dizziness</a:t>
            </a:r>
          </a:p>
          <a:p>
            <a:r>
              <a:rPr lang="en-US" sz="2400" dirty="0"/>
              <a:t>Which one of the following foods should the child feed on?</a:t>
            </a:r>
          </a:p>
          <a:p>
            <a:r>
              <a:rPr lang="en-US" sz="2400" dirty="0"/>
              <a:t>	A. Yams and cassava	</a:t>
            </a:r>
          </a:p>
          <a:p>
            <a:r>
              <a:rPr lang="en-US" sz="2400" dirty="0"/>
              <a:t>	B. Beans and maize</a:t>
            </a:r>
          </a:p>
          <a:p>
            <a:r>
              <a:rPr lang="en-US" sz="2400" dirty="0"/>
              <a:t>	C. Kidney and spinach	</a:t>
            </a:r>
          </a:p>
          <a:p>
            <a:r>
              <a:rPr lang="en-US" sz="2400" dirty="0"/>
              <a:t>	D. Carrots and pineapples</a:t>
            </a:r>
          </a:p>
        </p:txBody>
      </p:sp>
    </p:spTree>
    <p:extLst>
      <p:ext uri="{BB962C8B-B14F-4D97-AF65-F5344CB8AC3E}">
        <p14:creationId xmlns:p14="http://schemas.microsoft.com/office/powerpoint/2010/main" val="376713340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3039"/>
            <a:ext cx="9144000" cy="6078587"/>
          </a:xfrm>
          <a:prstGeom prst="rect">
            <a:avLst/>
          </a:prstGeom>
        </p:spPr>
        <p:txBody>
          <a:bodyPr wrap="square">
            <a:spAutoFit/>
          </a:bodyPr>
          <a:lstStyle/>
          <a:p>
            <a:pPr algn="ctr"/>
            <a:r>
              <a:rPr lang="en-US" sz="2800" b="1" u="sng" dirty="0"/>
              <a:t>TOPIC 9</a:t>
            </a:r>
          </a:p>
          <a:p>
            <a:pPr algn="ctr"/>
            <a:endParaRPr lang="en-US" sz="2000" b="1" u="sng" dirty="0"/>
          </a:p>
          <a:p>
            <a:pPr algn="ctr"/>
            <a:r>
              <a:rPr lang="en-US" sz="3600" b="1" u="sng" dirty="0">
                <a:solidFill>
                  <a:srgbClr val="FF0000"/>
                </a:solidFill>
              </a:rPr>
              <a:t>ENERGY</a:t>
            </a:r>
            <a:endParaRPr lang="en-US" sz="2800" b="1" u="sng" dirty="0">
              <a:solidFill>
                <a:srgbClr val="FF0000"/>
              </a:solidFill>
            </a:endParaRPr>
          </a:p>
          <a:p>
            <a:endParaRPr lang="en-US" sz="2000" dirty="0"/>
          </a:p>
          <a:p>
            <a:r>
              <a:rPr lang="en-US" sz="2400" b="1" u="sng" dirty="0"/>
              <a:t>STD 4 WORK ON ENERGY</a:t>
            </a:r>
          </a:p>
          <a:p>
            <a:r>
              <a:rPr lang="en-US" sz="2400" dirty="0"/>
              <a:t>Light is form of energy.</a:t>
            </a:r>
          </a:p>
          <a:p>
            <a:endParaRPr lang="en-US" sz="1100" dirty="0"/>
          </a:p>
          <a:p>
            <a:r>
              <a:rPr lang="en-US" sz="2400" dirty="0"/>
              <a:t>Uses of light</a:t>
            </a:r>
          </a:p>
          <a:p>
            <a:r>
              <a:rPr lang="en-US" sz="2400" dirty="0"/>
              <a:t>•	Light provide warmth.</a:t>
            </a:r>
          </a:p>
          <a:p>
            <a:r>
              <a:rPr lang="en-US" sz="2400" dirty="0"/>
              <a:t>•	Light is used to pass information in traffic lights.</a:t>
            </a:r>
          </a:p>
          <a:p>
            <a:r>
              <a:rPr lang="en-US" sz="2400" dirty="0"/>
              <a:t>•	Light enable us to see.</a:t>
            </a:r>
          </a:p>
          <a:p>
            <a:r>
              <a:rPr lang="en-US" sz="2400" dirty="0"/>
              <a:t>•	Light is needed by plant for its growth.</a:t>
            </a:r>
          </a:p>
          <a:p>
            <a:r>
              <a:rPr lang="en-US" sz="2400" dirty="0"/>
              <a:t>•	Light is used in camera (take photographs)</a:t>
            </a:r>
          </a:p>
          <a:p>
            <a:endParaRPr lang="en-US" sz="1000" dirty="0"/>
          </a:p>
          <a:p>
            <a:r>
              <a:rPr lang="en-US" sz="2400" b="1" u="sng" dirty="0"/>
              <a:t>Sources of light</a:t>
            </a:r>
          </a:p>
          <a:p>
            <a:r>
              <a:rPr lang="en-US" sz="2400" dirty="0"/>
              <a:t>1. Artificial sources of light – lamp, torch, candles, fire, and electricity</a:t>
            </a:r>
          </a:p>
          <a:p>
            <a:r>
              <a:rPr lang="en-US" sz="2400" dirty="0"/>
              <a:t>2. Natural source of light – sun, stars, and insects such as firefly.</a:t>
            </a:r>
          </a:p>
        </p:txBody>
      </p:sp>
    </p:spTree>
    <p:extLst>
      <p:ext uri="{BB962C8B-B14F-4D97-AF65-F5344CB8AC3E}">
        <p14:creationId xmlns:p14="http://schemas.microsoft.com/office/powerpoint/2010/main" val="83198313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Cambria" panose="02040503050406030204" pitchFamily="18" charset="0"/>
              </a:rPr>
              <a:t>Energy….</a:t>
            </a:r>
            <a:endParaRPr lang="en-US" b="1"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Autofit/>
          </a:bodyPr>
          <a:lstStyle/>
          <a:p>
            <a:pPr>
              <a:lnSpc>
                <a:spcPct val="150000"/>
              </a:lnSpc>
              <a:buFont typeface="Wingdings" panose="05000000000000000000" pitchFamily="2" charset="2"/>
              <a:buChar char="§"/>
            </a:pPr>
            <a:r>
              <a:rPr lang="en-US" sz="3600" dirty="0">
                <a:latin typeface="Cambria" panose="02040503050406030204" pitchFamily="18" charset="0"/>
              </a:rPr>
              <a:t>Work is done when force is applied and the load moves over a certain distance</a:t>
            </a:r>
          </a:p>
          <a:p>
            <a:pPr>
              <a:lnSpc>
                <a:spcPct val="150000"/>
              </a:lnSpc>
              <a:buFont typeface="Wingdings" panose="05000000000000000000" pitchFamily="2" charset="2"/>
              <a:buChar char="§"/>
            </a:pPr>
            <a:r>
              <a:rPr lang="en-US" sz="3600" dirty="0">
                <a:latin typeface="Cambria" panose="02040503050406030204" pitchFamily="18" charset="0"/>
              </a:rPr>
              <a:t>Energy and work are measured in Joules or Kilojoules </a:t>
            </a:r>
          </a:p>
          <a:p>
            <a:pPr>
              <a:lnSpc>
                <a:spcPct val="150000"/>
              </a:lnSpc>
              <a:buFont typeface="Wingdings" panose="05000000000000000000" pitchFamily="2" charset="2"/>
              <a:buChar char="§"/>
            </a:pPr>
            <a:r>
              <a:rPr lang="en-US" sz="3600" dirty="0">
                <a:latin typeface="Cambria" panose="02040503050406030204" pitchFamily="18" charset="0"/>
              </a:rPr>
              <a:t>The energy we use to do work is found in the food we eat</a:t>
            </a:r>
          </a:p>
          <a:p>
            <a:pPr>
              <a:lnSpc>
                <a:spcPct val="150000"/>
              </a:lnSpc>
              <a:buFont typeface="Wingdings" panose="05000000000000000000" pitchFamily="2" charset="2"/>
              <a:buChar char="§"/>
            </a:pPr>
            <a:endParaRPr lang="en-US" sz="3600" dirty="0">
              <a:latin typeface="Cambria" panose="02040503050406030204" pitchFamily="18" charset="0"/>
            </a:endParaRPr>
          </a:p>
        </p:txBody>
      </p:sp>
    </p:spTree>
    <p:extLst>
      <p:ext uri="{BB962C8B-B14F-4D97-AF65-F5344CB8AC3E}">
        <p14:creationId xmlns:p14="http://schemas.microsoft.com/office/powerpoint/2010/main" val="125762630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Examples of energy in use</a:t>
            </a:r>
            <a:br>
              <a:rPr lang="en-US" b="1" u="sng" dirty="0" smtClean="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dirty="0" smtClean="0">
                <a:latin typeface="Cambria" panose="02040503050406030204" pitchFamily="18" charset="0"/>
              </a:rPr>
              <a:t>Wind </a:t>
            </a:r>
            <a:r>
              <a:rPr lang="en-US" dirty="0">
                <a:latin typeface="Cambria" panose="02040503050406030204" pitchFamily="18" charset="0"/>
              </a:rPr>
              <a:t>turning windmills</a:t>
            </a:r>
          </a:p>
          <a:p>
            <a:pPr>
              <a:lnSpc>
                <a:spcPct val="150000"/>
              </a:lnSpc>
              <a:buFont typeface="Wingdings" panose="05000000000000000000" pitchFamily="2" charset="2"/>
              <a:buChar char="§"/>
            </a:pPr>
            <a:r>
              <a:rPr lang="en-US" dirty="0" smtClean="0">
                <a:latin typeface="Cambria" panose="02040503050406030204" pitchFamily="18" charset="0"/>
              </a:rPr>
              <a:t>Dry </a:t>
            </a:r>
            <a:r>
              <a:rPr lang="en-US" dirty="0">
                <a:latin typeface="Cambria" panose="02040503050406030204" pitchFamily="18" charset="0"/>
              </a:rPr>
              <a:t>cells making the radio to produce sound</a:t>
            </a:r>
          </a:p>
          <a:p>
            <a:pPr>
              <a:lnSpc>
                <a:spcPct val="150000"/>
              </a:lnSpc>
              <a:buFont typeface="Wingdings" panose="05000000000000000000" pitchFamily="2" charset="2"/>
              <a:buChar char="§"/>
            </a:pPr>
            <a:r>
              <a:rPr lang="en-US" dirty="0" smtClean="0">
                <a:latin typeface="Cambria" panose="02040503050406030204" pitchFamily="18" charset="0"/>
              </a:rPr>
              <a:t>Dry </a:t>
            </a:r>
            <a:r>
              <a:rPr lang="en-US" dirty="0">
                <a:latin typeface="Cambria" panose="02040503050406030204" pitchFamily="18" charset="0"/>
              </a:rPr>
              <a:t>cells making the torch bulb to light</a:t>
            </a:r>
          </a:p>
          <a:p>
            <a:pPr>
              <a:lnSpc>
                <a:spcPct val="150000"/>
              </a:lnSpc>
              <a:buFont typeface="Wingdings" panose="05000000000000000000" pitchFamily="2" charset="2"/>
              <a:buChar char="§"/>
            </a:pPr>
            <a:r>
              <a:rPr lang="en-US" dirty="0" smtClean="0">
                <a:latin typeface="Cambria" panose="02040503050406030204" pitchFamily="18" charset="0"/>
              </a:rPr>
              <a:t>A </a:t>
            </a:r>
            <a:r>
              <a:rPr lang="en-US" dirty="0">
                <a:latin typeface="Cambria" panose="02040503050406030204" pitchFamily="18" charset="0"/>
              </a:rPr>
              <a:t>vehicle moving because of the energy in fuels</a:t>
            </a:r>
          </a:p>
          <a:p>
            <a:pPr>
              <a:lnSpc>
                <a:spcPct val="150000"/>
              </a:lnSpc>
              <a:buFont typeface="Wingdings" panose="05000000000000000000" pitchFamily="2" charset="2"/>
              <a:buChar char="§"/>
            </a:pPr>
            <a:r>
              <a:rPr lang="en-US" dirty="0" smtClean="0">
                <a:latin typeface="Cambria" panose="02040503050406030204" pitchFamily="18" charset="0"/>
              </a:rPr>
              <a:t>A </a:t>
            </a:r>
            <a:r>
              <a:rPr lang="en-US" dirty="0">
                <a:latin typeface="Cambria" panose="02040503050406030204" pitchFamily="18" charset="0"/>
              </a:rPr>
              <a:t>television working because of electricity</a:t>
            </a:r>
          </a:p>
          <a:p>
            <a:pPr>
              <a:lnSpc>
                <a:spcPct val="150000"/>
              </a:lnSpc>
              <a:buFont typeface="Wingdings" panose="05000000000000000000" pitchFamily="2" charset="2"/>
              <a:buChar char="§"/>
            </a:pPr>
            <a:r>
              <a:rPr lang="en-US" dirty="0" smtClean="0">
                <a:latin typeface="Cambria" panose="02040503050406030204" pitchFamily="18" charset="0"/>
              </a:rPr>
              <a:t>An </a:t>
            </a:r>
            <a:r>
              <a:rPr lang="en-US" dirty="0">
                <a:latin typeface="Cambria" panose="02040503050406030204" pitchFamily="18" charset="0"/>
              </a:rPr>
              <a:t>athlete getting energy to run from </a:t>
            </a:r>
            <a:r>
              <a:rPr lang="en-US" dirty="0" smtClean="0">
                <a:latin typeface="Cambria" panose="02040503050406030204" pitchFamily="18" charset="0"/>
              </a:rPr>
              <a:t>the carbohydrates</a:t>
            </a:r>
            <a:endParaRPr lang="en-US" dirty="0">
              <a:latin typeface="Cambria" panose="02040503050406030204" pitchFamily="18" charset="0"/>
            </a:endParaRPr>
          </a:p>
          <a:p>
            <a:pPr>
              <a:lnSpc>
                <a:spcPct val="150000"/>
              </a:lnSpc>
              <a:buFont typeface="Wingdings" panose="05000000000000000000" pitchFamily="2" charset="2"/>
              <a:buChar char="§"/>
            </a:pPr>
            <a:endParaRPr lang="en-US" dirty="0">
              <a:latin typeface="Cambria" panose="02040503050406030204" pitchFamily="18" charset="0"/>
            </a:endParaRPr>
          </a:p>
        </p:txBody>
      </p:sp>
    </p:spTree>
    <p:extLst>
      <p:ext uri="{BB962C8B-B14F-4D97-AF65-F5344CB8AC3E}">
        <p14:creationId xmlns:p14="http://schemas.microsoft.com/office/powerpoint/2010/main" val="30658468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Germination</a:t>
            </a:r>
          </a:p>
        </p:txBody>
      </p:sp>
      <p:sp>
        <p:nvSpPr>
          <p:cNvPr id="3" name="Content Placeholder 2"/>
          <p:cNvSpPr>
            <a:spLocks noGrp="1"/>
          </p:cNvSpPr>
          <p:nvPr>
            <p:ph idx="1"/>
          </p:nvPr>
        </p:nvSpPr>
        <p:spPr/>
        <p:txBody>
          <a:bodyPr/>
          <a:lstStyle/>
          <a:p>
            <a:r>
              <a:rPr lang="en-US" dirty="0"/>
              <a:t>It refers to development of a seed into a seedling</a:t>
            </a:r>
          </a:p>
          <a:p>
            <a:endParaRPr lang="en-US" dirty="0"/>
          </a:p>
        </p:txBody>
      </p:sp>
    </p:spTree>
    <p:extLst>
      <p:ext uri="{BB962C8B-B14F-4D97-AF65-F5344CB8AC3E}">
        <p14:creationId xmlns:p14="http://schemas.microsoft.com/office/powerpoint/2010/main" val="32364168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981200" y="1524001"/>
            <a:ext cx="8229600" cy="4788091"/>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150000"/>
              </a:lnSpc>
            </a:pPr>
            <a:r>
              <a:rPr lang="en-US" sz="2800" dirty="0">
                <a:latin typeface="Cambria" panose="02040503050406030204" pitchFamily="18" charset="0"/>
              </a:rPr>
              <a:t>Chemical energy</a:t>
            </a:r>
          </a:p>
          <a:p>
            <a:pPr>
              <a:lnSpc>
                <a:spcPct val="150000"/>
              </a:lnSpc>
            </a:pPr>
            <a:r>
              <a:rPr lang="en-US" sz="2800" dirty="0">
                <a:latin typeface="Cambria" panose="02040503050406030204" pitchFamily="18" charset="0"/>
              </a:rPr>
              <a:t>Light energy</a:t>
            </a:r>
          </a:p>
          <a:p>
            <a:pPr>
              <a:lnSpc>
                <a:spcPct val="150000"/>
              </a:lnSpc>
            </a:pPr>
            <a:r>
              <a:rPr lang="en-US" sz="2800" dirty="0">
                <a:latin typeface="Cambria" panose="02040503050406030204" pitchFamily="18" charset="0"/>
              </a:rPr>
              <a:t>Sound energy</a:t>
            </a:r>
          </a:p>
          <a:p>
            <a:pPr>
              <a:lnSpc>
                <a:spcPct val="150000"/>
              </a:lnSpc>
            </a:pPr>
            <a:r>
              <a:rPr lang="en-US" sz="2800" dirty="0">
                <a:latin typeface="Cambria" panose="02040503050406030204" pitchFamily="18" charset="0"/>
              </a:rPr>
              <a:t>Heat energy</a:t>
            </a:r>
          </a:p>
          <a:p>
            <a:pPr>
              <a:lnSpc>
                <a:spcPct val="150000"/>
              </a:lnSpc>
            </a:pPr>
            <a:r>
              <a:rPr lang="en-US" sz="2800" dirty="0">
                <a:latin typeface="Cambria" panose="02040503050406030204" pitchFamily="18" charset="0"/>
              </a:rPr>
              <a:t>Magnetic energy</a:t>
            </a:r>
          </a:p>
          <a:p>
            <a:pPr>
              <a:lnSpc>
                <a:spcPct val="150000"/>
              </a:lnSpc>
            </a:pPr>
            <a:r>
              <a:rPr lang="en-US" sz="2800" dirty="0">
                <a:latin typeface="Cambria" panose="02040503050406030204" pitchFamily="18" charset="0"/>
              </a:rPr>
              <a:t>Electric energy</a:t>
            </a:r>
          </a:p>
          <a:p>
            <a:pPr>
              <a:lnSpc>
                <a:spcPct val="150000"/>
              </a:lnSpc>
            </a:pPr>
            <a:endParaRPr lang="en-US" sz="2800" dirty="0">
              <a:latin typeface="Cambria" panose="02040503050406030204" pitchFamily="18" charset="0"/>
            </a:endParaRPr>
          </a:p>
        </p:txBody>
      </p:sp>
      <p:sp>
        <p:nvSpPr>
          <p:cNvPr id="8" name="Title 1"/>
          <p:cNvSpPr txBox="1">
            <a:spLocks/>
          </p:cNvSpPr>
          <p:nvPr/>
        </p:nvSpPr>
        <p:spPr>
          <a:xfrm>
            <a:off x="1981200" y="533400"/>
            <a:ext cx="8229600" cy="11430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sz="2800" u="sng" dirty="0">
                <a:solidFill>
                  <a:srgbClr val="FF0000"/>
                </a:solidFill>
                <a:latin typeface="Cambria" panose="02040503050406030204" pitchFamily="18" charset="0"/>
              </a:rPr>
              <a:t>Forms/ Types of energy</a:t>
            </a:r>
            <a:br>
              <a:rPr lang="en-US" sz="2800" u="sng" dirty="0">
                <a:solidFill>
                  <a:srgbClr val="FF0000"/>
                </a:solidFill>
                <a:latin typeface="Cambria" panose="02040503050406030204" pitchFamily="18" charset="0"/>
              </a:rPr>
            </a:br>
            <a:endParaRPr lang="en-US" sz="2800"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33020460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solidFill>
                  <a:srgbClr val="FF0000"/>
                </a:solidFill>
                <a:latin typeface="Cambria" panose="02040503050406030204" pitchFamily="18" charset="0"/>
              </a:rPr>
              <a:t>Heat energy</a:t>
            </a:r>
            <a:br>
              <a:rPr lang="en-US" b="1" u="sng" dirty="0" smtClean="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808038"/>
            <a:ext cx="8229600" cy="4525963"/>
          </a:xfrm>
        </p:spPr>
        <p:txBody>
          <a:bodyPr>
            <a:normAutofit/>
          </a:bodyPr>
          <a:lstStyle/>
          <a:p>
            <a:pPr marL="0" indent="0">
              <a:buNone/>
            </a:pPr>
            <a:r>
              <a:rPr lang="en-US" sz="2400" b="1" u="sng" dirty="0">
                <a:latin typeface="Cambria" panose="02040503050406030204" pitchFamily="18" charset="0"/>
              </a:rPr>
              <a:t>Sources</a:t>
            </a:r>
          </a:p>
          <a:p>
            <a:pPr marL="0" indent="0">
              <a:buNone/>
            </a:pPr>
            <a:r>
              <a:rPr lang="en-US" sz="2400" b="1" dirty="0">
                <a:latin typeface="Cambria" panose="02040503050406030204" pitchFamily="18" charset="0"/>
              </a:rPr>
              <a:t>Sun </a:t>
            </a:r>
          </a:p>
          <a:p>
            <a:pPr marL="0" indent="0">
              <a:buNone/>
            </a:pPr>
            <a:r>
              <a:rPr lang="en-US" sz="2400" dirty="0">
                <a:latin typeface="Cambria" panose="02040503050406030204" pitchFamily="18" charset="0"/>
              </a:rPr>
              <a:t>Main source of heat energy</a:t>
            </a:r>
          </a:p>
          <a:p>
            <a:pPr marL="0" indent="0">
              <a:buNone/>
            </a:pPr>
            <a:r>
              <a:rPr lang="en-US" sz="2400" b="1" dirty="0">
                <a:latin typeface="Cambria" panose="02040503050406030204" pitchFamily="18" charset="0"/>
              </a:rPr>
              <a:t>Electricity</a:t>
            </a:r>
          </a:p>
          <a:p>
            <a:pPr marL="0" indent="0">
              <a:buNone/>
            </a:pPr>
            <a:r>
              <a:rPr lang="en-US" sz="2400" dirty="0">
                <a:latin typeface="Cambria" panose="02040503050406030204" pitchFamily="18" charset="0"/>
              </a:rPr>
              <a:t>Generated in power dams and other sources of electricity.</a:t>
            </a:r>
          </a:p>
          <a:p>
            <a:pPr marL="0" indent="0">
              <a:buNone/>
            </a:pPr>
            <a:r>
              <a:rPr lang="en-US" sz="2400" b="1" dirty="0">
                <a:latin typeface="Cambria" panose="02040503050406030204" pitchFamily="18" charset="0"/>
              </a:rPr>
              <a:t>Fire</a:t>
            </a:r>
            <a:r>
              <a:rPr lang="en-US" sz="2400" dirty="0">
                <a:latin typeface="Cambria" panose="02040503050406030204" pitchFamily="18" charset="0"/>
              </a:rPr>
              <a:t> </a:t>
            </a:r>
          </a:p>
          <a:p>
            <a:pPr marL="0" indent="0">
              <a:buNone/>
            </a:pPr>
            <a:r>
              <a:rPr lang="en-US" sz="2400" dirty="0">
                <a:latin typeface="Cambria" panose="02040503050406030204" pitchFamily="18" charset="0"/>
              </a:rPr>
              <a:t>From burning firewood, charcoal, saw dust and gas</a:t>
            </a:r>
          </a:p>
          <a:p>
            <a:endParaRPr lang="en-US" sz="2400" dirty="0">
              <a:latin typeface="Cambria" panose="02040503050406030204" pitchFamily="18" charset="0"/>
            </a:endParaRPr>
          </a:p>
        </p:txBody>
      </p:sp>
    </p:spTree>
    <p:extLst>
      <p:ext uri="{BB962C8B-B14F-4D97-AF65-F5344CB8AC3E}">
        <p14:creationId xmlns:p14="http://schemas.microsoft.com/office/powerpoint/2010/main" val="216473112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smtClean="0">
                <a:solidFill>
                  <a:srgbClr val="FF0000"/>
                </a:solidFill>
                <a:latin typeface="Cambria" panose="02040503050406030204" pitchFamily="18" charset="0"/>
              </a:rPr>
              <a:t>Uses of heat energy</a:t>
            </a:r>
            <a:br>
              <a:rPr lang="en-US" b="1" u="sng" dirty="0" smtClean="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fontScale="92500" lnSpcReduction="20000"/>
          </a:bodyPr>
          <a:lstStyle/>
          <a:p>
            <a:pPr>
              <a:lnSpc>
                <a:spcPct val="150000"/>
              </a:lnSpc>
              <a:buFont typeface="Wingdings" panose="05000000000000000000" pitchFamily="2" charset="2"/>
              <a:buChar char="§"/>
            </a:pPr>
            <a:r>
              <a:rPr lang="en-US" sz="4000" dirty="0">
                <a:latin typeface="Cambria" panose="02040503050406030204" pitchFamily="18" charset="0"/>
              </a:rPr>
              <a:t>Cooking food</a:t>
            </a:r>
          </a:p>
          <a:p>
            <a:pPr>
              <a:lnSpc>
                <a:spcPct val="150000"/>
              </a:lnSpc>
              <a:buFont typeface="Wingdings" panose="05000000000000000000" pitchFamily="2" charset="2"/>
              <a:buChar char="§"/>
            </a:pPr>
            <a:r>
              <a:rPr lang="en-US" sz="4000" dirty="0">
                <a:latin typeface="Cambria" panose="02040503050406030204" pitchFamily="18" charset="0"/>
              </a:rPr>
              <a:t>Keeping people warm</a:t>
            </a:r>
          </a:p>
          <a:p>
            <a:pPr>
              <a:lnSpc>
                <a:spcPct val="150000"/>
              </a:lnSpc>
              <a:buFont typeface="Wingdings" panose="05000000000000000000" pitchFamily="2" charset="2"/>
              <a:buChar char="§"/>
            </a:pPr>
            <a:r>
              <a:rPr lang="en-US" sz="4000" dirty="0">
                <a:latin typeface="Cambria" panose="02040503050406030204" pitchFamily="18" charset="0"/>
              </a:rPr>
              <a:t>Ironing clothes</a:t>
            </a:r>
          </a:p>
          <a:p>
            <a:pPr>
              <a:lnSpc>
                <a:spcPct val="150000"/>
              </a:lnSpc>
              <a:buFont typeface="Wingdings" panose="05000000000000000000" pitchFamily="2" charset="2"/>
              <a:buChar char="§"/>
            </a:pPr>
            <a:r>
              <a:rPr lang="en-US" sz="4000" dirty="0">
                <a:latin typeface="Cambria" panose="02040503050406030204" pitchFamily="18" charset="0"/>
              </a:rPr>
              <a:t>Drying clothes</a:t>
            </a:r>
          </a:p>
          <a:p>
            <a:pPr>
              <a:lnSpc>
                <a:spcPct val="150000"/>
              </a:lnSpc>
              <a:buFont typeface="Wingdings" panose="05000000000000000000" pitchFamily="2" charset="2"/>
              <a:buChar char="§"/>
            </a:pPr>
            <a:r>
              <a:rPr lang="en-US" sz="4000" dirty="0">
                <a:latin typeface="Cambria" panose="02040503050406030204" pitchFamily="18" charset="0"/>
              </a:rPr>
              <a:t>Drying grains</a:t>
            </a:r>
          </a:p>
          <a:p>
            <a:pPr>
              <a:lnSpc>
                <a:spcPct val="150000"/>
              </a:lnSpc>
              <a:buFont typeface="Wingdings" panose="05000000000000000000" pitchFamily="2" charset="2"/>
              <a:buChar char="§"/>
            </a:pPr>
            <a:endParaRPr lang="en-US" sz="4000" dirty="0">
              <a:latin typeface="Cambria" panose="02040503050406030204" pitchFamily="18" charset="0"/>
            </a:endParaRPr>
          </a:p>
        </p:txBody>
      </p:sp>
    </p:spTree>
    <p:extLst>
      <p:ext uri="{BB962C8B-B14F-4D97-AF65-F5344CB8AC3E}">
        <p14:creationId xmlns:p14="http://schemas.microsoft.com/office/powerpoint/2010/main" val="15251555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Heat transfer</a:t>
            </a:r>
            <a:br>
              <a:rPr lang="en-US" b="1" u="sng" dirty="0" smtClean="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a:xfrm>
            <a:off x="1981200" y="1066801"/>
            <a:ext cx="8229600" cy="4940491"/>
          </a:xfrm>
        </p:spPr>
        <p:txBody>
          <a:bodyPr>
            <a:noAutofit/>
          </a:bodyPr>
          <a:lstStyle/>
          <a:p>
            <a:pPr marL="0" indent="0">
              <a:lnSpc>
                <a:spcPct val="170000"/>
              </a:lnSpc>
              <a:buNone/>
            </a:pPr>
            <a:r>
              <a:rPr lang="en-US" sz="2400" dirty="0">
                <a:latin typeface="Cambria" panose="02040503050406030204" pitchFamily="18" charset="0"/>
              </a:rPr>
              <a:t>It is the movement of heat from one part to another.</a:t>
            </a:r>
          </a:p>
          <a:p>
            <a:pPr marL="0" indent="0">
              <a:lnSpc>
                <a:spcPct val="170000"/>
              </a:lnSpc>
              <a:buNone/>
            </a:pPr>
            <a:r>
              <a:rPr lang="en-US" sz="2400" dirty="0">
                <a:latin typeface="Cambria" panose="02040503050406030204" pitchFamily="18" charset="0"/>
              </a:rPr>
              <a:t>There are three methods of heat transfer namely:</a:t>
            </a:r>
          </a:p>
          <a:p>
            <a:pPr marL="457200" indent="-457200">
              <a:lnSpc>
                <a:spcPct val="170000"/>
              </a:lnSpc>
              <a:buAutoNum type="arabicPeriod"/>
            </a:pPr>
            <a:r>
              <a:rPr lang="en-US" sz="2400" dirty="0">
                <a:latin typeface="Cambria" panose="02040503050406030204" pitchFamily="18" charset="0"/>
              </a:rPr>
              <a:t>Conduction- heat transfer through solids</a:t>
            </a:r>
          </a:p>
          <a:p>
            <a:pPr marL="457200" indent="-457200">
              <a:lnSpc>
                <a:spcPct val="170000"/>
              </a:lnSpc>
              <a:buAutoNum type="arabicPeriod"/>
            </a:pPr>
            <a:r>
              <a:rPr lang="en-US" sz="2400" dirty="0">
                <a:latin typeface="Cambria" panose="02040503050406030204" pitchFamily="18" charset="0"/>
              </a:rPr>
              <a:t>Convection- heat transfer through liquids and gases</a:t>
            </a:r>
          </a:p>
          <a:p>
            <a:pPr marL="457200" indent="-457200">
              <a:lnSpc>
                <a:spcPct val="170000"/>
              </a:lnSpc>
              <a:buAutoNum type="arabicPeriod"/>
            </a:pPr>
            <a:r>
              <a:rPr lang="en-US" sz="2400" dirty="0">
                <a:latin typeface="Cambria" panose="02040503050406030204" pitchFamily="18" charset="0"/>
              </a:rPr>
              <a:t>Radiation- heat transfer a vacuum </a:t>
            </a:r>
          </a:p>
          <a:p>
            <a:pPr marL="0" indent="0">
              <a:lnSpc>
                <a:spcPct val="170000"/>
              </a:lnSpc>
              <a:buNone/>
            </a:pPr>
            <a:endParaRPr lang="en-US" sz="2400" dirty="0">
              <a:latin typeface="Cambria" panose="02040503050406030204" pitchFamily="18" charset="0"/>
            </a:endParaRPr>
          </a:p>
          <a:p>
            <a:pPr>
              <a:lnSpc>
                <a:spcPct val="17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5634838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0" y="152401"/>
            <a:ext cx="8610600" cy="5262979"/>
          </a:xfrm>
          <a:prstGeom prst="rect">
            <a:avLst/>
          </a:prstGeom>
          <a:noFill/>
        </p:spPr>
        <p:txBody>
          <a:bodyPr wrap="square" rtlCol="0">
            <a:spAutoFit/>
          </a:bodyPr>
          <a:lstStyle/>
          <a:p>
            <a:pPr algn="ctr"/>
            <a:r>
              <a:rPr lang="en-US" sz="2400" b="1" u="sng" dirty="0"/>
              <a:t>EXPERIMENT: TO INVESTIGATE HEAT TRANSFER THROUGH CONDUCTION</a:t>
            </a:r>
          </a:p>
          <a:p>
            <a:endParaRPr lang="en-US" sz="2400" dirty="0"/>
          </a:p>
          <a:p>
            <a:r>
              <a:rPr lang="en-US" sz="2400" u="sng" dirty="0"/>
              <a:t>MATERIALS REQUIRED</a:t>
            </a:r>
          </a:p>
          <a:p>
            <a:pPr marL="457200" indent="-457200">
              <a:buAutoNum type="arabicPeriod"/>
            </a:pPr>
            <a:r>
              <a:rPr lang="en-US" sz="2400" dirty="0"/>
              <a:t>Source of heat</a:t>
            </a:r>
          </a:p>
          <a:p>
            <a:pPr marL="457200" indent="-457200">
              <a:buAutoNum type="arabicPeriod"/>
            </a:pPr>
            <a:r>
              <a:rPr lang="en-US" sz="2400" dirty="0"/>
              <a:t>A metallic rod</a:t>
            </a:r>
          </a:p>
          <a:p>
            <a:pPr marL="457200" indent="-457200">
              <a:buAutoNum type="arabicPeriod"/>
            </a:pPr>
            <a:r>
              <a:rPr lang="en-US" sz="2400" dirty="0"/>
              <a:t>Wax </a:t>
            </a:r>
          </a:p>
          <a:p>
            <a:endParaRPr lang="en-US" sz="2400" dirty="0"/>
          </a:p>
          <a:p>
            <a:r>
              <a:rPr lang="en-US" sz="2400" b="1" u="sng" dirty="0"/>
              <a:t>Procedure</a:t>
            </a:r>
          </a:p>
          <a:p>
            <a:r>
              <a:rPr lang="en-US" sz="2400" dirty="0"/>
              <a:t>Set up the experiment as shown above</a:t>
            </a:r>
          </a:p>
          <a:p>
            <a:r>
              <a:rPr lang="en-US" sz="2400" b="1" u="sng" dirty="0"/>
              <a:t>Observation</a:t>
            </a:r>
          </a:p>
          <a:p>
            <a:r>
              <a:rPr lang="en-US" sz="2400" dirty="0"/>
              <a:t>The wax melts and falls down</a:t>
            </a:r>
          </a:p>
          <a:p>
            <a:r>
              <a:rPr lang="en-US" sz="2400" b="1" u="sng" dirty="0"/>
              <a:t>Conclusion</a:t>
            </a:r>
          </a:p>
          <a:p>
            <a:r>
              <a:rPr lang="en-US" sz="2400" dirty="0"/>
              <a:t>Heat transfer takes place in solid.</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1607"/>
          <a:stretch/>
        </p:blipFill>
        <p:spPr bwMode="auto">
          <a:xfrm>
            <a:off x="4876801" y="1371600"/>
            <a:ext cx="567213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8763000" y="890052"/>
            <a:ext cx="1828800" cy="369332"/>
          </a:xfrm>
          <a:prstGeom prst="rect">
            <a:avLst/>
          </a:prstGeom>
          <a:noFill/>
        </p:spPr>
        <p:txBody>
          <a:bodyPr wrap="square" rtlCol="0">
            <a:spAutoFit/>
          </a:bodyPr>
          <a:lstStyle/>
          <a:p>
            <a:r>
              <a:rPr lang="en-US" dirty="0"/>
              <a:t>Metallic rod</a:t>
            </a:r>
          </a:p>
        </p:txBody>
      </p:sp>
      <p:cxnSp>
        <p:nvCxnSpPr>
          <p:cNvPr id="12" name="Straight Connector 11"/>
          <p:cNvCxnSpPr/>
          <p:nvPr/>
        </p:nvCxnSpPr>
        <p:spPr>
          <a:xfrm>
            <a:off x="9677400" y="1219200"/>
            <a:ext cx="114300" cy="2646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115050" y="1828800"/>
            <a:ext cx="2419350" cy="445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wax</a:t>
            </a:r>
          </a:p>
        </p:txBody>
      </p:sp>
    </p:spTree>
    <p:extLst>
      <p:ext uri="{BB962C8B-B14F-4D97-AF65-F5344CB8AC3E}">
        <p14:creationId xmlns:p14="http://schemas.microsoft.com/office/powerpoint/2010/main" val="36682364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219906"/>
            <a:ext cx="9144000" cy="2513509"/>
          </a:xfrm>
          <a:prstGeom prst="rect">
            <a:avLst/>
          </a:prstGeom>
        </p:spPr>
        <p:txBody>
          <a:bodyPr wrap="square">
            <a:spAutoFit/>
          </a:bodyPr>
          <a:lstStyle/>
          <a:p>
            <a:pPr>
              <a:spcBef>
                <a:spcPts val="400"/>
              </a:spcBef>
              <a:buClr>
                <a:srgbClr val="2DA2BF"/>
              </a:buClr>
              <a:buSzPct val="68000"/>
            </a:pPr>
            <a:r>
              <a:rPr lang="en-US" sz="2400" b="1" u="sng" dirty="0">
                <a:solidFill>
                  <a:prstClr val="black"/>
                </a:solidFill>
                <a:latin typeface="Cambria" panose="02040503050406030204" pitchFamily="18" charset="0"/>
              </a:rPr>
              <a:t>Materials </a:t>
            </a:r>
          </a:p>
          <a:p>
            <a:pPr>
              <a:spcBef>
                <a:spcPts val="400"/>
              </a:spcBef>
              <a:buClr>
                <a:srgbClr val="2DA2BF"/>
              </a:buClr>
              <a:buSzPct val="68000"/>
            </a:pPr>
            <a:r>
              <a:rPr lang="en-US" sz="2400" dirty="0">
                <a:solidFill>
                  <a:prstClr val="black"/>
                </a:solidFill>
                <a:latin typeface="Cambria" panose="02040503050406030204" pitchFamily="18" charset="0"/>
              </a:rPr>
              <a:t>Rice grains, Beaker, Source of heat, Water, Support stand</a:t>
            </a:r>
            <a:endParaRPr lang="en-US" sz="2400" b="1" u="sng" dirty="0">
              <a:solidFill>
                <a:prstClr val="black"/>
              </a:solidFill>
              <a:latin typeface="Cambria" panose="02040503050406030204" pitchFamily="18" charset="0"/>
            </a:endParaRPr>
          </a:p>
          <a:p>
            <a:pPr>
              <a:spcBef>
                <a:spcPts val="400"/>
              </a:spcBef>
              <a:buClr>
                <a:srgbClr val="2DA2BF"/>
              </a:buClr>
              <a:buSzPct val="68000"/>
            </a:pPr>
            <a:r>
              <a:rPr lang="en-US" sz="2400" b="1" u="sng" dirty="0">
                <a:solidFill>
                  <a:prstClr val="black"/>
                </a:solidFill>
                <a:latin typeface="Cambria" panose="02040503050406030204" pitchFamily="18" charset="0"/>
              </a:rPr>
              <a:t>Procedure</a:t>
            </a:r>
          </a:p>
          <a:p>
            <a:pPr>
              <a:spcBef>
                <a:spcPts val="400"/>
              </a:spcBef>
              <a:buClr>
                <a:srgbClr val="2DA2BF"/>
              </a:buClr>
              <a:buSzPct val="68000"/>
            </a:pPr>
            <a:r>
              <a:rPr lang="en-US" sz="2400" dirty="0">
                <a:solidFill>
                  <a:prstClr val="black"/>
                </a:solidFill>
                <a:latin typeface="Cambria" panose="02040503050406030204" pitchFamily="18" charset="0"/>
              </a:rPr>
              <a:t>Set up the Materials as shown.</a:t>
            </a:r>
          </a:p>
          <a:p>
            <a:pPr>
              <a:spcBef>
                <a:spcPts val="400"/>
              </a:spcBef>
              <a:buClr>
                <a:srgbClr val="2DA2BF"/>
              </a:buClr>
              <a:buSzPct val="68000"/>
            </a:pPr>
            <a:r>
              <a:rPr lang="en-US" sz="2400" dirty="0">
                <a:solidFill>
                  <a:prstClr val="black"/>
                </a:solidFill>
                <a:latin typeface="Cambria" panose="02040503050406030204" pitchFamily="18" charset="0"/>
              </a:rPr>
              <a:t>Heat the water with rice grains in a beaker and observe what happens to the grains</a:t>
            </a:r>
          </a:p>
        </p:txBody>
      </p:sp>
      <p:sp>
        <p:nvSpPr>
          <p:cNvPr id="6" name="TextBox 5"/>
          <p:cNvSpPr txBox="1"/>
          <p:nvPr/>
        </p:nvSpPr>
        <p:spPr>
          <a:xfrm>
            <a:off x="3429000" y="381001"/>
            <a:ext cx="5486400" cy="830997"/>
          </a:xfrm>
          <a:prstGeom prst="rect">
            <a:avLst/>
          </a:prstGeom>
          <a:noFill/>
        </p:spPr>
        <p:txBody>
          <a:bodyPr wrap="square" rtlCol="0">
            <a:spAutoFit/>
          </a:bodyPr>
          <a:lstStyle/>
          <a:p>
            <a:pPr algn="ctr"/>
            <a:r>
              <a:rPr lang="en-US" sz="2400" b="1" u="sng" dirty="0"/>
              <a:t>EXPERIMENT: TO INVESTIGATE CONVECTION IN LIQUIDS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57600"/>
            <a:ext cx="2743200" cy="32004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340" r="52656" b="14739"/>
          <a:stretch/>
        </p:blipFill>
        <p:spPr>
          <a:xfrm>
            <a:off x="6248401" y="3436796"/>
            <a:ext cx="2895600" cy="3421204"/>
          </a:xfrm>
          <a:prstGeom prst="rect">
            <a:avLst/>
          </a:prstGeom>
        </p:spPr>
      </p:pic>
    </p:spTree>
    <p:extLst>
      <p:ext uri="{BB962C8B-B14F-4D97-AF65-F5344CB8AC3E}">
        <p14:creationId xmlns:p14="http://schemas.microsoft.com/office/powerpoint/2010/main" val="100219951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0"/>
            <a:ext cx="9144000" cy="3785652"/>
          </a:xfrm>
          <a:prstGeom prst="rect">
            <a:avLst/>
          </a:prstGeom>
          <a:noFill/>
        </p:spPr>
        <p:txBody>
          <a:bodyPr wrap="square" rtlCol="0">
            <a:spAutoFit/>
          </a:bodyPr>
          <a:lstStyle/>
          <a:p>
            <a:endParaRPr lang="en-US" sz="2400" b="1" u="sng" dirty="0"/>
          </a:p>
          <a:p>
            <a:endParaRPr lang="en-US" sz="2400" b="1" u="sng" dirty="0"/>
          </a:p>
          <a:p>
            <a:r>
              <a:rPr lang="en-US" sz="2400" b="1" u="sng" dirty="0"/>
              <a:t>Observation</a:t>
            </a:r>
          </a:p>
          <a:p>
            <a:r>
              <a:rPr lang="en-US" sz="2400" dirty="0"/>
              <a:t>The movement of rice in the diagram above shows that heat circulates in the water from bottom to top. The currents that spread heat through the water are called convection currents.</a:t>
            </a:r>
          </a:p>
          <a:p>
            <a:endParaRPr lang="en-US" sz="2400" dirty="0"/>
          </a:p>
          <a:p>
            <a:r>
              <a:rPr lang="en-US" sz="2400" b="1" u="sng" dirty="0"/>
              <a:t>Application of convection in water</a:t>
            </a:r>
          </a:p>
          <a:p>
            <a:pPr marL="457200" indent="-457200">
              <a:buFont typeface="+mj-lt"/>
              <a:buAutoNum type="arabicPeriod"/>
            </a:pPr>
            <a:r>
              <a:rPr lang="en-US" sz="2400" dirty="0"/>
              <a:t>Hot water outlet pipes are placed on top of heater tanks since hot water is found at the top.</a:t>
            </a:r>
          </a:p>
        </p:txBody>
      </p:sp>
    </p:spTree>
    <p:extLst>
      <p:ext uri="{BB962C8B-B14F-4D97-AF65-F5344CB8AC3E}">
        <p14:creationId xmlns:p14="http://schemas.microsoft.com/office/powerpoint/2010/main" val="18218146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75000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381000"/>
            <a:ext cx="9144000" cy="1261884"/>
          </a:xfrm>
          <a:prstGeom prst="rect">
            <a:avLst/>
          </a:prstGeom>
          <a:noFill/>
        </p:spPr>
        <p:txBody>
          <a:bodyPr wrap="square" rtlCol="0">
            <a:spAutoFit/>
          </a:bodyPr>
          <a:lstStyle/>
          <a:p>
            <a:pPr algn="ctr"/>
            <a:endParaRPr lang="en-US" sz="2400" b="1" u="sng" dirty="0"/>
          </a:p>
          <a:p>
            <a:pPr algn="ctr"/>
            <a:r>
              <a:rPr lang="en-US" sz="2800" b="1" u="sng" dirty="0"/>
              <a:t>CONVECTION IN GASES</a:t>
            </a:r>
          </a:p>
          <a:p>
            <a:endParaRPr lang="en-US" sz="2400"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276600" y="609600"/>
            <a:ext cx="5562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57400" y="3810000"/>
            <a:ext cx="8229600" cy="2677656"/>
          </a:xfrm>
          <a:prstGeom prst="rect">
            <a:avLst/>
          </a:prstGeom>
          <a:noFill/>
        </p:spPr>
        <p:txBody>
          <a:bodyPr wrap="square" rtlCol="0">
            <a:spAutoFit/>
          </a:bodyPr>
          <a:lstStyle/>
          <a:p>
            <a:r>
              <a:rPr lang="en-US" sz="2400" dirty="0"/>
              <a:t>When the candle is lit air inside is heated and rise and move out through tube A this air is replaced by cold air which moves in through tube B. </a:t>
            </a:r>
          </a:p>
          <a:p>
            <a:r>
              <a:rPr lang="en-US" sz="2400" b="1" dirty="0"/>
              <a:t>NB</a:t>
            </a:r>
            <a:r>
              <a:rPr lang="en-US" sz="2400" dirty="0"/>
              <a:t>. Hot air is lighter and it rises, cold air is heavy and it sinks, arrows show why air moves in the convection box.</a:t>
            </a:r>
          </a:p>
          <a:p>
            <a:r>
              <a:rPr lang="en-US" sz="2400" dirty="0"/>
              <a:t>Smoke produced by burning paper gets into the box through tube </a:t>
            </a:r>
            <a:r>
              <a:rPr lang="en-US" sz="2400" b="1" dirty="0"/>
              <a:t>B</a:t>
            </a:r>
            <a:r>
              <a:rPr lang="en-US" sz="2400" dirty="0"/>
              <a:t> and escapes through tube </a:t>
            </a:r>
            <a:r>
              <a:rPr lang="en-US" sz="2400" b="1" dirty="0"/>
              <a:t>A.</a:t>
            </a:r>
            <a:endParaRPr lang="en-US" sz="2400" dirty="0"/>
          </a:p>
        </p:txBody>
      </p:sp>
    </p:spTree>
    <p:extLst>
      <p:ext uri="{BB962C8B-B14F-4D97-AF65-F5344CB8AC3E}">
        <p14:creationId xmlns:p14="http://schemas.microsoft.com/office/powerpoint/2010/main" val="425288930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304800"/>
            <a:ext cx="8229600" cy="5410200"/>
          </a:xfrm>
        </p:spPr>
        <p:txBody>
          <a:bodyPr>
            <a:normAutofit lnSpcReduction="10000"/>
          </a:bodyPr>
          <a:lstStyle/>
          <a:p>
            <a:pPr marL="0" indent="0" algn="ctr">
              <a:buNone/>
            </a:pPr>
            <a:r>
              <a:rPr lang="en-US" b="1" u="sng" dirty="0">
                <a:latin typeface="Cambria" panose="02040503050406030204" pitchFamily="18" charset="0"/>
              </a:rPr>
              <a:t>Radiation</a:t>
            </a:r>
          </a:p>
          <a:p>
            <a:pPr marL="0" indent="0">
              <a:buNone/>
            </a:pPr>
            <a:r>
              <a:rPr lang="en-US" dirty="0" smtClean="0">
                <a:latin typeface="Cambria" panose="02040503050406030204" pitchFamily="18" charset="0"/>
              </a:rPr>
              <a:t>Experiment </a:t>
            </a:r>
            <a:r>
              <a:rPr lang="en-US" dirty="0">
                <a:latin typeface="Cambria" panose="02040503050406030204" pitchFamily="18" charset="0"/>
              </a:rPr>
              <a:t>to investigate heat transfer through radiation</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marL="0" indent="0">
              <a:buNone/>
            </a:pPr>
            <a:r>
              <a:rPr lang="en-US" dirty="0">
                <a:latin typeface="Cambria" panose="02040503050406030204" pitchFamily="18" charset="0"/>
              </a:rPr>
              <a:t> </a:t>
            </a:r>
          </a:p>
          <a:p>
            <a:pPr marL="0" indent="0">
              <a:buNone/>
            </a:pPr>
            <a:endParaRPr lang="en-US" dirty="0" smtClean="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smtClean="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smtClean="0">
              <a:latin typeface="Cambria" panose="02040503050406030204" pitchFamily="18" charset="0"/>
            </a:endParaRPr>
          </a:p>
          <a:p>
            <a:pPr marL="0" indent="0">
              <a:buNone/>
            </a:pPr>
            <a:r>
              <a:rPr lang="en-US" dirty="0" smtClean="0">
                <a:latin typeface="Cambria" panose="02040503050406030204" pitchFamily="18" charset="0"/>
              </a:rPr>
              <a:t>Heat reaches the feet through radiation</a:t>
            </a:r>
            <a:endParaRPr lang="en-US" dirty="0">
              <a:latin typeface="Cambria" panose="02040503050406030204" pitchFamily="18" charset="0"/>
            </a:endParaRPr>
          </a:p>
          <a:p>
            <a:endParaRPr lang="en-US" dirty="0">
              <a:latin typeface="Cambria" panose="02040503050406030204" pitchFamily="18" charset="0"/>
            </a:endParaRP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4648200" y="1469386"/>
            <a:ext cx="3429000" cy="3178815"/>
          </a:xfrm>
          <a:prstGeom prst="rect">
            <a:avLst/>
          </a:prstGeom>
        </p:spPr>
      </p:pic>
    </p:spTree>
    <p:extLst>
      <p:ext uri="{BB962C8B-B14F-4D97-AF65-F5344CB8AC3E}">
        <p14:creationId xmlns:p14="http://schemas.microsoft.com/office/powerpoint/2010/main" val="10241051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Conditions necessary for </a:t>
            </a:r>
            <a:r>
              <a:rPr lang="en-US" dirty="0" smtClean="0"/>
              <a:t>germination</a:t>
            </a:r>
            <a:endParaRPr lang="en-US" dirty="0"/>
          </a:p>
        </p:txBody>
      </p:sp>
      <p:sp>
        <p:nvSpPr>
          <p:cNvPr id="3" name="Content Placeholder 2"/>
          <p:cNvSpPr>
            <a:spLocks noGrp="1"/>
          </p:cNvSpPr>
          <p:nvPr>
            <p:ph idx="1"/>
          </p:nvPr>
        </p:nvSpPr>
        <p:spPr/>
        <p:txBody>
          <a:bodyPr/>
          <a:lstStyle/>
          <a:p>
            <a:r>
              <a:rPr lang="en-US" dirty="0" smtClean="0"/>
              <a:t>Water </a:t>
            </a:r>
            <a:r>
              <a:rPr lang="en-US" dirty="0"/>
              <a:t>(moisture)</a:t>
            </a:r>
          </a:p>
          <a:p>
            <a:r>
              <a:rPr lang="en-US" dirty="0" smtClean="0"/>
              <a:t> </a:t>
            </a:r>
            <a:r>
              <a:rPr lang="en-US" dirty="0"/>
              <a:t>Air (oxygen)</a:t>
            </a:r>
          </a:p>
          <a:p>
            <a:r>
              <a:rPr lang="en-US" dirty="0" smtClean="0"/>
              <a:t> </a:t>
            </a:r>
            <a:r>
              <a:rPr lang="en-US" dirty="0"/>
              <a:t>Warmth</a:t>
            </a:r>
          </a:p>
          <a:p>
            <a:endParaRPr lang="en-US" dirty="0"/>
          </a:p>
        </p:txBody>
      </p:sp>
    </p:spTree>
    <p:extLst>
      <p:ext uri="{BB962C8B-B14F-4D97-AF65-F5344CB8AC3E}">
        <p14:creationId xmlns:p14="http://schemas.microsoft.com/office/powerpoint/2010/main" val="37525737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buNone/>
            </a:pPr>
            <a:r>
              <a:rPr lang="en-US" b="1" u="sng" dirty="0" smtClean="0">
                <a:latin typeface="Cambria" panose="02040503050406030204" pitchFamily="18" charset="0"/>
              </a:rPr>
              <a:t>Conductor</a:t>
            </a:r>
            <a:r>
              <a:rPr lang="en-US" b="1" u="sng" dirty="0">
                <a:latin typeface="Cambria" panose="02040503050406030204" pitchFamily="18" charset="0"/>
              </a:rPr>
              <a:t>: </a:t>
            </a:r>
            <a:endParaRPr lang="en-US" b="1" u="sng" dirty="0" smtClean="0">
              <a:latin typeface="Cambria" panose="02040503050406030204" pitchFamily="18" charset="0"/>
            </a:endParaRPr>
          </a:p>
          <a:p>
            <a:pPr marL="0" indent="0">
              <a:buNone/>
            </a:pPr>
            <a:r>
              <a:rPr lang="en-US" dirty="0" smtClean="0">
                <a:latin typeface="Cambria" panose="02040503050406030204" pitchFamily="18" charset="0"/>
              </a:rPr>
              <a:t>Materials </a:t>
            </a:r>
            <a:r>
              <a:rPr lang="en-US" dirty="0">
                <a:latin typeface="Cambria" panose="02040503050406030204" pitchFamily="18" charset="0"/>
              </a:rPr>
              <a:t>that allow heat to pass through them</a:t>
            </a:r>
          </a:p>
          <a:p>
            <a:pPr marL="0" indent="0">
              <a:buNone/>
            </a:pPr>
            <a:r>
              <a:rPr lang="en-US" dirty="0">
                <a:latin typeface="Cambria" panose="02040503050406030204" pitchFamily="18" charset="0"/>
              </a:rPr>
              <a:t> </a:t>
            </a:r>
          </a:p>
          <a:p>
            <a:pPr marL="0" indent="0">
              <a:buNone/>
            </a:pPr>
            <a:r>
              <a:rPr lang="en-US" b="1" u="sng" dirty="0">
                <a:latin typeface="Cambria" panose="02040503050406030204" pitchFamily="18" charset="0"/>
              </a:rPr>
              <a:t>Good conductors of heat</a:t>
            </a:r>
          </a:p>
          <a:p>
            <a:pPr marL="0" indent="0">
              <a:buNone/>
            </a:pPr>
            <a:r>
              <a:rPr lang="en-US" dirty="0">
                <a:latin typeface="Cambria" panose="02040503050406030204" pitchFamily="18" charset="0"/>
              </a:rPr>
              <a:t>Materials which heat passes faster through them</a:t>
            </a:r>
          </a:p>
          <a:p>
            <a:pPr marL="0" indent="0">
              <a:buNone/>
            </a:pPr>
            <a:r>
              <a:rPr lang="en-US" dirty="0">
                <a:latin typeface="Cambria" panose="02040503050406030204" pitchFamily="18" charset="0"/>
              </a:rPr>
              <a:t>Examples are solids like metals.</a:t>
            </a:r>
          </a:p>
          <a:p>
            <a:pPr marL="0" indent="0">
              <a:buNone/>
            </a:pPr>
            <a:r>
              <a:rPr lang="en-US" dirty="0">
                <a:latin typeface="Cambria" panose="02040503050406030204" pitchFamily="18" charset="0"/>
              </a:rPr>
              <a:t> </a:t>
            </a:r>
          </a:p>
          <a:p>
            <a:pPr marL="0" indent="0">
              <a:buNone/>
            </a:pPr>
            <a:r>
              <a:rPr lang="en-US" b="1" u="sng" dirty="0">
                <a:latin typeface="Cambria" panose="02040503050406030204" pitchFamily="18" charset="0"/>
              </a:rPr>
              <a:t>Poor conductors</a:t>
            </a:r>
          </a:p>
          <a:p>
            <a:pPr marL="0" indent="0">
              <a:buNone/>
            </a:pPr>
            <a:r>
              <a:rPr lang="en-US" dirty="0">
                <a:latin typeface="Cambria" panose="02040503050406030204" pitchFamily="18" charset="0"/>
              </a:rPr>
              <a:t>Materials through which heat travels slowly. </a:t>
            </a:r>
            <a:endParaRPr lang="en-US" dirty="0" smtClean="0">
              <a:latin typeface="Cambria" panose="02040503050406030204" pitchFamily="18" charset="0"/>
            </a:endParaRPr>
          </a:p>
          <a:p>
            <a:pPr marL="0" indent="0">
              <a:buNone/>
            </a:pPr>
            <a:r>
              <a:rPr lang="en-US" dirty="0" smtClean="0">
                <a:latin typeface="Cambria" panose="02040503050406030204" pitchFamily="18" charset="0"/>
              </a:rPr>
              <a:t>Examples </a:t>
            </a:r>
            <a:r>
              <a:rPr lang="en-US" dirty="0">
                <a:latin typeface="Cambria" panose="02040503050406030204" pitchFamily="18" charset="0"/>
              </a:rPr>
              <a:t>are liquids e.g. oil and water, plastic and wood.</a:t>
            </a:r>
          </a:p>
          <a:p>
            <a:endParaRPr lang="en-US" dirty="0">
              <a:latin typeface="Cambria" panose="02040503050406030204" pitchFamily="18" charset="0"/>
            </a:endParaRPr>
          </a:p>
        </p:txBody>
      </p:sp>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Conductors of heat</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36938665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143000"/>
          </a:xfrm>
        </p:spPr>
        <p:txBody>
          <a:bodyPr>
            <a:noAutofit/>
          </a:bodyPr>
          <a:lstStyle/>
          <a:p>
            <a:r>
              <a:rPr lang="en-US" sz="2400" b="1" u="sng" dirty="0">
                <a:solidFill>
                  <a:schemeClr val="tx1">
                    <a:lumMod val="95000"/>
                    <a:lumOff val="5000"/>
                  </a:schemeClr>
                </a:solidFill>
                <a:latin typeface="Cambria" panose="02040503050406030204" pitchFamily="18" charset="0"/>
              </a:rPr>
              <a:t>Experiment: Comparing conduction of heat in different solids</a:t>
            </a:r>
            <a:br>
              <a:rPr lang="en-US" sz="2400" b="1" u="sng" dirty="0">
                <a:solidFill>
                  <a:schemeClr val="tx1">
                    <a:lumMod val="95000"/>
                    <a:lumOff val="5000"/>
                  </a:schemeClr>
                </a:solidFill>
                <a:latin typeface="Cambria" panose="02040503050406030204" pitchFamily="18" charset="0"/>
              </a:rPr>
            </a:br>
            <a:endParaRPr lang="en-US" sz="2400" b="1" u="sng" dirty="0">
              <a:solidFill>
                <a:schemeClr val="tx1">
                  <a:lumMod val="95000"/>
                  <a:lumOff val="5000"/>
                </a:schemeClr>
              </a:solidFill>
              <a:latin typeface="Cambria" panose="02040503050406030204" pitchFamily="18" charset="0"/>
            </a:endParaRPr>
          </a:p>
        </p:txBody>
      </p:sp>
      <p:sp>
        <p:nvSpPr>
          <p:cNvPr id="7" name="Flowchart: Magnetic Disk 6"/>
          <p:cNvSpPr/>
          <p:nvPr/>
        </p:nvSpPr>
        <p:spPr>
          <a:xfrm>
            <a:off x="3962400" y="1676400"/>
            <a:ext cx="2971800" cy="4038600"/>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Oval 7"/>
          <p:cNvSpPr/>
          <p:nvPr/>
        </p:nvSpPr>
        <p:spPr>
          <a:xfrm>
            <a:off x="3962400" y="3429000"/>
            <a:ext cx="2971800" cy="609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cxnSp>
        <p:nvCxnSpPr>
          <p:cNvPr id="10" name="Straight Connector 9"/>
          <p:cNvCxnSpPr/>
          <p:nvPr/>
        </p:nvCxnSpPr>
        <p:spPr>
          <a:xfrm>
            <a:off x="4648200" y="36957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800600" y="38481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29200" y="3762375"/>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181600" y="38481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10200" y="3648075"/>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953000" y="40005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343400" y="3733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96000" y="3781425"/>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15000" y="3762375"/>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867400" y="3629025"/>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400800" y="3733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5000" y="38481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419600" y="38481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143500" y="35814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386387" y="3862387"/>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638800" y="35814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43400" y="3629025"/>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424612" y="38481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719762" y="38862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114800" y="3733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62587" y="35814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953000" y="35814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572000" y="1371600"/>
            <a:ext cx="38100" cy="39243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962400" y="4876800"/>
            <a:ext cx="2971800" cy="838200"/>
          </a:xfrm>
          <a:prstGeom prst="ellipse">
            <a:avLst/>
          </a:prstGeom>
          <a:solidFill>
            <a:schemeClr val="bg1">
              <a:lumMod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34" idx="0"/>
          </p:cNvCxnSpPr>
          <p:nvPr/>
        </p:nvCxnSpPr>
        <p:spPr>
          <a:xfrm>
            <a:off x="5448300" y="1295400"/>
            <a:ext cx="0" cy="358140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981700" y="1295400"/>
            <a:ext cx="38100" cy="358140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29200" y="1371600"/>
            <a:ext cx="0" cy="35814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5943601" y="1219200"/>
            <a:ext cx="45719"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410201" y="1219200"/>
            <a:ext cx="45719"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983482" y="1295400"/>
            <a:ext cx="45719"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526282" y="1295400"/>
            <a:ext cx="45719"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V="1">
            <a:off x="6058824" y="1104901"/>
            <a:ext cx="1332576" cy="125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343775" y="914400"/>
            <a:ext cx="809625" cy="369332"/>
          </a:xfrm>
          <a:prstGeom prst="rect">
            <a:avLst/>
          </a:prstGeom>
          <a:noFill/>
        </p:spPr>
        <p:txBody>
          <a:bodyPr wrap="square" rtlCol="0">
            <a:spAutoFit/>
          </a:bodyPr>
          <a:lstStyle/>
          <a:p>
            <a:r>
              <a:rPr lang="en-US" b="1" dirty="0"/>
              <a:t>Wax </a:t>
            </a:r>
          </a:p>
        </p:txBody>
      </p:sp>
      <p:cxnSp>
        <p:nvCxnSpPr>
          <p:cNvPr id="50" name="Straight Connector 49"/>
          <p:cNvCxnSpPr/>
          <p:nvPr/>
        </p:nvCxnSpPr>
        <p:spPr>
          <a:xfrm flipV="1">
            <a:off x="6400800" y="2807733"/>
            <a:ext cx="1219200" cy="8403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391400" y="2438400"/>
            <a:ext cx="1547814" cy="369332"/>
          </a:xfrm>
          <a:prstGeom prst="rect">
            <a:avLst/>
          </a:prstGeom>
          <a:noFill/>
        </p:spPr>
        <p:txBody>
          <a:bodyPr wrap="square" rtlCol="0">
            <a:spAutoFit/>
          </a:bodyPr>
          <a:lstStyle/>
          <a:p>
            <a:r>
              <a:rPr lang="en-US" b="1" dirty="0"/>
              <a:t>Hot water</a:t>
            </a:r>
          </a:p>
        </p:txBody>
      </p:sp>
      <p:cxnSp>
        <p:nvCxnSpPr>
          <p:cNvPr id="57" name="Straight Connector 56"/>
          <p:cNvCxnSpPr/>
          <p:nvPr/>
        </p:nvCxnSpPr>
        <p:spPr>
          <a:xfrm flipV="1">
            <a:off x="6019800" y="3824287"/>
            <a:ext cx="2286000" cy="381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433060" y="4191000"/>
            <a:ext cx="2926051" cy="381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5029200" y="4591052"/>
            <a:ext cx="3329910" cy="190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610100" y="4829174"/>
            <a:ext cx="3749010" cy="381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577" name="TextBox 24576"/>
          <p:cNvSpPr txBox="1"/>
          <p:nvPr/>
        </p:nvSpPr>
        <p:spPr>
          <a:xfrm>
            <a:off x="8305800" y="3581400"/>
            <a:ext cx="1470690" cy="369332"/>
          </a:xfrm>
          <a:prstGeom prst="rect">
            <a:avLst/>
          </a:prstGeom>
          <a:noFill/>
        </p:spPr>
        <p:txBody>
          <a:bodyPr wrap="square" rtlCol="0">
            <a:spAutoFit/>
          </a:bodyPr>
          <a:lstStyle/>
          <a:p>
            <a:r>
              <a:rPr lang="en-US" dirty="0"/>
              <a:t>Copper </a:t>
            </a:r>
          </a:p>
        </p:txBody>
      </p:sp>
      <p:sp>
        <p:nvSpPr>
          <p:cNvPr id="24579" name="TextBox 24578"/>
          <p:cNvSpPr txBox="1"/>
          <p:nvPr/>
        </p:nvSpPr>
        <p:spPr>
          <a:xfrm>
            <a:off x="8305800" y="3974068"/>
            <a:ext cx="1066800" cy="369332"/>
          </a:xfrm>
          <a:prstGeom prst="rect">
            <a:avLst/>
          </a:prstGeom>
          <a:noFill/>
        </p:spPr>
        <p:txBody>
          <a:bodyPr wrap="square" rtlCol="0">
            <a:spAutoFit/>
          </a:bodyPr>
          <a:lstStyle/>
          <a:p>
            <a:r>
              <a:rPr lang="en-US" dirty="0"/>
              <a:t>Plastic </a:t>
            </a:r>
          </a:p>
        </p:txBody>
      </p:sp>
      <p:sp>
        <p:nvSpPr>
          <p:cNvPr id="24580" name="TextBox 24579"/>
          <p:cNvSpPr txBox="1"/>
          <p:nvPr/>
        </p:nvSpPr>
        <p:spPr>
          <a:xfrm>
            <a:off x="8305800" y="4343400"/>
            <a:ext cx="1600200" cy="369332"/>
          </a:xfrm>
          <a:prstGeom prst="rect">
            <a:avLst/>
          </a:prstGeom>
          <a:noFill/>
        </p:spPr>
        <p:txBody>
          <a:bodyPr wrap="square" rtlCol="0">
            <a:spAutoFit/>
          </a:bodyPr>
          <a:lstStyle/>
          <a:p>
            <a:r>
              <a:rPr lang="en-US" dirty="0"/>
              <a:t>Wood </a:t>
            </a:r>
          </a:p>
        </p:txBody>
      </p:sp>
      <p:sp>
        <p:nvSpPr>
          <p:cNvPr id="24581" name="TextBox 24580"/>
          <p:cNvSpPr txBox="1"/>
          <p:nvPr/>
        </p:nvSpPr>
        <p:spPr>
          <a:xfrm>
            <a:off x="8305800" y="4659868"/>
            <a:ext cx="1295400" cy="369332"/>
          </a:xfrm>
          <a:prstGeom prst="rect">
            <a:avLst/>
          </a:prstGeom>
          <a:noFill/>
        </p:spPr>
        <p:txBody>
          <a:bodyPr wrap="square" rtlCol="0">
            <a:spAutoFit/>
          </a:bodyPr>
          <a:lstStyle/>
          <a:p>
            <a:r>
              <a:rPr lang="en-US" dirty="0"/>
              <a:t>Iron </a:t>
            </a:r>
          </a:p>
        </p:txBody>
      </p:sp>
      <p:sp>
        <p:nvSpPr>
          <p:cNvPr id="24582" name="TextBox 24581"/>
          <p:cNvSpPr txBox="1"/>
          <p:nvPr/>
        </p:nvSpPr>
        <p:spPr>
          <a:xfrm>
            <a:off x="2057400" y="5867401"/>
            <a:ext cx="7315200" cy="461665"/>
          </a:xfrm>
          <a:prstGeom prst="rect">
            <a:avLst/>
          </a:prstGeom>
          <a:noFill/>
        </p:spPr>
        <p:txBody>
          <a:bodyPr wrap="square" rtlCol="0">
            <a:spAutoFit/>
          </a:bodyPr>
          <a:lstStyle/>
          <a:p>
            <a:pPr algn="ctr"/>
            <a:r>
              <a:rPr lang="en-US" sz="2400" b="1" dirty="0"/>
              <a:t>Note: the rods should be of the same size</a:t>
            </a:r>
          </a:p>
        </p:txBody>
      </p:sp>
    </p:spTree>
    <p:extLst>
      <p:ext uri="{BB962C8B-B14F-4D97-AF65-F5344CB8AC3E}">
        <p14:creationId xmlns:p14="http://schemas.microsoft.com/office/powerpoint/2010/main" val="91512242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742951"/>
            <a:ext cx="9144000" cy="4031873"/>
          </a:xfrm>
          <a:prstGeom prst="rect">
            <a:avLst/>
          </a:prstGeom>
          <a:noFill/>
        </p:spPr>
        <p:txBody>
          <a:bodyPr wrap="square" rtlCol="0">
            <a:spAutoFit/>
          </a:bodyPr>
          <a:lstStyle/>
          <a:p>
            <a:r>
              <a:rPr lang="en-US" sz="3200" b="1" u="sng" dirty="0"/>
              <a:t>Observation</a:t>
            </a:r>
          </a:p>
          <a:p>
            <a:r>
              <a:rPr lang="en-US" sz="2400" dirty="0"/>
              <a:t>Wax melt in all the rods in this order:</a:t>
            </a:r>
          </a:p>
          <a:p>
            <a:pPr marL="457200" indent="-457200">
              <a:buFont typeface="+mj-lt"/>
              <a:buAutoNum type="arabicPeriod"/>
            </a:pPr>
            <a:r>
              <a:rPr lang="en-US" sz="2400" dirty="0"/>
              <a:t>Copper rod</a:t>
            </a:r>
          </a:p>
          <a:p>
            <a:pPr marL="457200" indent="-457200">
              <a:buFont typeface="+mj-lt"/>
              <a:buAutoNum type="arabicPeriod"/>
            </a:pPr>
            <a:r>
              <a:rPr lang="en-US" sz="2400" dirty="0"/>
              <a:t>Iron rod</a:t>
            </a:r>
          </a:p>
          <a:p>
            <a:pPr marL="457200" indent="-457200">
              <a:buFont typeface="+mj-lt"/>
              <a:buAutoNum type="arabicPeriod"/>
            </a:pPr>
            <a:r>
              <a:rPr lang="en-US" sz="2400" dirty="0"/>
              <a:t>Plastic rod</a:t>
            </a:r>
          </a:p>
          <a:p>
            <a:pPr marL="457200" indent="-457200">
              <a:buFont typeface="+mj-lt"/>
              <a:buAutoNum type="arabicPeriod"/>
            </a:pPr>
            <a:r>
              <a:rPr lang="en-US" sz="2400" dirty="0"/>
              <a:t>Wooden rod</a:t>
            </a:r>
          </a:p>
          <a:p>
            <a:endParaRPr lang="en-US" sz="2400" dirty="0"/>
          </a:p>
          <a:p>
            <a:r>
              <a:rPr lang="en-US" sz="3200" b="1" u="sng" dirty="0"/>
              <a:t>Conclusion</a:t>
            </a:r>
          </a:p>
          <a:p>
            <a:r>
              <a:rPr lang="en-US" sz="2400" dirty="0"/>
              <a:t>Metals are best conductors of heat while plastics and wood are poor conductors. </a:t>
            </a:r>
          </a:p>
        </p:txBody>
      </p:sp>
    </p:spTree>
    <p:extLst>
      <p:ext uri="{BB962C8B-B14F-4D97-AF65-F5344CB8AC3E}">
        <p14:creationId xmlns:p14="http://schemas.microsoft.com/office/powerpoint/2010/main" val="5781387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52401"/>
            <a:ext cx="8229600" cy="4525963"/>
          </a:xfrm>
        </p:spPr>
        <p:txBody>
          <a:bodyPr>
            <a:normAutofit lnSpcReduction="10000"/>
          </a:bodyPr>
          <a:lstStyle/>
          <a:p>
            <a:pPr marL="0" indent="0">
              <a:lnSpc>
                <a:spcPct val="110000"/>
              </a:lnSpc>
              <a:buNone/>
            </a:pPr>
            <a:r>
              <a:rPr lang="en-US" b="1" u="sng" dirty="0" smtClean="0">
                <a:solidFill>
                  <a:srgbClr val="FF0000"/>
                </a:solidFill>
                <a:latin typeface="Cambria" panose="02040503050406030204" pitchFamily="18" charset="0"/>
              </a:rPr>
              <a:t>USES OF GOOD AND POOR CONDUCTORS OF HEAT</a:t>
            </a:r>
          </a:p>
          <a:p>
            <a:pPr>
              <a:lnSpc>
                <a:spcPct val="110000"/>
              </a:lnSpc>
            </a:pPr>
            <a:endParaRPr lang="en-US" dirty="0">
              <a:solidFill>
                <a:srgbClr val="FF0000"/>
              </a:solidFill>
              <a:latin typeface="Cambria" panose="02040503050406030204" pitchFamily="18" charset="0"/>
            </a:endParaRPr>
          </a:p>
          <a:p>
            <a:pPr marL="0" indent="0">
              <a:lnSpc>
                <a:spcPct val="110000"/>
              </a:lnSpc>
              <a:buNone/>
            </a:pPr>
            <a:r>
              <a:rPr lang="en-US" b="1" u="sng" dirty="0">
                <a:latin typeface="Cambria" panose="02040503050406030204" pitchFamily="18" charset="0"/>
              </a:rPr>
              <a:t>Good conductors</a:t>
            </a:r>
          </a:p>
          <a:p>
            <a:pPr marL="0" indent="0">
              <a:lnSpc>
                <a:spcPct val="110000"/>
              </a:lnSpc>
              <a:buNone/>
            </a:pPr>
            <a:r>
              <a:rPr lang="en-US" dirty="0">
                <a:latin typeface="Cambria" panose="02040503050406030204" pitchFamily="18" charset="0"/>
              </a:rPr>
              <a:t>Used in items which heat from the source needs to be transferred quickly </a:t>
            </a:r>
            <a:r>
              <a:rPr lang="en-US" dirty="0" smtClean="0">
                <a:latin typeface="Cambria" panose="02040503050406030204" pitchFamily="18" charset="0"/>
              </a:rPr>
              <a:t>e.g.</a:t>
            </a:r>
            <a:endParaRPr lang="en-US" dirty="0">
              <a:latin typeface="Cambria" panose="02040503050406030204" pitchFamily="18" charset="0"/>
            </a:endParaRPr>
          </a:p>
          <a:p>
            <a:pPr>
              <a:lnSpc>
                <a:spcPct val="110000"/>
              </a:lnSpc>
              <a:buFont typeface="Wingdings" panose="05000000000000000000" pitchFamily="2" charset="2"/>
              <a:buChar char="§"/>
            </a:pPr>
            <a:r>
              <a:rPr lang="en-US" dirty="0" err="1" smtClean="0">
                <a:latin typeface="Cambria" panose="02040503050406030204" pitchFamily="18" charset="0"/>
              </a:rPr>
              <a:t>Sufuria</a:t>
            </a:r>
            <a:endParaRPr lang="en-US" dirty="0">
              <a:latin typeface="Cambria" panose="02040503050406030204" pitchFamily="18" charset="0"/>
            </a:endParaRPr>
          </a:p>
          <a:p>
            <a:pPr>
              <a:lnSpc>
                <a:spcPct val="110000"/>
              </a:lnSpc>
              <a:buFont typeface="Wingdings" panose="05000000000000000000" pitchFamily="2" charset="2"/>
              <a:buChar char="§"/>
            </a:pPr>
            <a:r>
              <a:rPr lang="en-US" dirty="0" smtClean="0">
                <a:latin typeface="Cambria" panose="02040503050406030204" pitchFamily="18" charset="0"/>
              </a:rPr>
              <a:t>Boilers</a:t>
            </a:r>
            <a:endParaRPr lang="en-US" dirty="0">
              <a:latin typeface="Cambria" panose="02040503050406030204" pitchFamily="18" charset="0"/>
            </a:endParaRPr>
          </a:p>
          <a:p>
            <a:pPr>
              <a:lnSpc>
                <a:spcPct val="110000"/>
              </a:lnSpc>
              <a:buFont typeface="Wingdings" panose="05000000000000000000" pitchFamily="2" charset="2"/>
              <a:buChar char="§"/>
            </a:pPr>
            <a:r>
              <a:rPr lang="en-US" dirty="0" smtClean="0">
                <a:latin typeface="Cambria" panose="02040503050406030204" pitchFamily="18" charset="0"/>
              </a:rPr>
              <a:t>Kettles</a:t>
            </a:r>
            <a:endParaRPr lang="en-US" dirty="0">
              <a:latin typeface="Cambria" panose="02040503050406030204" pitchFamily="18" charset="0"/>
            </a:endParaRPr>
          </a:p>
          <a:p>
            <a:pPr>
              <a:lnSpc>
                <a:spcPct val="110000"/>
              </a:lnSpc>
              <a:buFont typeface="Wingdings" panose="05000000000000000000" pitchFamily="2" charset="2"/>
              <a:buChar char="§"/>
            </a:pPr>
            <a:r>
              <a:rPr lang="en-US" dirty="0" smtClean="0">
                <a:latin typeface="Cambria" panose="02040503050406030204" pitchFamily="18" charset="0"/>
              </a:rPr>
              <a:t>Iron</a:t>
            </a:r>
            <a:endParaRPr lang="en-US" dirty="0">
              <a:latin typeface="Cambria" panose="02040503050406030204" pitchFamily="18" charset="0"/>
            </a:endParaRPr>
          </a:p>
          <a:p>
            <a:pPr>
              <a:lnSpc>
                <a:spcPct val="110000"/>
              </a:lnSpc>
            </a:pPr>
            <a:endParaRPr lang="en-US" dirty="0">
              <a:latin typeface="Cambria" panose="02040503050406030204" pitchFamily="18" charset="0"/>
            </a:endParaRPr>
          </a:p>
        </p:txBody>
      </p:sp>
    </p:spTree>
    <p:extLst>
      <p:ext uri="{BB962C8B-B14F-4D97-AF65-F5344CB8AC3E}">
        <p14:creationId xmlns:p14="http://schemas.microsoft.com/office/powerpoint/2010/main" val="7106526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FF0000"/>
                </a:solidFill>
                <a:latin typeface="Cambria" panose="02040503050406030204" pitchFamily="18" charset="0"/>
              </a:rPr>
              <a:t>Use of poor conductors </a:t>
            </a:r>
          </a:p>
        </p:txBody>
      </p:sp>
      <p:sp>
        <p:nvSpPr>
          <p:cNvPr id="3" name="Content Placeholder 2"/>
          <p:cNvSpPr>
            <a:spLocks noGrp="1"/>
          </p:cNvSpPr>
          <p:nvPr>
            <p:ph idx="1"/>
          </p:nvPr>
        </p:nvSpPr>
        <p:spPr/>
        <p:txBody>
          <a:bodyPr>
            <a:normAutofit/>
          </a:bodyPr>
          <a:lstStyle/>
          <a:p>
            <a:pPr marL="0" indent="0">
              <a:lnSpc>
                <a:spcPct val="150000"/>
              </a:lnSpc>
              <a:buNone/>
            </a:pPr>
            <a:r>
              <a:rPr lang="en-US" b="1" dirty="0" smtClean="0">
                <a:latin typeface="Cambria" panose="02040503050406030204" pitchFamily="18" charset="0"/>
              </a:rPr>
              <a:t>Also called </a:t>
            </a:r>
            <a:r>
              <a:rPr lang="en-US" b="1" dirty="0">
                <a:latin typeface="Cambria" panose="02040503050406030204" pitchFamily="18" charset="0"/>
              </a:rPr>
              <a:t>insulators</a:t>
            </a:r>
          </a:p>
          <a:p>
            <a:pPr>
              <a:lnSpc>
                <a:spcPct val="150000"/>
              </a:lnSpc>
              <a:buFont typeface="Wingdings" panose="05000000000000000000" pitchFamily="2" charset="2"/>
              <a:buChar char="§"/>
            </a:pPr>
            <a:r>
              <a:rPr lang="en-US" dirty="0" smtClean="0">
                <a:latin typeface="Cambria" panose="02040503050406030204" pitchFamily="18" charset="0"/>
              </a:rPr>
              <a:t>Used </a:t>
            </a:r>
            <a:r>
              <a:rPr lang="en-US" dirty="0">
                <a:latin typeface="Cambria" panose="02040503050406030204" pitchFamily="18" charset="0"/>
              </a:rPr>
              <a:t>to make handles of serving spoons, kettles and sauce pans</a:t>
            </a:r>
          </a:p>
          <a:p>
            <a:pPr>
              <a:lnSpc>
                <a:spcPct val="150000"/>
              </a:lnSpc>
              <a:buFont typeface="Wingdings" panose="05000000000000000000" pitchFamily="2" charset="2"/>
              <a:buChar char="§"/>
            </a:pPr>
            <a:r>
              <a:rPr lang="en-US" dirty="0" smtClean="0">
                <a:latin typeface="Cambria" panose="02040503050406030204" pitchFamily="18" charset="0"/>
              </a:rPr>
              <a:t>Boilers </a:t>
            </a:r>
            <a:r>
              <a:rPr lang="en-US" dirty="0">
                <a:latin typeface="Cambria" panose="02040503050406030204" pitchFamily="18" charset="0"/>
              </a:rPr>
              <a:t>and hot water tanks are covered with insulators to save </a:t>
            </a:r>
            <a:r>
              <a:rPr lang="en-US" dirty="0" smtClean="0">
                <a:latin typeface="Cambria" panose="02040503050406030204" pitchFamily="18" charset="0"/>
              </a:rPr>
              <a:t>energy</a:t>
            </a:r>
          </a:p>
          <a:p>
            <a:pPr>
              <a:lnSpc>
                <a:spcPct val="150000"/>
              </a:lnSpc>
              <a:buFont typeface="Wingdings" panose="05000000000000000000" pitchFamily="2" charset="2"/>
              <a:buChar char="§"/>
            </a:pPr>
            <a:r>
              <a:rPr lang="en-US" dirty="0" smtClean="0">
                <a:latin typeface="Cambria" panose="02040503050406030204" pitchFamily="18" charset="0"/>
              </a:rPr>
              <a:t>People </a:t>
            </a:r>
            <a:r>
              <a:rPr lang="en-US" dirty="0">
                <a:latin typeface="Cambria" panose="02040503050406030204" pitchFamily="18" charset="0"/>
              </a:rPr>
              <a:t>wear warm clothes to prevent heat from their bodies from escaping</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42426135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Effects of heat on matter</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v"/>
            </a:pPr>
            <a:r>
              <a:rPr lang="en-US" dirty="0" smtClean="0">
                <a:latin typeface="Cambria" panose="02040503050406030204" pitchFamily="18" charset="0"/>
              </a:rPr>
              <a:t>Matter </a:t>
            </a:r>
            <a:r>
              <a:rPr lang="en-US" dirty="0">
                <a:latin typeface="Cambria" panose="02040503050406030204" pitchFamily="18" charset="0"/>
              </a:rPr>
              <a:t>is made up of solids, liquids and gases</a:t>
            </a:r>
          </a:p>
          <a:p>
            <a:pPr>
              <a:lnSpc>
                <a:spcPct val="150000"/>
              </a:lnSpc>
              <a:buFont typeface="Wingdings" panose="05000000000000000000" pitchFamily="2" charset="2"/>
              <a:buChar char="v"/>
            </a:pPr>
            <a:r>
              <a:rPr lang="en-US" dirty="0">
                <a:latin typeface="Cambria" panose="02040503050406030204" pitchFamily="18" charset="0"/>
              </a:rPr>
              <a:t>Depending on the amount of heat applied on the matter, they change from one state to another.</a:t>
            </a:r>
          </a:p>
          <a:p>
            <a:pPr>
              <a:lnSpc>
                <a:spcPct val="150000"/>
              </a:lnSpc>
              <a:buFont typeface="Wingdings" panose="05000000000000000000" pitchFamily="2" charset="2"/>
              <a:buChar char="v"/>
            </a:pPr>
            <a:r>
              <a:rPr lang="en-US" dirty="0">
                <a:latin typeface="Cambria" panose="02040503050406030204" pitchFamily="18" charset="0"/>
              </a:rPr>
              <a:t>When ice is heated it melts and changes into water</a:t>
            </a:r>
          </a:p>
          <a:p>
            <a:pPr>
              <a:lnSpc>
                <a:spcPct val="150000"/>
              </a:lnSpc>
              <a:buFont typeface="Wingdings" panose="05000000000000000000" pitchFamily="2" charset="2"/>
              <a:buChar char="v"/>
            </a:pPr>
            <a:endParaRPr lang="en-US" dirty="0">
              <a:latin typeface="Cambria" panose="02040503050406030204" pitchFamily="18" charset="0"/>
            </a:endParaRPr>
          </a:p>
        </p:txBody>
      </p:sp>
    </p:spTree>
    <p:extLst>
      <p:ext uri="{BB962C8B-B14F-4D97-AF65-F5344CB8AC3E}">
        <p14:creationId xmlns:p14="http://schemas.microsoft.com/office/powerpoint/2010/main" val="404879818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a:solidFill>
                  <a:srgbClr val="FF0000"/>
                </a:solidFill>
                <a:latin typeface="Cambria" panose="02040503050406030204" pitchFamily="18" charset="0"/>
              </a:rPr>
              <a:t>Effects of heat on </a:t>
            </a:r>
            <a:r>
              <a:rPr lang="en-US" b="1" u="sng" dirty="0" smtClean="0">
                <a:solidFill>
                  <a:srgbClr val="FF0000"/>
                </a:solidFill>
                <a:latin typeface="Cambria" panose="02040503050406030204" pitchFamily="18" charset="0"/>
              </a:rPr>
              <a:t>matter…</a:t>
            </a:r>
            <a:endParaRPr lang="en-US" dirty="0"/>
          </a:p>
        </p:txBody>
      </p:sp>
      <p:sp>
        <p:nvSpPr>
          <p:cNvPr id="3" name="Content Placeholder 2"/>
          <p:cNvSpPr>
            <a:spLocks noGrp="1"/>
          </p:cNvSpPr>
          <p:nvPr>
            <p:ph idx="1"/>
          </p:nvPr>
        </p:nvSpPr>
        <p:spPr/>
        <p:txBody>
          <a:bodyPr/>
          <a:lstStyle/>
          <a:p>
            <a:pPr marL="0" indent="0">
              <a:buNone/>
            </a:pPr>
            <a:r>
              <a:rPr lang="en-US" dirty="0" smtClean="0">
                <a:latin typeface="Cambria" panose="02040503050406030204" pitchFamily="18" charset="0"/>
              </a:rPr>
              <a:t>		Ice		   water</a:t>
            </a:r>
            <a:endParaRPr lang="en-US" dirty="0">
              <a:latin typeface="Cambria" panose="02040503050406030204" pitchFamily="18" charset="0"/>
            </a:endParaRPr>
          </a:p>
          <a:p>
            <a:pPr marL="0" indent="0">
              <a:buNone/>
            </a:pPr>
            <a:r>
              <a:rPr lang="en-US" dirty="0" smtClean="0">
                <a:latin typeface="Cambria" panose="02040503050406030204" pitchFamily="18" charset="0"/>
              </a:rPr>
              <a:t>	          Solid	             liquid</a:t>
            </a:r>
            <a:endParaRPr lang="en-US" dirty="0">
              <a:latin typeface="Cambria" panose="02040503050406030204" pitchFamily="18" charset="0"/>
            </a:endParaRPr>
          </a:p>
          <a:p>
            <a:pPr marL="514350" indent="-514350">
              <a:buFont typeface="+mj-lt"/>
              <a:buAutoNum type="arabicPeriod"/>
            </a:pPr>
            <a:r>
              <a:rPr lang="en-US" dirty="0">
                <a:latin typeface="Cambria" panose="02040503050406030204" pitchFamily="18" charset="0"/>
              </a:rPr>
              <a:t>When water (liquid) is heated it changes to </a:t>
            </a:r>
            <a:r>
              <a:rPr lang="en-US" dirty="0" err="1">
                <a:latin typeface="Cambria" panose="02040503050406030204" pitchFamily="18" charset="0"/>
              </a:rPr>
              <a:t>vapour</a:t>
            </a:r>
            <a:r>
              <a:rPr lang="en-US" dirty="0">
                <a:latin typeface="Cambria" panose="02040503050406030204" pitchFamily="18" charset="0"/>
              </a:rPr>
              <a:t> (gas)</a:t>
            </a:r>
          </a:p>
          <a:p>
            <a:pPr marL="514350" indent="-514350">
              <a:buFont typeface="+mj-lt"/>
              <a:buAutoNum type="arabicPeriod"/>
            </a:pPr>
            <a:r>
              <a:rPr lang="en-US" dirty="0">
                <a:latin typeface="Cambria" panose="02040503050406030204" pitchFamily="18" charset="0"/>
              </a:rPr>
              <a:t>When </a:t>
            </a:r>
            <a:r>
              <a:rPr lang="en-US" dirty="0" err="1">
                <a:latin typeface="Cambria" panose="02040503050406030204" pitchFamily="18" charset="0"/>
              </a:rPr>
              <a:t>vapour</a:t>
            </a:r>
            <a:r>
              <a:rPr lang="en-US" dirty="0">
                <a:latin typeface="Cambria" panose="02040503050406030204" pitchFamily="18" charset="0"/>
              </a:rPr>
              <a:t> (gas) is cooled it changes into water (liquid)</a:t>
            </a:r>
          </a:p>
          <a:p>
            <a:pPr marL="514350" indent="-514350">
              <a:buFont typeface="+mj-lt"/>
              <a:buAutoNum type="arabicPeriod"/>
            </a:pPr>
            <a:r>
              <a:rPr lang="en-US" dirty="0">
                <a:latin typeface="Cambria" panose="02040503050406030204" pitchFamily="18" charset="0"/>
              </a:rPr>
              <a:t>When water (liquid) is frozen it changes into ice (solid)</a:t>
            </a:r>
          </a:p>
          <a:p>
            <a:endParaRPr lang="en-US" dirty="0">
              <a:latin typeface="Cambria" panose="02040503050406030204" pitchFamily="18" charset="0"/>
            </a:endParaRPr>
          </a:p>
        </p:txBody>
      </p:sp>
      <p:sp>
        <p:nvSpPr>
          <p:cNvPr id="4" name="Right Arrow 3"/>
          <p:cNvSpPr/>
          <p:nvPr/>
        </p:nvSpPr>
        <p:spPr>
          <a:xfrm>
            <a:off x="4572000" y="1981200"/>
            <a:ext cx="11430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4724400" y="2514600"/>
            <a:ext cx="11430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5973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u="sng" dirty="0">
                <a:solidFill>
                  <a:srgbClr val="FF0000"/>
                </a:solidFill>
                <a:latin typeface="Cambria" panose="02040503050406030204" pitchFamily="18" charset="0"/>
              </a:rPr>
              <a:t>Melting</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sz="3600" dirty="0">
                <a:latin typeface="Cambria" panose="02040503050406030204" pitchFamily="18" charset="0"/>
              </a:rPr>
              <a:t>Change of state that requires an increase in temperature</a:t>
            </a:r>
          </a:p>
          <a:p>
            <a:pPr>
              <a:lnSpc>
                <a:spcPct val="150000"/>
              </a:lnSpc>
              <a:buFont typeface="Wingdings" panose="05000000000000000000" pitchFamily="2" charset="2"/>
              <a:buChar char="§"/>
            </a:pPr>
            <a:r>
              <a:rPr lang="en-US" sz="3600" dirty="0">
                <a:latin typeface="Cambria" panose="02040503050406030204" pitchFamily="18" charset="0"/>
              </a:rPr>
              <a:t>Here heat is gained from the environment</a:t>
            </a:r>
          </a:p>
          <a:p>
            <a:pPr>
              <a:lnSpc>
                <a:spcPct val="150000"/>
              </a:lnSpc>
              <a:buFont typeface="Wingdings" panose="05000000000000000000" pitchFamily="2" charset="2"/>
              <a:buChar char="§"/>
            </a:pPr>
            <a:r>
              <a:rPr lang="en-US" sz="3600" dirty="0">
                <a:latin typeface="Cambria" panose="02040503050406030204" pitchFamily="18" charset="0"/>
              </a:rPr>
              <a:t>In melting solid changes into a liquid</a:t>
            </a:r>
          </a:p>
          <a:p>
            <a:pPr>
              <a:lnSpc>
                <a:spcPct val="150000"/>
              </a:lnSpc>
              <a:buFont typeface="Wingdings" panose="05000000000000000000" pitchFamily="2" charset="2"/>
              <a:buChar char="§"/>
            </a:pPr>
            <a:endParaRPr lang="en-US" sz="3600" dirty="0">
              <a:latin typeface="Cambria" panose="02040503050406030204" pitchFamily="18" charset="0"/>
            </a:endParaRPr>
          </a:p>
          <a:p>
            <a:pPr>
              <a:lnSpc>
                <a:spcPct val="150000"/>
              </a:lnSpc>
              <a:buFont typeface="Wingdings" panose="05000000000000000000" pitchFamily="2" charset="2"/>
              <a:buChar char="§"/>
            </a:pPr>
            <a:endParaRPr lang="en-US" sz="3600" dirty="0">
              <a:latin typeface="Cambria" panose="02040503050406030204" pitchFamily="18" charset="0"/>
            </a:endParaRPr>
          </a:p>
        </p:txBody>
      </p:sp>
    </p:spTree>
    <p:extLst>
      <p:ext uri="{BB962C8B-B14F-4D97-AF65-F5344CB8AC3E}">
        <p14:creationId xmlns:p14="http://schemas.microsoft.com/office/powerpoint/2010/main" val="345018286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u="sng" dirty="0">
                <a:solidFill>
                  <a:srgbClr val="FF0000"/>
                </a:solidFill>
                <a:latin typeface="Cambria" panose="02040503050406030204" pitchFamily="18" charset="0"/>
              </a:rPr>
              <a:t>Evaporation</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sz="2800" dirty="0">
                <a:latin typeface="Cambria" panose="02040503050406030204" pitchFamily="18" charset="0"/>
              </a:rPr>
              <a:t>Change of state that requires increase in temperature.</a:t>
            </a:r>
          </a:p>
          <a:p>
            <a:pPr>
              <a:lnSpc>
                <a:spcPct val="150000"/>
              </a:lnSpc>
              <a:buFont typeface="Wingdings" panose="05000000000000000000" pitchFamily="2" charset="2"/>
              <a:buChar char="§"/>
            </a:pPr>
            <a:r>
              <a:rPr lang="en-US" sz="2800" dirty="0">
                <a:latin typeface="Cambria" panose="02040503050406030204" pitchFamily="18" charset="0"/>
              </a:rPr>
              <a:t> In this state liquid changes to gas.</a:t>
            </a:r>
          </a:p>
          <a:p>
            <a:pPr>
              <a:lnSpc>
                <a:spcPct val="150000"/>
              </a:lnSpc>
              <a:buFont typeface="Wingdings" panose="05000000000000000000" pitchFamily="2" charset="2"/>
              <a:buChar char="§"/>
            </a:pPr>
            <a:r>
              <a:rPr lang="en-US" sz="2800" dirty="0">
                <a:latin typeface="Cambria" panose="02040503050406030204" pitchFamily="18" charset="0"/>
              </a:rPr>
              <a:t>Heat is gained from the environment</a:t>
            </a:r>
          </a:p>
          <a:p>
            <a:pPr>
              <a:lnSpc>
                <a:spcPct val="150000"/>
              </a:lnSpc>
              <a:buFont typeface="Wingdings" panose="05000000000000000000" pitchFamily="2" charset="2"/>
              <a:buChar char="§"/>
            </a:pPr>
            <a:endParaRPr lang="en-US" sz="2800" dirty="0">
              <a:latin typeface="Cambria" panose="02040503050406030204" pitchFamily="18" charset="0"/>
            </a:endParaRPr>
          </a:p>
        </p:txBody>
      </p:sp>
    </p:spTree>
    <p:extLst>
      <p:ext uri="{BB962C8B-B14F-4D97-AF65-F5344CB8AC3E}">
        <p14:creationId xmlns:p14="http://schemas.microsoft.com/office/powerpoint/2010/main" val="352003255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2800" b="1" u="sng" dirty="0">
                <a:solidFill>
                  <a:srgbClr val="FF0000"/>
                </a:solidFill>
                <a:latin typeface="Cambria" panose="02040503050406030204" pitchFamily="18" charset="0"/>
              </a:rPr>
              <a:t>Condensation</a:t>
            </a:r>
            <a:br>
              <a:rPr lang="en-US" sz="2800" b="1" u="sng" dirty="0">
                <a:solidFill>
                  <a:srgbClr val="FF0000"/>
                </a:solidFill>
                <a:latin typeface="Cambria" panose="02040503050406030204" pitchFamily="18" charset="0"/>
              </a:rPr>
            </a:br>
            <a:endParaRPr lang="en-US" sz="2800" dirty="0">
              <a:latin typeface="Cambria" panose="02040503050406030204" pitchFamily="18" charset="0"/>
            </a:endParaRPr>
          </a:p>
          <a:p>
            <a:pPr>
              <a:buFont typeface="Wingdings" panose="05000000000000000000" pitchFamily="2" charset="2"/>
              <a:buChar char="§"/>
            </a:pPr>
            <a:r>
              <a:rPr lang="en-US" sz="2800" dirty="0">
                <a:latin typeface="Cambria" panose="02040503050406030204" pitchFamily="18" charset="0"/>
              </a:rPr>
              <a:t>Change of state that requires decrease in temperature. </a:t>
            </a:r>
          </a:p>
          <a:p>
            <a:pPr>
              <a:buFont typeface="Wingdings" panose="05000000000000000000" pitchFamily="2" charset="2"/>
              <a:buChar char="§"/>
            </a:pPr>
            <a:r>
              <a:rPr lang="en-US" sz="2800" dirty="0">
                <a:latin typeface="Cambria" panose="02040503050406030204" pitchFamily="18" charset="0"/>
              </a:rPr>
              <a:t>On condensation, gas changes into a liquid.</a:t>
            </a:r>
          </a:p>
          <a:p>
            <a:pPr>
              <a:buFont typeface="Wingdings" panose="05000000000000000000" pitchFamily="2" charset="2"/>
              <a:buChar char="§"/>
            </a:pPr>
            <a:r>
              <a:rPr lang="en-US" sz="2800" dirty="0">
                <a:latin typeface="Cambria" panose="02040503050406030204" pitchFamily="18" charset="0"/>
              </a:rPr>
              <a:t>Heat is lost to the environment</a:t>
            </a:r>
          </a:p>
          <a:p>
            <a:pPr marL="0" indent="0" algn="ctr">
              <a:buNone/>
            </a:pPr>
            <a:r>
              <a:rPr lang="en-US" sz="2800" b="1" u="sng" dirty="0">
                <a:solidFill>
                  <a:srgbClr val="FF0000"/>
                </a:solidFill>
                <a:latin typeface="Cambria" panose="02040503050406030204" pitchFamily="18" charset="0"/>
              </a:rPr>
              <a:t>Freezing</a:t>
            </a:r>
            <a:r>
              <a:rPr lang="en-US" sz="2800" dirty="0">
                <a:solidFill>
                  <a:srgbClr val="FF0000"/>
                </a:solidFill>
                <a:latin typeface="Cambria" panose="02040503050406030204" pitchFamily="18" charset="0"/>
              </a:rPr>
              <a:t> </a:t>
            </a:r>
          </a:p>
          <a:p>
            <a:pPr marL="457200" indent="-457200"/>
            <a:r>
              <a:rPr lang="en-US" sz="2800" dirty="0">
                <a:latin typeface="Cambria" panose="02040503050406030204" pitchFamily="18" charset="0"/>
              </a:rPr>
              <a:t>Change of state that requires a decrease in temperature. </a:t>
            </a:r>
          </a:p>
          <a:p>
            <a:pPr marL="457200" indent="-457200"/>
            <a:r>
              <a:rPr lang="en-US" sz="2800" dirty="0">
                <a:latin typeface="Cambria" panose="02040503050406030204" pitchFamily="18" charset="0"/>
              </a:rPr>
              <a:t>When liquid freezes it becomes ice.</a:t>
            </a:r>
          </a:p>
          <a:p>
            <a:pPr marL="457200" indent="-457200"/>
            <a:r>
              <a:rPr lang="en-US" sz="2800" dirty="0">
                <a:latin typeface="Cambria" panose="02040503050406030204" pitchFamily="18" charset="0"/>
              </a:rPr>
              <a:t>Heat is lost to the environment</a:t>
            </a:r>
          </a:p>
          <a:p>
            <a:pPr>
              <a:buFont typeface="Wingdings" panose="05000000000000000000" pitchFamily="2" charset="2"/>
              <a:buChar char="§"/>
            </a:pPr>
            <a:endParaRPr lang="en-US" sz="2800" dirty="0">
              <a:latin typeface="Cambria" panose="02040503050406030204" pitchFamily="18" charset="0"/>
            </a:endParaRPr>
          </a:p>
          <a:p>
            <a:pPr>
              <a:buFont typeface="Wingdings" panose="05000000000000000000" pitchFamily="2" charset="2"/>
              <a:buChar char="§"/>
            </a:pPr>
            <a:endParaRPr lang="en-US" sz="2800" dirty="0">
              <a:latin typeface="Cambria" panose="02040503050406030204" pitchFamily="18" charset="0"/>
            </a:endParaRPr>
          </a:p>
        </p:txBody>
      </p:sp>
    </p:spTree>
    <p:extLst>
      <p:ext uri="{BB962C8B-B14F-4D97-AF65-F5344CB8AC3E}">
        <p14:creationId xmlns:p14="http://schemas.microsoft.com/office/powerpoint/2010/main" val="31037917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of germination</a:t>
            </a:r>
          </a:p>
        </p:txBody>
      </p:sp>
      <p:sp>
        <p:nvSpPr>
          <p:cNvPr id="3" name="Content Placeholder 2"/>
          <p:cNvSpPr>
            <a:spLocks noGrp="1"/>
          </p:cNvSpPr>
          <p:nvPr>
            <p:ph idx="1"/>
          </p:nvPr>
        </p:nvSpPr>
        <p:spPr/>
        <p:txBody>
          <a:bodyPr/>
          <a:lstStyle/>
          <a:p>
            <a:r>
              <a:rPr lang="en-US" dirty="0"/>
              <a:t>Seed absorbs water</a:t>
            </a:r>
          </a:p>
          <a:p>
            <a:r>
              <a:rPr lang="en-US" dirty="0"/>
              <a:t>Seed swells up</a:t>
            </a:r>
          </a:p>
          <a:p>
            <a:r>
              <a:rPr lang="en-US" dirty="0" err="1"/>
              <a:t>Testa</a:t>
            </a:r>
            <a:r>
              <a:rPr lang="en-US" dirty="0"/>
              <a:t> breaks open</a:t>
            </a:r>
          </a:p>
          <a:p>
            <a:r>
              <a:rPr lang="en-US" dirty="0"/>
              <a:t>Radicle comes out</a:t>
            </a:r>
          </a:p>
          <a:p>
            <a:r>
              <a:rPr lang="en-US" dirty="0" err="1"/>
              <a:t>Plumule</a:t>
            </a:r>
            <a:r>
              <a:rPr lang="en-US" dirty="0"/>
              <a:t> emerges</a:t>
            </a:r>
          </a:p>
          <a:p>
            <a:endParaRPr lang="en-US" dirty="0"/>
          </a:p>
        </p:txBody>
      </p:sp>
    </p:spTree>
    <p:extLst>
      <p:ext uri="{BB962C8B-B14F-4D97-AF65-F5344CB8AC3E}">
        <p14:creationId xmlns:p14="http://schemas.microsoft.com/office/powerpoint/2010/main" val="31457596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u="sng" dirty="0">
                <a:solidFill>
                  <a:srgbClr val="FF0000"/>
                </a:solidFill>
                <a:latin typeface="Cambria" panose="02040503050406030204" pitchFamily="18" charset="0"/>
              </a:rPr>
              <a:t>Expansion and contraction of matter</a:t>
            </a:r>
            <a:br>
              <a:rPr lang="en-US" sz="3600" b="1" u="sng" dirty="0">
                <a:solidFill>
                  <a:srgbClr val="FF0000"/>
                </a:solidFill>
                <a:latin typeface="Cambria" panose="02040503050406030204" pitchFamily="18" charset="0"/>
              </a:rPr>
            </a:br>
            <a:endParaRPr lang="en-US" sz="3600" b="1" u="sng" dirty="0">
              <a:solidFill>
                <a:srgbClr val="FF0000"/>
              </a:solidFill>
              <a:latin typeface="Cambria" panose="02040503050406030204" pitchFamily="18" charset="0"/>
            </a:endParaRPr>
          </a:p>
        </p:txBody>
      </p:sp>
      <p:sp>
        <p:nvSpPr>
          <p:cNvPr id="3" name="Content Placeholder 2"/>
          <p:cNvSpPr>
            <a:spLocks noGrp="1"/>
          </p:cNvSpPr>
          <p:nvPr>
            <p:ph idx="1"/>
          </p:nvPr>
        </p:nvSpPr>
        <p:spPr/>
        <p:txBody>
          <a:bodyPr>
            <a:normAutofit/>
          </a:bodyPr>
          <a:lstStyle/>
          <a:p>
            <a:pPr marL="0" indent="0">
              <a:buNone/>
            </a:pPr>
            <a:r>
              <a:rPr lang="en-US" dirty="0">
                <a:latin typeface="Cambria" panose="02040503050406030204" pitchFamily="18" charset="0"/>
              </a:rPr>
              <a:t>When some solids are heated they expand and increase in size. </a:t>
            </a:r>
            <a:endParaRPr lang="en-US" dirty="0" smtClean="0">
              <a:latin typeface="Cambria" panose="02040503050406030204" pitchFamily="18" charset="0"/>
            </a:endParaRPr>
          </a:p>
          <a:p>
            <a:pPr marL="0" indent="0">
              <a:buNone/>
            </a:pPr>
            <a:r>
              <a:rPr lang="en-US" dirty="0" smtClean="0">
                <a:latin typeface="Cambria" panose="02040503050406030204" pitchFamily="18" charset="0"/>
              </a:rPr>
              <a:t>When </a:t>
            </a:r>
            <a:r>
              <a:rPr lang="en-US" dirty="0">
                <a:latin typeface="Cambria" panose="02040503050406030204" pitchFamily="18" charset="0"/>
              </a:rPr>
              <a:t>some solids are cooled and condensed they contract and decrease in size</a:t>
            </a:r>
          </a:p>
          <a:p>
            <a:pPr marL="0" indent="0">
              <a:buNone/>
            </a:pPr>
            <a:r>
              <a:rPr lang="en-US" b="1" u="sng" dirty="0">
                <a:latin typeface="Cambria" panose="02040503050406030204" pitchFamily="18" charset="0"/>
              </a:rPr>
              <a:t>Experiment</a:t>
            </a:r>
            <a:r>
              <a:rPr lang="en-US" b="1" u="sng" dirty="0" smtClean="0">
                <a:latin typeface="Cambria" panose="02040503050406030204" pitchFamily="18" charset="0"/>
              </a:rPr>
              <a:t>:</a:t>
            </a:r>
          </a:p>
          <a:p>
            <a:pPr marL="0" indent="0">
              <a:buNone/>
            </a:pPr>
            <a:r>
              <a:rPr lang="en-US" dirty="0" smtClean="0">
                <a:latin typeface="Cambria" panose="02040503050406030204" pitchFamily="18" charset="0"/>
              </a:rPr>
              <a:t>To </a:t>
            </a:r>
            <a:r>
              <a:rPr lang="en-US" dirty="0">
                <a:latin typeface="Cambria" panose="02040503050406030204" pitchFamily="18" charset="0"/>
              </a:rPr>
              <a:t>demonstrate expansion and contraction of solids.</a:t>
            </a:r>
          </a:p>
          <a:p>
            <a:pPr marL="0" indent="0">
              <a:buNone/>
            </a:pPr>
            <a:r>
              <a:rPr lang="en-US" b="1" u="sng" dirty="0">
                <a:latin typeface="Cambria" panose="02040503050406030204" pitchFamily="18" charset="0"/>
              </a:rPr>
              <a:t>Requirements</a:t>
            </a:r>
            <a:r>
              <a:rPr lang="en-US" b="1" u="sng" dirty="0" smtClean="0">
                <a:latin typeface="Cambria" panose="02040503050406030204" pitchFamily="18" charset="0"/>
              </a:rPr>
              <a:t>:</a:t>
            </a:r>
          </a:p>
          <a:p>
            <a:pPr marL="0" indent="0">
              <a:buNone/>
            </a:pPr>
            <a:r>
              <a:rPr lang="en-US" dirty="0" smtClean="0">
                <a:latin typeface="Cambria" panose="02040503050406030204" pitchFamily="18" charset="0"/>
              </a:rPr>
              <a:t>A </a:t>
            </a:r>
            <a:r>
              <a:rPr lang="en-US" dirty="0">
                <a:latin typeface="Cambria" panose="02040503050406030204" pitchFamily="18" charset="0"/>
              </a:rPr>
              <a:t>metallic ball, a metallic ring and source of heat</a:t>
            </a:r>
          </a:p>
        </p:txBody>
      </p:sp>
    </p:spTree>
    <p:extLst>
      <p:ext uri="{BB962C8B-B14F-4D97-AF65-F5344CB8AC3E}">
        <p14:creationId xmlns:p14="http://schemas.microsoft.com/office/powerpoint/2010/main" val="230543398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76400" y="364154"/>
            <a:ext cx="9220200" cy="4893647"/>
          </a:xfrm>
          <a:prstGeom prst="rect">
            <a:avLst/>
          </a:prstGeom>
        </p:spPr>
        <p:txBody>
          <a:bodyPr wrap="square">
            <a:spAutoFit/>
          </a:bodyPr>
          <a:lstStyle/>
          <a:p>
            <a:r>
              <a:rPr lang="en-US" sz="3200" b="1" u="sng" dirty="0"/>
              <a:t>Expansion and contraction of matter</a:t>
            </a:r>
          </a:p>
          <a:p>
            <a:endParaRPr lang="en-US" sz="2800" dirty="0"/>
          </a:p>
          <a:p>
            <a:r>
              <a:rPr lang="en-US" sz="2800" dirty="0"/>
              <a:t>•	Solid such as metal when heated decrease in size (become smaller/ contract)</a:t>
            </a:r>
          </a:p>
          <a:p>
            <a:r>
              <a:rPr lang="en-US" sz="2800" dirty="0"/>
              <a:t>•	When railway line is being constructed a gap is left between the railway bars to give room for expansion.</a:t>
            </a:r>
          </a:p>
          <a:p>
            <a:r>
              <a:rPr lang="en-US" sz="2800" dirty="0"/>
              <a:t>•	Telephone and electrical wires are slightly longer between two posts so that when it is too cold the wire can have room for contraction.</a:t>
            </a:r>
          </a:p>
          <a:p>
            <a:r>
              <a:rPr lang="en-US" sz="2800" dirty="0"/>
              <a:t>•	Liquids expand more that solid. </a:t>
            </a:r>
          </a:p>
          <a:p>
            <a:endParaRPr lang="en-US" sz="2800" dirty="0"/>
          </a:p>
        </p:txBody>
      </p:sp>
    </p:spTree>
    <p:extLst>
      <p:ext uri="{BB962C8B-B14F-4D97-AF65-F5344CB8AC3E}">
        <p14:creationId xmlns:p14="http://schemas.microsoft.com/office/powerpoint/2010/main" val="226542341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u="sng" dirty="0">
                <a:solidFill>
                  <a:srgbClr val="FF0000"/>
                </a:solidFill>
                <a:latin typeface="Cambria" panose="02040503050406030204" pitchFamily="18" charset="0"/>
              </a:rPr>
              <a:t>Expansion and contraction of solids</a:t>
            </a:r>
            <a:r>
              <a:rPr lang="en-US" b="1" u="sng" dirty="0" smtClean="0">
                <a:solidFill>
                  <a:srgbClr val="FF0000"/>
                </a:solidFill>
                <a:latin typeface="Cambria" panose="02040503050406030204" pitchFamily="18" charset="0"/>
              </a:rPr>
              <a:t/>
            </a:r>
            <a:br>
              <a:rPr lang="en-US" b="1" u="sng" dirty="0" smtClean="0">
                <a:solidFill>
                  <a:srgbClr val="FF0000"/>
                </a:solidFill>
                <a:latin typeface="Cambria" panose="02040503050406030204" pitchFamily="18" charset="0"/>
              </a:rPr>
            </a:br>
            <a:endParaRPr lang="en-US" dirty="0"/>
          </a:p>
        </p:txBody>
      </p:sp>
      <p:sp>
        <p:nvSpPr>
          <p:cNvPr id="3" name="Content Placeholder 2"/>
          <p:cNvSpPr>
            <a:spLocks noGrp="1"/>
          </p:cNvSpPr>
          <p:nvPr>
            <p:ph idx="1"/>
          </p:nvPr>
        </p:nvSpPr>
        <p:spPr/>
        <p:txBody>
          <a:bodyPr/>
          <a:lstStyle/>
          <a:p>
            <a:pPr marL="0" indent="0">
              <a:buNone/>
            </a:pPr>
            <a:r>
              <a:rPr lang="en-US" b="1" u="sng" dirty="0">
                <a:latin typeface="Cambria" panose="02040503050406030204" pitchFamily="18" charset="0"/>
              </a:rPr>
              <a:t>Procedure:</a:t>
            </a:r>
            <a:r>
              <a:rPr lang="en-US" dirty="0">
                <a:latin typeface="Cambria" panose="02040503050406030204" pitchFamily="18" charset="0"/>
              </a:rPr>
              <a:t>	</a:t>
            </a:r>
          </a:p>
          <a:p>
            <a:pPr marL="514350" indent="-514350"/>
            <a:r>
              <a:rPr lang="en-US" dirty="0" smtClean="0">
                <a:latin typeface="Cambria" panose="02040503050406030204" pitchFamily="18" charset="0"/>
              </a:rPr>
              <a:t>Place </a:t>
            </a:r>
            <a:r>
              <a:rPr lang="en-US" dirty="0">
                <a:latin typeface="Cambria" panose="02040503050406030204" pitchFamily="18" charset="0"/>
              </a:rPr>
              <a:t>the ball on the ring</a:t>
            </a:r>
          </a:p>
          <a:p>
            <a:pPr marL="514350" indent="-514350"/>
            <a:r>
              <a:rPr lang="en-US" dirty="0" smtClean="0">
                <a:latin typeface="Cambria" panose="02040503050406030204" pitchFamily="18" charset="0"/>
              </a:rPr>
              <a:t>Heat </a:t>
            </a:r>
            <a:r>
              <a:rPr lang="en-US" dirty="0">
                <a:latin typeface="Cambria" panose="02040503050406030204" pitchFamily="18" charset="0"/>
              </a:rPr>
              <a:t>the ball for sometimes and place it on the ring again.</a:t>
            </a:r>
          </a:p>
          <a:p>
            <a:pPr marL="514350" indent="-514350"/>
            <a:r>
              <a:rPr lang="en-US" dirty="0" smtClean="0">
                <a:latin typeface="Cambria" panose="02040503050406030204" pitchFamily="18" charset="0"/>
              </a:rPr>
              <a:t>Pass </a:t>
            </a:r>
            <a:r>
              <a:rPr lang="en-US" dirty="0">
                <a:latin typeface="Cambria" panose="02040503050406030204" pitchFamily="18" charset="0"/>
              </a:rPr>
              <a:t>the ball through the ring</a:t>
            </a:r>
          </a:p>
          <a:p>
            <a:endParaRPr lang="en-US" dirty="0">
              <a:latin typeface="Cambria" panose="02040503050406030204" pitchFamily="18" charset="0"/>
            </a:endParaRPr>
          </a:p>
        </p:txBody>
      </p:sp>
    </p:spTree>
    <p:extLst>
      <p:ext uri="{BB962C8B-B14F-4D97-AF65-F5344CB8AC3E}">
        <p14:creationId xmlns:p14="http://schemas.microsoft.com/office/powerpoint/2010/main" val="97723184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81200" y="152400"/>
            <a:ext cx="8305800" cy="369332"/>
          </a:xfrm>
          <a:prstGeom prst="rect">
            <a:avLst/>
          </a:prstGeom>
          <a:noFill/>
        </p:spPr>
        <p:txBody>
          <a:bodyPr wrap="square" rtlCol="0">
            <a:spAutoFit/>
          </a:bodyPr>
          <a:lstStyle/>
          <a:p>
            <a:endParaRPr lang="en-US" dirty="0"/>
          </a:p>
        </p:txBody>
      </p:sp>
      <p:sp>
        <p:nvSpPr>
          <p:cNvPr id="8" name="TextBox 7"/>
          <p:cNvSpPr txBox="1"/>
          <p:nvPr/>
        </p:nvSpPr>
        <p:spPr>
          <a:xfrm>
            <a:off x="2819400" y="152401"/>
            <a:ext cx="7010400" cy="461665"/>
          </a:xfrm>
          <a:prstGeom prst="rect">
            <a:avLst/>
          </a:prstGeom>
          <a:noFill/>
        </p:spPr>
        <p:txBody>
          <a:bodyPr wrap="square" rtlCol="0">
            <a:spAutoFit/>
          </a:bodyPr>
          <a:lstStyle/>
          <a:p>
            <a:pPr algn="ctr"/>
            <a:r>
              <a:rPr lang="en-US" sz="2400" b="1" u="sng" dirty="0"/>
              <a:t>OBSERVATIONS AND CONCLUSIONS</a:t>
            </a:r>
          </a:p>
        </p:txBody>
      </p:sp>
      <p:graphicFrame>
        <p:nvGraphicFramePr>
          <p:cNvPr id="9" name="Table 8"/>
          <p:cNvGraphicFramePr>
            <a:graphicFrameLocks noGrp="1"/>
          </p:cNvGraphicFramePr>
          <p:nvPr>
            <p:extLst>
              <p:ext uri="{D42A27DB-BD31-4B8C-83A1-F6EECF244321}">
                <p14:modId xmlns:p14="http://schemas.microsoft.com/office/powerpoint/2010/main" val="817073811"/>
              </p:ext>
            </p:extLst>
          </p:nvPr>
        </p:nvGraphicFramePr>
        <p:xfrm>
          <a:off x="1600200" y="838200"/>
          <a:ext cx="9067800" cy="3352800"/>
        </p:xfrm>
        <a:graphic>
          <a:graphicData uri="http://schemas.openxmlformats.org/drawingml/2006/table">
            <a:tbl>
              <a:tblPr firstRow="1" bandRow="1">
                <a:tableStyleId>{2D5ABB26-0587-4C30-8999-92F81FD0307C}</a:tableStyleId>
              </a:tblPr>
              <a:tblGrid>
                <a:gridCol w="4533900">
                  <a:extLst>
                    <a:ext uri="{9D8B030D-6E8A-4147-A177-3AD203B41FA5}">
                      <a16:colId xmlns:a16="http://schemas.microsoft.com/office/drawing/2014/main" val="20000"/>
                    </a:ext>
                  </a:extLst>
                </a:gridCol>
                <a:gridCol w="4533900">
                  <a:extLst>
                    <a:ext uri="{9D8B030D-6E8A-4147-A177-3AD203B41FA5}">
                      <a16:colId xmlns:a16="http://schemas.microsoft.com/office/drawing/2014/main" val="20001"/>
                    </a:ext>
                  </a:extLst>
                </a:gridCol>
              </a:tblGrid>
              <a:tr h="1905000">
                <a:tc>
                  <a:txBody>
                    <a:bodyPr/>
                    <a:lstStyle/>
                    <a:p>
                      <a:pPr marL="285750" indent="-285750">
                        <a:buFont typeface="Arial" panose="020B0604020202020204" pitchFamily="34" charset="0"/>
                        <a:buChar char="•"/>
                      </a:pPr>
                      <a:r>
                        <a:rPr lang="en-US" sz="2800" dirty="0" smtClean="0"/>
                        <a:t>Before</a:t>
                      </a:r>
                      <a:r>
                        <a:rPr lang="en-US" sz="2800" baseline="0" dirty="0" smtClean="0"/>
                        <a:t> heating, the ball passes through the ring freely</a:t>
                      </a:r>
                    </a:p>
                    <a:p>
                      <a:pPr marL="0" indent="0">
                        <a:buFont typeface="Arial" panose="020B0604020202020204" pitchFamily="34" charset="0"/>
                        <a:buNone/>
                      </a:pP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447800">
                <a:tc>
                  <a:txBody>
                    <a:bodyPr/>
                    <a:lstStyle/>
                    <a:p>
                      <a:pPr marL="457200" indent="-457200">
                        <a:buFont typeface="Arial" panose="020B0604020202020204" pitchFamily="34" charset="0"/>
                        <a:buChar char="•"/>
                      </a:pPr>
                      <a:r>
                        <a:rPr lang="en-US" sz="2800" dirty="0" smtClean="0"/>
                        <a:t>After heating</a:t>
                      </a:r>
                      <a:r>
                        <a:rPr lang="en-US" sz="2800" baseline="0" dirty="0" smtClean="0"/>
                        <a:t>, the ball does not pass through the ring freely</a:t>
                      </a: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indent="-457200">
                        <a:buFont typeface="Arial" panose="020B0604020202020204" pitchFamily="34" charset="0"/>
                        <a:buChar char="•"/>
                      </a:pPr>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6" name="TextBox 15"/>
          <p:cNvSpPr txBox="1"/>
          <p:nvPr/>
        </p:nvSpPr>
        <p:spPr>
          <a:xfrm>
            <a:off x="6464430" y="1885950"/>
            <a:ext cx="850771" cy="400110"/>
          </a:xfrm>
          <a:prstGeom prst="rect">
            <a:avLst/>
          </a:prstGeom>
          <a:noFill/>
        </p:spPr>
        <p:txBody>
          <a:bodyPr wrap="square" rtlCol="0">
            <a:spAutoFit/>
          </a:bodyPr>
          <a:lstStyle/>
          <a:p>
            <a:r>
              <a:rPr lang="en-US" sz="2000" dirty="0"/>
              <a:t>Ball </a:t>
            </a:r>
          </a:p>
        </p:txBody>
      </p:sp>
      <p:sp>
        <p:nvSpPr>
          <p:cNvPr id="17" name="TextBox 16"/>
          <p:cNvSpPr txBox="1"/>
          <p:nvPr/>
        </p:nvSpPr>
        <p:spPr>
          <a:xfrm>
            <a:off x="8112980" y="838200"/>
            <a:ext cx="1145321" cy="400110"/>
          </a:xfrm>
          <a:prstGeom prst="rect">
            <a:avLst/>
          </a:prstGeom>
          <a:noFill/>
        </p:spPr>
        <p:txBody>
          <a:bodyPr wrap="square" rtlCol="0">
            <a:spAutoFit/>
          </a:bodyPr>
          <a:lstStyle/>
          <a:p>
            <a:r>
              <a:rPr lang="en-US" sz="2000" dirty="0"/>
              <a:t>Chain </a:t>
            </a:r>
          </a:p>
        </p:txBody>
      </p:sp>
      <p:sp>
        <p:nvSpPr>
          <p:cNvPr id="22" name="TextBox 21"/>
          <p:cNvSpPr txBox="1"/>
          <p:nvPr/>
        </p:nvSpPr>
        <p:spPr>
          <a:xfrm>
            <a:off x="8257982" y="1828800"/>
            <a:ext cx="1190818" cy="400110"/>
          </a:xfrm>
          <a:prstGeom prst="rect">
            <a:avLst/>
          </a:prstGeom>
          <a:noFill/>
        </p:spPr>
        <p:txBody>
          <a:bodyPr wrap="square" rtlCol="0">
            <a:spAutoFit/>
          </a:bodyPr>
          <a:lstStyle/>
          <a:p>
            <a:r>
              <a:rPr lang="en-US" sz="2000" dirty="0"/>
              <a:t>Ring </a:t>
            </a:r>
          </a:p>
        </p:txBody>
      </p:sp>
      <p:sp>
        <p:nvSpPr>
          <p:cNvPr id="23" name="TextBox 22"/>
          <p:cNvSpPr txBox="1"/>
          <p:nvPr/>
        </p:nvSpPr>
        <p:spPr>
          <a:xfrm>
            <a:off x="9448800" y="1771650"/>
            <a:ext cx="1066800" cy="400110"/>
          </a:xfrm>
          <a:prstGeom prst="rect">
            <a:avLst/>
          </a:prstGeom>
          <a:noFill/>
        </p:spPr>
        <p:txBody>
          <a:bodyPr wrap="square" rtlCol="0">
            <a:spAutoFit/>
          </a:bodyPr>
          <a:lstStyle/>
          <a:p>
            <a:r>
              <a:rPr lang="en-US" sz="2000" dirty="0"/>
              <a:t>Handle </a:t>
            </a:r>
          </a:p>
        </p:txBody>
      </p:sp>
      <p:grpSp>
        <p:nvGrpSpPr>
          <p:cNvPr id="29" name="Group 28"/>
          <p:cNvGrpSpPr/>
          <p:nvPr/>
        </p:nvGrpSpPr>
        <p:grpSpPr>
          <a:xfrm>
            <a:off x="7403972" y="1109914"/>
            <a:ext cx="1854329" cy="661737"/>
            <a:chOff x="5879971" y="1109913"/>
            <a:chExt cx="1854329" cy="661737"/>
          </a:xfrm>
        </p:grpSpPr>
        <p:sp>
          <p:nvSpPr>
            <p:cNvPr id="10" name="Oval 9"/>
            <p:cNvSpPr/>
            <p:nvPr/>
          </p:nvSpPr>
          <p:spPr>
            <a:xfrm>
              <a:off x="5879971" y="1109913"/>
              <a:ext cx="709008" cy="661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6588979" y="1470861"/>
              <a:ext cx="11453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8009148" y="1470862"/>
            <a:ext cx="1439653" cy="586539"/>
            <a:chOff x="6485147" y="1470861"/>
            <a:chExt cx="1439653" cy="586539"/>
          </a:xfrm>
        </p:grpSpPr>
        <p:cxnSp>
          <p:nvCxnSpPr>
            <p:cNvPr id="21" name="Straight Connector 20"/>
            <p:cNvCxnSpPr>
              <a:stCxn id="10" idx="5"/>
            </p:cNvCxnSpPr>
            <p:nvPr/>
          </p:nvCxnSpPr>
          <p:spPr>
            <a:xfrm>
              <a:off x="6485147" y="1674741"/>
              <a:ext cx="325035" cy="382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29391" y="1470861"/>
              <a:ext cx="595409" cy="3952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 name="Freeform 26"/>
          <p:cNvSpPr/>
          <p:nvPr/>
        </p:nvSpPr>
        <p:spPr>
          <a:xfrm>
            <a:off x="7446928" y="1185864"/>
            <a:ext cx="935073" cy="700087"/>
          </a:xfrm>
          <a:custGeom>
            <a:avLst/>
            <a:gdLst>
              <a:gd name="connsiteX0" fmla="*/ 935073 w 935073"/>
              <a:gd name="connsiteY0" fmla="*/ 257175 h 700087"/>
              <a:gd name="connsiteX1" fmla="*/ 877923 w 935073"/>
              <a:gd name="connsiteY1" fmla="*/ 185737 h 700087"/>
              <a:gd name="connsiteX2" fmla="*/ 777911 w 935073"/>
              <a:gd name="connsiteY2" fmla="*/ 57150 h 700087"/>
              <a:gd name="connsiteX3" fmla="*/ 735048 w 935073"/>
              <a:gd name="connsiteY3" fmla="*/ 28575 h 700087"/>
              <a:gd name="connsiteX4" fmla="*/ 677898 w 935073"/>
              <a:gd name="connsiteY4" fmla="*/ 14287 h 700087"/>
              <a:gd name="connsiteX5" fmla="*/ 635036 w 935073"/>
              <a:gd name="connsiteY5" fmla="*/ 0 h 700087"/>
              <a:gd name="connsiteX6" fmla="*/ 506448 w 935073"/>
              <a:gd name="connsiteY6" fmla="*/ 14287 h 700087"/>
              <a:gd name="connsiteX7" fmla="*/ 463586 w 935073"/>
              <a:gd name="connsiteY7" fmla="*/ 28575 h 700087"/>
              <a:gd name="connsiteX8" fmla="*/ 435011 w 935073"/>
              <a:gd name="connsiteY8" fmla="*/ 71437 h 700087"/>
              <a:gd name="connsiteX9" fmla="*/ 392148 w 935073"/>
              <a:gd name="connsiteY9" fmla="*/ 128587 h 700087"/>
              <a:gd name="connsiteX10" fmla="*/ 334998 w 935073"/>
              <a:gd name="connsiteY10" fmla="*/ 214312 h 700087"/>
              <a:gd name="connsiteX11" fmla="*/ 277848 w 935073"/>
              <a:gd name="connsiteY11" fmla="*/ 300037 h 700087"/>
              <a:gd name="connsiteX12" fmla="*/ 263561 w 935073"/>
              <a:gd name="connsiteY12" fmla="*/ 342900 h 700087"/>
              <a:gd name="connsiteX13" fmla="*/ 206411 w 935073"/>
              <a:gd name="connsiteY13" fmla="*/ 428625 h 700087"/>
              <a:gd name="connsiteX14" fmla="*/ 149261 w 935073"/>
              <a:gd name="connsiteY14" fmla="*/ 514350 h 700087"/>
              <a:gd name="connsiteX15" fmla="*/ 120686 w 935073"/>
              <a:gd name="connsiteY15" fmla="*/ 557212 h 700087"/>
              <a:gd name="connsiteX16" fmla="*/ 92111 w 935073"/>
              <a:gd name="connsiteY16" fmla="*/ 600075 h 700087"/>
              <a:gd name="connsiteX17" fmla="*/ 34961 w 935073"/>
              <a:gd name="connsiteY17" fmla="*/ 700087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073" h="700087">
                <a:moveTo>
                  <a:pt x="935073" y="257175"/>
                </a:moveTo>
                <a:cubicBezTo>
                  <a:pt x="916023" y="233362"/>
                  <a:pt x="895859" y="210399"/>
                  <a:pt x="877923" y="185737"/>
                </a:cubicBezTo>
                <a:cubicBezTo>
                  <a:pt x="828908" y="118341"/>
                  <a:pt x="833677" y="103621"/>
                  <a:pt x="777911" y="57150"/>
                </a:cubicBezTo>
                <a:cubicBezTo>
                  <a:pt x="764719" y="46157"/>
                  <a:pt x="750831" y="35339"/>
                  <a:pt x="735048" y="28575"/>
                </a:cubicBezTo>
                <a:cubicBezTo>
                  <a:pt x="716999" y="20840"/>
                  <a:pt x="696779" y="19682"/>
                  <a:pt x="677898" y="14287"/>
                </a:cubicBezTo>
                <a:cubicBezTo>
                  <a:pt x="663417" y="10150"/>
                  <a:pt x="649323" y="4762"/>
                  <a:pt x="635036" y="0"/>
                </a:cubicBezTo>
                <a:cubicBezTo>
                  <a:pt x="592173" y="4762"/>
                  <a:pt x="548988" y="7197"/>
                  <a:pt x="506448" y="14287"/>
                </a:cubicBezTo>
                <a:cubicBezTo>
                  <a:pt x="491593" y="16763"/>
                  <a:pt x="475346" y="19167"/>
                  <a:pt x="463586" y="28575"/>
                </a:cubicBezTo>
                <a:cubicBezTo>
                  <a:pt x="450178" y="39302"/>
                  <a:pt x="444992" y="57464"/>
                  <a:pt x="435011" y="71437"/>
                </a:cubicBezTo>
                <a:cubicBezTo>
                  <a:pt x="421170" y="90814"/>
                  <a:pt x="405804" y="109079"/>
                  <a:pt x="392148" y="128587"/>
                </a:cubicBezTo>
                <a:cubicBezTo>
                  <a:pt x="372454" y="156722"/>
                  <a:pt x="334998" y="214312"/>
                  <a:pt x="334998" y="214312"/>
                </a:cubicBezTo>
                <a:cubicBezTo>
                  <a:pt x="301027" y="316230"/>
                  <a:pt x="349197" y="193013"/>
                  <a:pt x="277848" y="300037"/>
                </a:cubicBezTo>
                <a:cubicBezTo>
                  <a:pt x="269494" y="312568"/>
                  <a:pt x="270875" y="329735"/>
                  <a:pt x="263561" y="342900"/>
                </a:cubicBezTo>
                <a:cubicBezTo>
                  <a:pt x="246883" y="372921"/>
                  <a:pt x="225461" y="400050"/>
                  <a:pt x="206411" y="428625"/>
                </a:cubicBezTo>
                <a:lnTo>
                  <a:pt x="149261" y="514350"/>
                </a:lnTo>
                <a:lnTo>
                  <a:pt x="120686" y="557212"/>
                </a:lnTo>
                <a:cubicBezTo>
                  <a:pt x="111161" y="571500"/>
                  <a:pt x="104253" y="587933"/>
                  <a:pt x="92111" y="600075"/>
                </a:cubicBezTo>
                <a:cubicBezTo>
                  <a:pt x="-1144" y="693330"/>
                  <a:pt x="-29759" y="667728"/>
                  <a:pt x="34961" y="700087"/>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86600" y="1828800"/>
            <a:ext cx="533400" cy="533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7102656" y="3052357"/>
            <a:ext cx="1854329" cy="824318"/>
            <a:chOff x="5345141" y="3900082"/>
            <a:chExt cx="1854329" cy="824318"/>
          </a:xfrm>
        </p:grpSpPr>
        <p:grpSp>
          <p:nvGrpSpPr>
            <p:cNvPr id="31" name="Group 30"/>
            <p:cNvGrpSpPr/>
            <p:nvPr/>
          </p:nvGrpSpPr>
          <p:grpSpPr>
            <a:xfrm>
              <a:off x="5345141" y="4062663"/>
              <a:ext cx="1854329" cy="661737"/>
              <a:chOff x="5879971" y="1109913"/>
              <a:chExt cx="1854329" cy="661737"/>
            </a:xfrm>
          </p:grpSpPr>
          <p:sp>
            <p:nvSpPr>
              <p:cNvPr id="32" name="Oval 31"/>
              <p:cNvSpPr/>
              <p:nvPr/>
            </p:nvSpPr>
            <p:spPr>
              <a:xfrm>
                <a:off x="5879971" y="1109913"/>
                <a:ext cx="709008" cy="6617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6588979" y="1470861"/>
                <a:ext cx="114532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Freeform 29"/>
            <p:cNvSpPr/>
            <p:nvPr/>
          </p:nvSpPr>
          <p:spPr>
            <a:xfrm>
              <a:off x="5663404" y="3900082"/>
              <a:ext cx="794546" cy="500468"/>
            </a:xfrm>
            <a:custGeom>
              <a:avLst/>
              <a:gdLst>
                <a:gd name="connsiteX0" fmla="*/ 794546 w 794546"/>
                <a:gd name="connsiteY0" fmla="*/ 500468 h 500468"/>
                <a:gd name="connsiteX1" fmla="*/ 537371 w 794546"/>
                <a:gd name="connsiteY1" fmla="*/ 406 h 500468"/>
                <a:gd name="connsiteX2" fmla="*/ 23021 w 794546"/>
                <a:gd name="connsiteY2" fmla="*/ 414743 h 500468"/>
                <a:gd name="connsiteX3" fmla="*/ 137321 w 794546"/>
                <a:gd name="connsiteY3" fmla="*/ 371881 h 500468"/>
              </a:gdLst>
              <a:ahLst/>
              <a:cxnLst>
                <a:cxn ang="0">
                  <a:pos x="connsiteX0" y="connsiteY0"/>
                </a:cxn>
                <a:cxn ang="0">
                  <a:pos x="connsiteX1" y="connsiteY1"/>
                </a:cxn>
                <a:cxn ang="0">
                  <a:pos x="connsiteX2" y="connsiteY2"/>
                </a:cxn>
                <a:cxn ang="0">
                  <a:pos x="connsiteX3" y="connsiteY3"/>
                </a:cxn>
              </a:cxnLst>
              <a:rect l="l" t="t" r="r" b="b"/>
              <a:pathLst>
                <a:path w="794546" h="500468">
                  <a:moveTo>
                    <a:pt x="794546" y="500468"/>
                  </a:moveTo>
                  <a:cubicBezTo>
                    <a:pt x="730252" y="257580"/>
                    <a:pt x="665958" y="14693"/>
                    <a:pt x="537371" y="406"/>
                  </a:cubicBezTo>
                  <a:cubicBezTo>
                    <a:pt x="408783" y="-13882"/>
                    <a:pt x="89696" y="352830"/>
                    <a:pt x="23021" y="414743"/>
                  </a:cubicBezTo>
                  <a:cubicBezTo>
                    <a:pt x="-43654" y="476655"/>
                    <a:pt x="46833" y="424268"/>
                    <a:pt x="137321" y="371881"/>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365814" y="4062662"/>
              <a:ext cx="730185" cy="66173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p:cNvSpPr txBox="1"/>
          <p:nvPr/>
        </p:nvSpPr>
        <p:spPr>
          <a:xfrm>
            <a:off x="1752600" y="4419600"/>
            <a:ext cx="8763000" cy="1815882"/>
          </a:xfrm>
          <a:prstGeom prst="rect">
            <a:avLst/>
          </a:prstGeom>
          <a:noFill/>
        </p:spPr>
        <p:txBody>
          <a:bodyPr wrap="square" rtlCol="0">
            <a:spAutoFit/>
          </a:bodyPr>
          <a:lstStyle/>
          <a:p>
            <a:pPr marL="457200" indent="-457200">
              <a:buFont typeface="Arial" pitchFamily="34" charset="0"/>
              <a:buChar char="•"/>
            </a:pPr>
            <a:r>
              <a:rPr lang="en-US" sz="2800" dirty="0"/>
              <a:t>When the ball is cooled down in cold water, it passes through the ring freely again.</a:t>
            </a:r>
          </a:p>
          <a:p>
            <a:pPr marL="457200" indent="-457200">
              <a:buFont typeface="Arial" pitchFamily="34" charset="0"/>
              <a:buChar char="•"/>
            </a:pPr>
            <a:r>
              <a:rPr lang="en-US" sz="2800" dirty="0"/>
              <a:t>This shows that materials </a:t>
            </a:r>
            <a:r>
              <a:rPr lang="en-US" sz="2800" dirty="0">
                <a:solidFill>
                  <a:srgbClr val="FF0000"/>
                </a:solidFill>
              </a:rPr>
              <a:t>expand</a:t>
            </a:r>
            <a:r>
              <a:rPr lang="en-US" sz="2800" dirty="0"/>
              <a:t> when heated and </a:t>
            </a:r>
            <a:r>
              <a:rPr lang="en-US" sz="2800" dirty="0">
                <a:solidFill>
                  <a:srgbClr val="FF0000"/>
                </a:solidFill>
              </a:rPr>
              <a:t>contracts</a:t>
            </a:r>
            <a:r>
              <a:rPr lang="en-US" sz="2800" dirty="0"/>
              <a:t> when cooled down.</a:t>
            </a:r>
          </a:p>
        </p:txBody>
      </p:sp>
    </p:spTree>
    <p:extLst>
      <p:ext uri="{BB962C8B-B14F-4D97-AF65-F5344CB8AC3E}">
        <p14:creationId xmlns:p14="http://schemas.microsoft.com/office/powerpoint/2010/main" val="251442103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9400" y="152400"/>
            <a:ext cx="6934200" cy="523220"/>
          </a:xfrm>
          <a:prstGeom prst="rect">
            <a:avLst/>
          </a:prstGeom>
          <a:noFill/>
        </p:spPr>
        <p:txBody>
          <a:bodyPr wrap="square" rtlCol="0">
            <a:spAutoFit/>
          </a:bodyPr>
          <a:lstStyle/>
          <a:p>
            <a:r>
              <a:rPr lang="en-US" sz="2800" b="1" u="sng" dirty="0"/>
              <a:t>Expansion and contraction of liquids</a:t>
            </a:r>
          </a:p>
        </p:txBody>
      </p:sp>
      <p:pic>
        <p:nvPicPr>
          <p:cNvPr id="266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81400" y="914400"/>
            <a:ext cx="4424362" cy="497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477000" y="1828800"/>
            <a:ext cx="2590800" cy="381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Level of </a:t>
            </a:r>
            <a:r>
              <a:rPr lang="en-US" b="1" dirty="0" err="1">
                <a:solidFill>
                  <a:schemeClr val="tx1"/>
                </a:solidFill>
              </a:rPr>
              <a:t>coloured</a:t>
            </a:r>
            <a:r>
              <a:rPr lang="en-US" b="1" dirty="0">
                <a:solidFill>
                  <a:schemeClr val="tx1"/>
                </a:solidFill>
              </a:rPr>
              <a:t> water</a:t>
            </a:r>
          </a:p>
        </p:txBody>
      </p:sp>
      <p:cxnSp>
        <p:nvCxnSpPr>
          <p:cNvPr id="7" name="Straight Arrow Connector 6"/>
          <p:cNvCxnSpPr/>
          <p:nvPr/>
        </p:nvCxnSpPr>
        <p:spPr>
          <a:xfrm>
            <a:off x="2362200" y="3276601"/>
            <a:ext cx="1447800" cy="1255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52600" y="2907268"/>
            <a:ext cx="1447800" cy="369332"/>
          </a:xfrm>
          <a:prstGeom prst="rect">
            <a:avLst/>
          </a:prstGeom>
          <a:noFill/>
        </p:spPr>
        <p:txBody>
          <a:bodyPr wrap="square" rtlCol="0">
            <a:spAutoFit/>
          </a:bodyPr>
          <a:lstStyle/>
          <a:p>
            <a:r>
              <a:rPr lang="en-US" b="1" dirty="0"/>
              <a:t>Glass bottle</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5364" y="4343400"/>
            <a:ext cx="372014" cy="857250"/>
          </a:xfrm>
          <a:prstGeom prst="rect">
            <a:avLst/>
          </a:prstGeom>
        </p:spPr>
      </p:pic>
      <p:pic>
        <p:nvPicPr>
          <p:cNvPr id="266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430810" y="2131737"/>
            <a:ext cx="1733299" cy="306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164108" y="2284827"/>
            <a:ext cx="1841654" cy="369332"/>
          </a:xfrm>
          <a:prstGeom prst="rect">
            <a:avLst/>
          </a:prstGeom>
          <a:noFill/>
        </p:spPr>
        <p:txBody>
          <a:bodyPr wrap="square" rtlCol="0">
            <a:spAutoFit/>
          </a:bodyPr>
          <a:lstStyle/>
          <a:p>
            <a:r>
              <a:rPr lang="en-US" b="1" dirty="0"/>
              <a:t>Tight fitting cork</a:t>
            </a:r>
          </a:p>
        </p:txBody>
      </p:sp>
      <p:pic>
        <p:nvPicPr>
          <p:cNvPr id="266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2322" y="3886201"/>
            <a:ext cx="6742113"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745134" y="4343400"/>
            <a:ext cx="5151467" cy="1569660"/>
          </a:xfrm>
          <a:prstGeom prst="rect">
            <a:avLst/>
          </a:prstGeom>
          <a:noFill/>
        </p:spPr>
        <p:txBody>
          <a:bodyPr wrap="square" rtlCol="0">
            <a:spAutoFit/>
          </a:bodyPr>
          <a:lstStyle/>
          <a:p>
            <a:r>
              <a:rPr lang="en-US" sz="2400" dirty="0"/>
              <a:t>The level of </a:t>
            </a:r>
            <a:r>
              <a:rPr lang="en-US" sz="2400" dirty="0" err="1"/>
              <a:t>coloured</a:t>
            </a:r>
            <a:r>
              <a:rPr lang="en-US" sz="2400" dirty="0"/>
              <a:t> water rises after heating.</a:t>
            </a:r>
          </a:p>
          <a:p>
            <a:r>
              <a:rPr lang="en-US" sz="2400" dirty="0"/>
              <a:t>Liquids expand when heated and contracts when cooled.</a:t>
            </a:r>
          </a:p>
        </p:txBody>
      </p:sp>
    </p:spTree>
    <p:extLst>
      <p:ext uri="{BB962C8B-B14F-4D97-AF65-F5344CB8AC3E}">
        <p14:creationId xmlns:p14="http://schemas.microsoft.com/office/powerpoint/2010/main" val="353759188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9400" y="228600"/>
            <a:ext cx="6629400" cy="523220"/>
          </a:xfrm>
          <a:prstGeom prst="rect">
            <a:avLst/>
          </a:prstGeom>
          <a:noFill/>
        </p:spPr>
        <p:txBody>
          <a:bodyPr wrap="square" rtlCol="0">
            <a:spAutoFit/>
          </a:bodyPr>
          <a:lstStyle/>
          <a:p>
            <a:r>
              <a:rPr lang="en-US" sz="2800" b="1" u="sng" dirty="0"/>
              <a:t>Expansion and contraction of gases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62333"/>
          <a:stretch/>
        </p:blipFill>
        <p:spPr>
          <a:xfrm>
            <a:off x="1905001" y="838200"/>
            <a:ext cx="3380765" cy="3733800"/>
          </a:xfrm>
          <a:prstGeom prst="rect">
            <a:avLst/>
          </a:prstGeom>
        </p:spPr>
      </p:pic>
      <p:sp>
        <p:nvSpPr>
          <p:cNvPr id="4" name="Rectangle 3"/>
          <p:cNvSpPr/>
          <p:nvPr/>
        </p:nvSpPr>
        <p:spPr>
          <a:xfrm>
            <a:off x="2024062" y="2438400"/>
            <a:ext cx="490538"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00" y="2438401"/>
            <a:ext cx="762000" cy="1042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2327670" y="3089674"/>
            <a:ext cx="685802" cy="1212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67000" y="838200"/>
            <a:ext cx="3048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2743200" y="3352801"/>
            <a:ext cx="0" cy="342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971800" y="3390900"/>
            <a:ext cx="0" cy="342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276600" y="3352801"/>
            <a:ext cx="0" cy="342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81400" y="3352801"/>
            <a:ext cx="0" cy="3429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67362" y="1181100"/>
            <a:ext cx="4495800" cy="1938992"/>
          </a:xfrm>
          <a:prstGeom prst="rect">
            <a:avLst/>
          </a:prstGeom>
          <a:noFill/>
        </p:spPr>
        <p:txBody>
          <a:bodyPr wrap="square" rtlCol="0">
            <a:spAutoFit/>
          </a:bodyPr>
          <a:lstStyle/>
          <a:p>
            <a:r>
              <a:rPr lang="en-US" sz="2400" dirty="0"/>
              <a:t>When the bottle is heated, the balloon swells and rises, this is because the air in the bottle expands when heated and contracts when cooled.</a:t>
            </a:r>
          </a:p>
        </p:txBody>
      </p:sp>
      <p:sp>
        <p:nvSpPr>
          <p:cNvPr id="14" name="TextBox 13"/>
          <p:cNvSpPr txBox="1"/>
          <p:nvPr/>
        </p:nvSpPr>
        <p:spPr>
          <a:xfrm>
            <a:off x="2362200" y="3733801"/>
            <a:ext cx="1600200" cy="461665"/>
          </a:xfrm>
          <a:prstGeom prst="rect">
            <a:avLst/>
          </a:prstGeom>
          <a:noFill/>
        </p:spPr>
        <p:txBody>
          <a:bodyPr wrap="square" rtlCol="0">
            <a:spAutoFit/>
          </a:bodyPr>
          <a:lstStyle/>
          <a:p>
            <a:pPr algn="ctr"/>
            <a:r>
              <a:rPr lang="en-US" sz="2400" dirty="0"/>
              <a:t>Heat </a:t>
            </a:r>
          </a:p>
        </p:txBody>
      </p:sp>
    </p:spTree>
    <p:extLst>
      <p:ext uri="{BB962C8B-B14F-4D97-AF65-F5344CB8AC3E}">
        <p14:creationId xmlns:p14="http://schemas.microsoft.com/office/powerpoint/2010/main" val="265890950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smtClean="0">
                <a:latin typeface="Cambria" panose="02040503050406030204" pitchFamily="18" charset="0"/>
              </a:rPr>
              <a:t>Temperature is the degree of hotness or coldness of a substance</a:t>
            </a:r>
          </a:p>
          <a:p>
            <a:pPr>
              <a:buFont typeface="Wingdings" panose="05000000000000000000" pitchFamily="2" charset="2"/>
              <a:buChar char="§"/>
            </a:pPr>
            <a:endParaRPr lang="en-US" dirty="0" smtClean="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Temperature is measured in degree Celsius written as </a:t>
            </a:r>
            <a:r>
              <a:rPr lang="en-US" baseline="30000" dirty="0"/>
              <a:t>0</a:t>
            </a:r>
            <a:r>
              <a:rPr lang="en-US" dirty="0"/>
              <a:t>c</a:t>
            </a:r>
            <a:endParaRPr lang="en-US" dirty="0" smtClean="0">
              <a:latin typeface="Cambria" panose="02040503050406030204" pitchFamily="18" charset="0"/>
            </a:endParaRPr>
          </a:p>
          <a:p>
            <a:pPr>
              <a:buFont typeface="Wingdings" panose="05000000000000000000" pitchFamily="2" charset="2"/>
              <a:buChar char="§"/>
            </a:pPr>
            <a:endParaRPr lang="en-US" dirty="0" smtClean="0">
              <a:latin typeface="Cambria" panose="02040503050406030204" pitchFamily="18" charset="0"/>
            </a:endParaRPr>
          </a:p>
          <a:p>
            <a:pPr>
              <a:buFont typeface="Wingdings" panose="05000000000000000000" pitchFamily="2" charset="2"/>
              <a:buChar char="§"/>
            </a:pPr>
            <a:r>
              <a:rPr lang="en-US" dirty="0" smtClean="0">
                <a:latin typeface="Cambria" panose="02040503050406030204" pitchFamily="18" charset="0"/>
              </a:rPr>
              <a:t>Thermometer is used to measure temperature</a:t>
            </a:r>
          </a:p>
          <a:p>
            <a:pPr>
              <a:buFont typeface="Wingdings" panose="05000000000000000000" pitchFamily="2" charset="2"/>
              <a:buChar char="§"/>
            </a:pPr>
            <a:endParaRPr lang="en-US" dirty="0">
              <a:latin typeface="Cambria" panose="02040503050406030204" pitchFamily="18" charset="0"/>
            </a:endParaRPr>
          </a:p>
        </p:txBody>
      </p:sp>
      <p:sp>
        <p:nvSpPr>
          <p:cNvPr id="2" name="Title 1"/>
          <p:cNvSpPr>
            <a:spLocks noGrp="1"/>
          </p:cNvSpPr>
          <p:nvPr>
            <p:ph type="title"/>
          </p:nvPr>
        </p:nvSpPr>
        <p:spPr/>
        <p:txBody>
          <a:bodyPr>
            <a:normAutofit fontScale="90000"/>
          </a:bodyPr>
          <a:lstStyle/>
          <a:p>
            <a:r>
              <a:rPr lang="en-US" b="1" u="sng" dirty="0" smtClean="0">
                <a:solidFill>
                  <a:srgbClr val="FF0000"/>
                </a:solidFill>
                <a:latin typeface="Cambria" panose="02040503050406030204" pitchFamily="18" charset="0"/>
              </a:rPr>
              <a:t>Measurement of temperature</a:t>
            </a:r>
            <a:br>
              <a:rPr lang="en-US" b="1" u="sng" dirty="0" smtClean="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366426819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50000"/>
              </a:lnSpc>
              <a:buNone/>
            </a:pPr>
            <a:r>
              <a:rPr lang="en-US" sz="2800" b="1" u="sng" dirty="0">
                <a:latin typeface="Cambria" panose="02040503050406030204" pitchFamily="18" charset="0"/>
              </a:rPr>
              <a:t>In solids</a:t>
            </a:r>
          </a:p>
          <a:p>
            <a:pPr>
              <a:lnSpc>
                <a:spcPct val="150000"/>
              </a:lnSpc>
              <a:buFont typeface="Wingdings" panose="05000000000000000000" pitchFamily="2" charset="2"/>
              <a:buChar char="§"/>
            </a:pPr>
            <a:r>
              <a:rPr lang="en-US" sz="2800" dirty="0">
                <a:latin typeface="Cambria" panose="02040503050406030204" pitchFamily="18" charset="0"/>
              </a:rPr>
              <a:t>Railway lines have gaps to allow room for expansion</a:t>
            </a:r>
          </a:p>
          <a:p>
            <a:pPr>
              <a:lnSpc>
                <a:spcPct val="150000"/>
              </a:lnSpc>
              <a:buFont typeface="Wingdings" panose="05000000000000000000" pitchFamily="2" charset="2"/>
              <a:buChar char="§"/>
            </a:pPr>
            <a:r>
              <a:rPr lang="en-US" sz="2800" dirty="0">
                <a:latin typeface="Cambria" panose="02040503050406030204" pitchFamily="18" charset="0"/>
              </a:rPr>
              <a:t>Telephone and electric wires are connected with loose ends to allow room for contraction</a:t>
            </a:r>
          </a:p>
          <a:p>
            <a:pPr>
              <a:lnSpc>
                <a:spcPct val="150000"/>
              </a:lnSpc>
              <a:buFont typeface="Wingdings" panose="05000000000000000000" pitchFamily="2" charset="2"/>
              <a:buChar char="§"/>
            </a:pPr>
            <a:r>
              <a:rPr lang="en-US" sz="2800" dirty="0">
                <a:latin typeface="Cambria" panose="02040503050406030204" pitchFamily="18" charset="0"/>
              </a:rPr>
              <a:t>Windows are constructed at the top of the wall to allow free air circulation as hot air rises upwards</a:t>
            </a:r>
          </a:p>
          <a:p>
            <a:pPr marL="0" indent="0">
              <a:lnSpc>
                <a:spcPct val="150000"/>
              </a:lnSpc>
              <a:buNone/>
            </a:pPr>
            <a:r>
              <a:rPr lang="en-US" sz="2800" b="1" u="sng" dirty="0">
                <a:latin typeface="Cambria" panose="02040503050406030204" pitchFamily="18" charset="0"/>
              </a:rPr>
              <a:t>In liquids </a:t>
            </a:r>
          </a:p>
          <a:p>
            <a:pPr>
              <a:lnSpc>
                <a:spcPct val="150000"/>
              </a:lnSpc>
              <a:buFont typeface="Wingdings" panose="05000000000000000000" pitchFamily="2" charset="2"/>
              <a:buChar char="§"/>
            </a:pPr>
            <a:r>
              <a:rPr lang="en-US" sz="2800" dirty="0">
                <a:latin typeface="Cambria" panose="02040503050406030204" pitchFamily="18" charset="0"/>
              </a:rPr>
              <a:t>working of thermometers</a:t>
            </a:r>
          </a:p>
          <a:p>
            <a:pPr>
              <a:lnSpc>
                <a:spcPct val="150000"/>
              </a:lnSpc>
            </a:pPr>
            <a:endParaRPr lang="en-US" sz="2800" dirty="0">
              <a:latin typeface="Cambria" panose="02040503050406030204" pitchFamily="18" charset="0"/>
            </a:endParaRPr>
          </a:p>
        </p:txBody>
      </p:sp>
      <p:sp>
        <p:nvSpPr>
          <p:cNvPr id="2" name="Title 1"/>
          <p:cNvSpPr>
            <a:spLocks noGrp="1"/>
          </p:cNvSpPr>
          <p:nvPr>
            <p:ph type="title"/>
          </p:nvPr>
        </p:nvSpPr>
        <p:spPr/>
        <p:txBody>
          <a:bodyPr>
            <a:normAutofit fontScale="90000"/>
          </a:bodyPr>
          <a:lstStyle/>
          <a:p>
            <a:pPr algn="ctr"/>
            <a:r>
              <a:rPr lang="en-US" dirty="0">
                <a:solidFill>
                  <a:srgbClr val="FF0000"/>
                </a:solidFill>
                <a:latin typeface="Cambria" panose="02040503050406030204" pitchFamily="18" charset="0"/>
              </a:rPr>
              <a:t>Application of expansion and </a:t>
            </a:r>
            <a:r>
              <a:rPr lang="en-US" dirty="0" smtClean="0">
                <a:solidFill>
                  <a:srgbClr val="FF0000"/>
                </a:solidFill>
                <a:latin typeface="Cambria" panose="02040503050406030204" pitchFamily="18" charset="0"/>
              </a:rPr>
              <a:t>contraction.</a:t>
            </a:r>
            <a:r>
              <a:rPr lang="en-US" dirty="0">
                <a:solidFill>
                  <a:srgbClr val="FF0000"/>
                </a:solidFill>
                <a:latin typeface="Cambria" panose="02040503050406030204" pitchFamily="18" charset="0"/>
              </a:rPr>
              <a:t/>
            </a:r>
            <a:br>
              <a:rPr lang="en-US" dirty="0">
                <a:solidFill>
                  <a:srgbClr val="FF0000"/>
                </a:solidFill>
                <a:latin typeface="Cambria" panose="02040503050406030204" pitchFamily="18" charset="0"/>
              </a:rPr>
            </a:br>
            <a:endParaRPr lang="en-US"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82011530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295401"/>
            <a:ext cx="8229600" cy="4525963"/>
          </a:xfrm>
        </p:spPr>
        <p:txBody>
          <a:bodyPr>
            <a:normAutofit fontScale="85000" lnSpcReduction="20000"/>
          </a:bodyPr>
          <a:lstStyle/>
          <a:p>
            <a:pPr marL="0" indent="0">
              <a:lnSpc>
                <a:spcPct val="120000"/>
              </a:lnSpc>
              <a:buNone/>
            </a:pPr>
            <a:r>
              <a:rPr lang="en-US" dirty="0" smtClean="0">
                <a:latin typeface="Cambria" panose="02040503050406030204" pitchFamily="18" charset="0"/>
              </a:rPr>
              <a:t>Light is a </a:t>
            </a:r>
            <a:r>
              <a:rPr lang="en-US" dirty="0">
                <a:latin typeface="Cambria" panose="02040503050406030204" pitchFamily="18" charset="0"/>
              </a:rPr>
              <a:t>form of </a:t>
            </a:r>
            <a:r>
              <a:rPr lang="en-US" dirty="0" smtClean="0">
                <a:latin typeface="Cambria" panose="02040503050406030204" pitchFamily="18" charset="0"/>
              </a:rPr>
              <a:t>energy.</a:t>
            </a:r>
            <a:endParaRPr lang="en-US" dirty="0">
              <a:latin typeface="Cambria" panose="02040503050406030204" pitchFamily="18" charset="0"/>
            </a:endParaRPr>
          </a:p>
          <a:p>
            <a:pPr marL="0" indent="0">
              <a:lnSpc>
                <a:spcPct val="120000"/>
              </a:lnSpc>
              <a:buNone/>
            </a:pPr>
            <a:r>
              <a:rPr lang="en-US" b="1" u="sng" dirty="0" smtClean="0">
                <a:latin typeface="Cambria" panose="02040503050406030204" pitchFamily="18" charset="0"/>
              </a:rPr>
              <a:t>Sources </a:t>
            </a:r>
            <a:r>
              <a:rPr lang="en-US" b="1" u="sng" dirty="0">
                <a:latin typeface="Cambria" panose="02040503050406030204" pitchFamily="18" charset="0"/>
              </a:rPr>
              <a:t>of light</a:t>
            </a:r>
          </a:p>
          <a:p>
            <a:pPr marL="514350" indent="-514350">
              <a:lnSpc>
                <a:spcPct val="120000"/>
              </a:lnSpc>
              <a:buFont typeface="+mj-lt"/>
              <a:buAutoNum type="arabicPeriod"/>
            </a:pPr>
            <a:r>
              <a:rPr lang="en-US" dirty="0" smtClean="0">
                <a:latin typeface="Cambria" panose="02040503050406030204" pitchFamily="18" charset="0"/>
              </a:rPr>
              <a:t>Sun</a:t>
            </a:r>
            <a:endParaRPr lang="en-US" dirty="0">
              <a:latin typeface="Cambria" panose="02040503050406030204" pitchFamily="18" charset="0"/>
            </a:endParaRPr>
          </a:p>
          <a:p>
            <a:pPr marL="514350" indent="-514350">
              <a:lnSpc>
                <a:spcPct val="120000"/>
              </a:lnSpc>
              <a:buFont typeface="+mj-lt"/>
              <a:buAutoNum type="arabicPeriod"/>
            </a:pPr>
            <a:r>
              <a:rPr lang="en-US" dirty="0" smtClean="0">
                <a:latin typeface="Cambria" panose="02040503050406030204" pitchFamily="18" charset="0"/>
              </a:rPr>
              <a:t>Flames</a:t>
            </a:r>
            <a:endParaRPr lang="en-US" dirty="0">
              <a:latin typeface="Cambria" panose="02040503050406030204" pitchFamily="18" charset="0"/>
            </a:endParaRPr>
          </a:p>
          <a:p>
            <a:pPr marL="514350" indent="-514350">
              <a:lnSpc>
                <a:spcPct val="120000"/>
              </a:lnSpc>
              <a:buFont typeface="+mj-lt"/>
              <a:buAutoNum type="arabicPeriod"/>
            </a:pPr>
            <a:r>
              <a:rPr lang="en-US" dirty="0" smtClean="0">
                <a:latin typeface="Cambria" panose="02040503050406030204" pitchFamily="18" charset="0"/>
              </a:rPr>
              <a:t>Torch </a:t>
            </a:r>
            <a:r>
              <a:rPr lang="en-US" dirty="0">
                <a:latin typeface="Cambria" panose="02040503050406030204" pitchFamily="18" charset="0"/>
              </a:rPr>
              <a:t>bulbs</a:t>
            </a:r>
          </a:p>
          <a:p>
            <a:pPr marL="514350" indent="-514350">
              <a:lnSpc>
                <a:spcPct val="120000"/>
              </a:lnSpc>
              <a:buFont typeface="+mj-lt"/>
              <a:buAutoNum type="arabicPeriod"/>
            </a:pPr>
            <a:r>
              <a:rPr lang="en-US" dirty="0" smtClean="0">
                <a:latin typeface="Cambria" panose="02040503050406030204" pitchFamily="18" charset="0"/>
              </a:rPr>
              <a:t>Glowworms</a:t>
            </a:r>
            <a:endParaRPr lang="en-US" dirty="0">
              <a:latin typeface="Cambria" panose="02040503050406030204" pitchFamily="18" charset="0"/>
            </a:endParaRPr>
          </a:p>
          <a:p>
            <a:pPr marL="514350" indent="-514350">
              <a:lnSpc>
                <a:spcPct val="120000"/>
              </a:lnSpc>
              <a:buFont typeface="+mj-lt"/>
              <a:buAutoNum type="arabicPeriod"/>
            </a:pPr>
            <a:r>
              <a:rPr lang="en-US" dirty="0" smtClean="0">
                <a:latin typeface="Cambria" panose="02040503050406030204" pitchFamily="18" charset="0"/>
              </a:rPr>
              <a:t>Burning </a:t>
            </a:r>
            <a:r>
              <a:rPr lang="en-US" dirty="0">
                <a:latin typeface="Cambria" panose="02040503050406030204" pitchFamily="18" charset="0"/>
              </a:rPr>
              <a:t>candle</a:t>
            </a:r>
          </a:p>
          <a:p>
            <a:pPr marL="514350" indent="-514350">
              <a:lnSpc>
                <a:spcPct val="120000"/>
              </a:lnSpc>
              <a:buFont typeface="+mj-lt"/>
              <a:buAutoNum type="arabicPeriod"/>
            </a:pPr>
            <a:r>
              <a:rPr lang="en-US" dirty="0" smtClean="0">
                <a:latin typeface="Cambria" panose="02040503050406030204" pitchFamily="18" charset="0"/>
              </a:rPr>
              <a:t>Lamp</a:t>
            </a:r>
            <a:endParaRPr lang="en-US" dirty="0">
              <a:latin typeface="Cambria" panose="02040503050406030204" pitchFamily="18" charset="0"/>
            </a:endParaRPr>
          </a:p>
          <a:p>
            <a:pPr marL="0" indent="0">
              <a:lnSpc>
                <a:spcPct val="120000"/>
              </a:lnSpc>
              <a:buNone/>
            </a:pPr>
            <a:r>
              <a:rPr lang="en-US" dirty="0" smtClean="0">
                <a:solidFill>
                  <a:srgbClr val="002060"/>
                </a:solidFill>
                <a:latin typeface="Cambria" panose="02040503050406030204" pitchFamily="18" charset="0"/>
              </a:rPr>
              <a:t>NB: Moon </a:t>
            </a:r>
            <a:r>
              <a:rPr lang="en-US" dirty="0">
                <a:solidFill>
                  <a:srgbClr val="002060"/>
                </a:solidFill>
                <a:latin typeface="Cambria" panose="02040503050406030204" pitchFamily="18" charset="0"/>
              </a:rPr>
              <a:t>is not a source of light</a:t>
            </a:r>
          </a:p>
          <a:p>
            <a:pPr>
              <a:lnSpc>
                <a:spcPct val="120000"/>
              </a:lnSpc>
            </a:pPr>
            <a:endParaRPr lang="en-US" dirty="0">
              <a:latin typeface="Cambria" panose="02040503050406030204" pitchFamily="18" charset="0"/>
            </a:endParaRPr>
          </a:p>
        </p:txBody>
      </p:sp>
      <p:sp>
        <p:nvSpPr>
          <p:cNvPr id="2" name="Title 1"/>
          <p:cNvSpPr>
            <a:spLocks noGrp="1"/>
          </p:cNvSpPr>
          <p:nvPr>
            <p:ph type="title"/>
          </p:nvPr>
        </p:nvSpPr>
        <p:spPr/>
        <p:txBody>
          <a:bodyPr>
            <a:noAutofit/>
          </a:bodyPr>
          <a:lstStyle/>
          <a:p>
            <a:pPr algn="ctr"/>
            <a:r>
              <a:rPr lang="en-US" sz="4800" b="1" u="sng" dirty="0">
                <a:solidFill>
                  <a:srgbClr val="FF0000"/>
                </a:solidFill>
                <a:latin typeface="Cambria" panose="02040503050406030204" pitchFamily="18" charset="0"/>
              </a:rPr>
              <a:t>LIGHT</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pic>
        <p:nvPicPr>
          <p:cNvPr id="2051" name="Picture 3" descr="C:\Users\NASOKHO\Desktop\la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60960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78382"/>
            <a:ext cx="3795402" cy="2519362"/>
          </a:xfrm>
          <a:prstGeom prst="rect">
            <a:avLst/>
          </a:prstGeom>
        </p:spPr>
      </p:pic>
    </p:spTree>
    <p:extLst>
      <p:ext uri="{BB962C8B-B14F-4D97-AF65-F5344CB8AC3E}">
        <p14:creationId xmlns:p14="http://schemas.microsoft.com/office/powerpoint/2010/main" val="423972266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1"/>
            <a:ext cx="8229600" cy="4864291"/>
          </a:xfrm>
        </p:spPr>
        <p:txBody>
          <a:bodyPr/>
          <a:lstStyle/>
          <a:p>
            <a:pPr>
              <a:lnSpc>
                <a:spcPct val="150000"/>
              </a:lnSpc>
              <a:buFont typeface="Wingdings" panose="05000000000000000000" pitchFamily="2" charset="2"/>
              <a:buChar char="§"/>
            </a:pPr>
            <a:r>
              <a:rPr lang="en-US" dirty="0" smtClean="0">
                <a:latin typeface="Cambria" panose="02040503050406030204" pitchFamily="18" charset="0"/>
              </a:rPr>
              <a:t>Sight</a:t>
            </a:r>
          </a:p>
          <a:p>
            <a:pPr>
              <a:lnSpc>
                <a:spcPct val="150000"/>
              </a:lnSpc>
              <a:buFont typeface="Wingdings" panose="05000000000000000000" pitchFamily="2" charset="2"/>
              <a:buChar char="§"/>
            </a:pPr>
            <a:r>
              <a:rPr lang="en-US" dirty="0" smtClean="0">
                <a:latin typeface="Cambria" panose="02040503050406030204" pitchFamily="18" charset="0"/>
              </a:rPr>
              <a:t>Plant growth</a:t>
            </a:r>
          </a:p>
          <a:p>
            <a:pPr>
              <a:lnSpc>
                <a:spcPct val="150000"/>
              </a:lnSpc>
              <a:buFont typeface="Wingdings" panose="05000000000000000000" pitchFamily="2" charset="2"/>
              <a:buChar char="§"/>
            </a:pPr>
            <a:r>
              <a:rPr lang="en-US" dirty="0" smtClean="0">
                <a:latin typeface="Cambria" panose="02040503050406030204" pitchFamily="18" charset="0"/>
              </a:rPr>
              <a:t>Electricity provision</a:t>
            </a:r>
          </a:p>
          <a:p>
            <a:pPr>
              <a:lnSpc>
                <a:spcPct val="150000"/>
              </a:lnSpc>
              <a:buFont typeface="Wingdings" panose="05000000000000000000" pitchFamily="2" charset="2"/>
              <a:buChar char="§"/>
            </a:pPr>
            <a:r>
              <a:rPr lang="en-US" dirty="0" smtClean="0">
                <a:latin typeface="Cambria" panose="02040503050406030204" pitchFamily="18" charset="0"/>
              </a:rPr>
              <a:t>Photography</a:t>
            </a:r>
          </a:p>
          <a:p>
            <a:pPr>
              <a:lnSpc>
                <a:spcPct val="150000"/>
              </a:lnSpc>
              <a:buFont typeface="Wingdings" panose="05000000000000000000" pitchFamily="2" charset="2"/>
              <a:buChar char="§"/>
            </a:pPr>
            <a:r>
              <a:rPr lang="en-US" dirty="0" smtClean="0">
                <a:latin typeface="Cambria" panose="02040503050406030204" pitchFamily="18" charset="0"/>
              </a:rPr>
              <a:t>Communication</a:t>
            </a:r>
          </a:p>
          <a:p>
            <a:pPr>
              <a:lnSpc>
                <a:spcPct val="150000"/>
              </a:lnSpc>
              <a:buFont typeface="Wingdings" panose="05000000000000000000" pitchFamily="2" charset="2"/>
              <a:buChar char="§"/>
            </a:pPr>
            <a:endParaRPr lang="en-US" dirty="0">
              <a:latin typeface="Cambria" panose="02040503050406030204" pitchFamily="18" charset="0"/>
            </a:endParaRPr>
          </a:p>
        </p:txBody>
      </p:sp>
      <p:sp>
        <p:nvSpPr>
          <p:cNvPr id="2" name="Title 1"/>
          <p:cNvSpPr>
            <a:spLocks noGrp="1"/>
          </p:cNvSpPr>
          <p:nvPr>
            <p:ph type="title"/>
          </p:nvPr>
        </p:nvSpPr>
        <p:spPr/>
        <p:txBody>
          <a:bodyPr>
            <a:noAutofit/>
          </a:bodyPr>
          <a:lstStyle/>
          <a:p>
            <a:r>
              <a:rPr lang="en-US" sz="4800" b="1" u="sng" dirty="0">
                <a:solidFill>
                  <a:srgbClr val="FF0000"/>
                </a:solidFill>
                <a:latin typeface="Cambria" panose="02040503050406030204" pitchFamily="18" charset="0"/>
              </a:rPr>
              <a:t>Uses of light</a:t>
            </a:r>
            <a:br>
              <a:rPr lang="en-US" sz="4800" b="1" u="sng" dirty="0">
                <a:solidFill>
                  <a:srgbClr val="FF0000"/>
                </a:solidFill>
                <a:latin typeface="Cambria" panose="02040503050406030204" pitchFamily="18" charset="0"/>
              </a:rPr>
            </a:br>
            <a:endParaRPr lang="en-US" sz="4800" b="1"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300254668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mbria" panose="02040503050406030204" pitchFamily="18" charset="0"/>
              </a:rPr>
              <a:t>Examples of food crops include</a:t>
            </a:r>
          </a:p>
        </p:txBody>
      </p:sp>
      <p:sp>
        <p:nvSpPr>
          <p:cNvPr id="3" name="Content Placeholder 2"/>
          <p:cNvSpPr>
            <a:spLocks noGrp="1"/>
          </p:cNvSpPr>
          <p:nvPr>
            <p:ph idx="1"/>
          </p:nvPr>
        </p:nvSpPr>
        <p:spPr/>
        <p:txBody>
          <a:bodyPr/>
          <a:lstStyle/>
          <a:p>
            <a:r>
              <a:rPr lang="en-US" b="1" dirty="0" smtClean="0">
                <a:latin typeface="Cambria" panose="02040503050406030204" pitchFamily="18" charset="0"/>
              </a:rPr>
              <a:t>Cereals </a:t>
            </a:r>
            <a:r>
              <a:rPr lang="en-US" dirty="0">
                <a:latin typeface="Cambria" panose="02040503050406030204" pitchFamily="18" charset="0"/>
              </a:rPr>
              <a:t>such as maize, wheat, rice, sorghum, millet, barley and oats</a:t>
            </a:r>
          </a:p>
          <a:p>
            <a:r>
              <a:rPr lang="en-US" b="1" dirty="0">
                <a:latin typeface="Cambria" panose="02040503050406030204" pitchFamily="18" charset="0"/>
              </a:rPr>
              <a:t>Legumes</a:t>
            </a:r>
            <a:r>
              <a:rPr lang="en-US" dirty="0">
                <a:latin typeface="Cambria" panose="02040503050406030204" pitchFamily="18" charset="0"/>
              </a:rPr>
              <a:t> such as beans, peas, soya beans, groundnuts, peanuts and green grams</a:t>
            </a:r>
          </a:p>
          <a:p>
            <a:r>
              <a:rPr lang="en-US" b="1" dirty="0">
                <a:latin typeface="Cambria" panose="02040503050406030204" pitchFamily="18" charset="0"/>
              </a:rPr>
              <a:t>Vegetables</a:t>
            </a:r>
            <a:r>
              <a:rPr lang="en-US" dirty="0">
                <a:latin typeface="Cambria" panose="02040503050406030204" pitchFamily="18" charset="0"/>
              </a:rPr>
              <a:t> such as kales, spinach, cabbage, onions and tomatoes</a:t>
            </a:r>
          </a:p>
          <a:p>
            <a:r>
              <a:rPr lang="en-US" b="1" dirty="0">
                <a:latin typeface="Cambria" panose="02040503050406030204" pitchFamily="18" charset="0"/>
              </a:rPr>
              <a:t>Fruits </a:t>
            </a:r>
            <a:r>
              <a:rPr lang="en-US" dirty="0">
                <a:latin typeface="Cambria" panose="02040503050406030204" pitchFamily="18" charset="0"/>
              </a:rPr>
              <a:t>such as oranges, mangoes, pineapples, guavas, apples, ripe bananas and </a:t>
            </a:r>
            <a:r>
              <a:rPr lang="en-US" dirty="0" smtClean="0">
                <a:latin typeface="Cambria" panose="02040503050406030204" pitchFamily="18" charset="0"/>
              </a:rPr>
              <a:t>pawpaw's</a:t>
            </a:r>
            <a:endParaRPr lang="en-US" dirty="0">
              <a:latin typeface="Cambria" panose="02040503050406030204" pitchFamily="18" charset="0"/>
            </a:endParaRPr>
          </a:p>
          <a:p>
            <a:r>
              <a:rPr lang="en-US" b="1" dirty="0">
                <a:latin typeface="Cambria" panose="02040503050406030204" pitchFamily="18" charset="0"/>
              </a:rPr>
              <a:t>Tuber crops </a:t>
            </a:r>
            <a:r>
              <a:rPr lang="en-US" dirty="0">
                <a:latin typeface="Cambria" panose="02040503050406030204" pitchFamily="18" charset="0"/>
              </a:rPr>
              <a:t>such as cassava, yams, potatoes, carrots and arrow roots</a:t>
            </a:r>
          </a:p>
          <a:p>
            <a:endParaRPr lang="en-US" dirty="0"/>
          </a:p>
        </p:txBody>
      </p:sp>
    </p:spTree>
    <p:extLst>
      <p:ext uri="{BB962C8B-B14F-4D97-AF65-F5344CB8AC3E}">
        <p14:creationId xmlns:p14="http://schemas.microsoft.com/office/powerpoint/2010/main" val="22124373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6636" y="2294500"/>
            <a:ext cx="8333222" cy="2084993"/>
          </a:xfrm>
        </p:spPr>
        <p:txBody>
          <a:bodyPr>
            <a:normAutofit/>
          </a:bodyPr>
          <a:lstStyle/>
          <a:p>
            <a:r>
              <a:rPr lang="en-US" dirty="0"/>
              <a:t>Experiment to find out the conditions necessary for germination</a:t>
            </a:r>
          </a:p>
        </p:txBody>
      </p:sp>
    </p:spTree>
    <p:extLst>
      <p:ext uri="{BB962C8B-B14F-4D97-AF65-F5344CB8AC3E}">
        <p14:creationId xmlns:p14="http://schemas.microsoft.com/office/powerpoint/2010/main" val="7523746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dirty="0" smtClean="0">
                <a:latin typeface="Cambria" panose="02040503050406030204" pitchFamily="18" charset="0"/>
              </a:rPr>
              <a:t>Enable </a:t>
            </a:r>
            <a:r>
              <a:rPr lang="en-US" dirty="0">
                <a:latin typeface="Cambria" panose="02040503050406030204" pitchFamily="18" charset="0"/>
              </a:rPr>
              <a:t>people to see clearly</a:t>
            </a:r>
          </a:p>
          <a:p>
            <a:pPr>
              <a:lnSpc>
                <a:spcPct val="150000"/>
              </a:lnSpc>
              <a:buFont typeface="Wingdings" panose="05000000000000000000" pitchFamily="2" charset="2"/>
              <a:buChar char="§"/>
            </a:pPr>
            <a:r>
              <a:rPr lang="en-US" dirty="0" smtClean="0">
                <a:latin typeface="Cambria" panose="02040503050406030204" pitchFamily="18" charset="0"/>
              </a:rPr>
              <a:t>Safety </a:t>
            </a:r>
            <a:r>
              <a:rPr lang="en-US" dirty="0">
                <a:latin typeface="Cambria" panose="02040503050406030204" pitchFamily="18" charset="0"/>
              </a:rPr>
              <a:t>– </a:t>
            </a:r>
            <a:r>
              <a:rPr lang="en-US" dirty="0" smtClean="0">
                <a:latin typeface="Cambria" panose="02040503050406030204" pitchFamily="18" charset="0"/>
              </a:rPr>
              <a:t>People </a:t>
            </a:r>
            <a:r>
              <a:rPr lang="en-US" dirty="0">
                <a:latin typeface="Cambria" panose="02040503050406030204" pitchFamily="18" charset="0"/>
              </a:rPr>
              <a:t>walk safely in a well-lit house</a:t>
            </a:r>
          </a:p>
          <a:p>
            <a:pPr>
              <a:lnSpc>
                <a:spcPct val="150000"/>
              </a:lnSpc>
              <a:buFont typeface="Wingdings" panose="05000000000000000000" pitchFamily="2" charset="2"/>
              <a:buChar char="§"/>
            </a:pPr>
            <a:r>
              <a:rPr lang="en-US" dirty="0" smtClean="0">
                <a:latin typeface="Cambria" panose="02040503050406030204" pitchFamily="18" charset="0"/>
              </a:rPr>
              <a:t>Pest </a:t>
            </a:r>
            <a:r>
              <a:rPr lang="en-US" dirty="0">
                <a:latin typeface="Cambria" panose="02040503050406030204" pitchFamily="18" charset="0"/>
              </a:rPr>
              <a:t>control – </a:t>
            </a:r>
            <a:r>
              <a:rPr lang="en-US" dirty="0" smtClean="0">
                <a:latin typeface="Cambria" panose="02040503050406030204" pitchFamily="18" charset="0"/>
              </a:rPr>
              <a:t>A </a:t>
            </a:r>
            <a:r>
              <a:rPr lang="en-US" dirty="0">
                <a:latin typeface="Cambria" panose="02040503050406030204" pitchFamily="18" charset="0"/>
              </a:rPr>
              <a:t>well lit house discourages pests </a:t>
            </a:r>
            <a:r>
              <a:rPr lang="en-US" dirty="0" smtClean="0">
                <a:latin typeface="Cambria" panose="02040503050406030204" pitchFamily="18" charset="0"/>
              </a:rPr>
              <a:t>			from </a:t>
            </a:r>
            <a:r>
              <a:rPr lang="en-US" dirty="0">
                <a:latin typeface="Cambria" panose="02040503050406030204" pitchFamily="18" charset="0"/>
              </a:rPr>
              <a:t>breeding</a:t>
            </a:r>
          </a:p>
          <a:p>
            <a:pPr>
              <a:lnSpc>
                <a:spcPct val="150000"/>
              </a:lnSpc>
              <a:buFont typeface="Wingdings" panose="05000000000000000000" pitchFamily="2" charset="2"/>
              <a:buChar char="§"/>
            </a:pPr>
            <a:r>
              <a:rPr lang="en-US" dirty="0" smtClean="0">
                <a:latin typeface="Cambria" panose="02040503050406030204" pitchFamily="18" charset="0"/>
              </a:rPr>
              <a:t>Comfort </a:t>
            </a:r>
            <a:r>
              <a:rPr lang="en-US" dirty="0">
                <a:latin typeface="Cambria" panose="02040503050406030204" pitchFamily="18" charset="0"/>
              </a:rPr>
              <a:t>– </a:t>
            </a:r>
            <a:r>
              <a:rPr lang="en-US" dirty="0" smtClean="0">
                <a:latin typeface="Cambria" panose="02040503050406030204" pitchFamily="18" charset="0"/>
              </a:rPr>
              <a:t>Enables </a:t>
            </a:r>
            <a:r>
              <a:rPr lang="en-US" dirty="0">
                <a:latin typeface="Cambria" panose="02040503050406030204" pitchFamily="18" charset="0"/>
              </a:rPr>
              <a:t>a person to read properly</a:t>
            </a:r>
          </a:p>
          <a:p>
            <a:pPr>
              <a:lnSpc>
                <a:spcPct val="150000"/>
              </a:lnSpc>
              <a:buFont typeface="Wingdings" panose="05000000000000000000" pitchFamily="2" charset="2"/>
              <a:buChar char="§"/>
            </a:pPr>
            <a:endParaRPr lang="en-US" dirty="0">
              <a:latin typeface="Cambria" panose="02040503050406030204" pitchFamily="18" charset="0"/>
            </a:endParaRPr>
          </a:p>
        </p:txBody>
      </p:sp>
      <p:sp>
        <p:nvSpPr>
          <p:cNvPr id="2" name="Title 1"/>
          <p:cNvSpPr>
            <a:spLocks noGrp="1"/>
          </p:cNvSpPr>
          <p:nvPr>
            <p:ph type="title"/>
          </p:nvPr>
        </p:nvSpPr>
        <p:spPr/>
        <p:txBody>
          <a:bodyPr>
            <a:noAutofit/>
          </a:bodyPr>
          <a:lstStyle/>
          <a:p>
            <a:pPr algn="ctr"/>
            <a:r>
              <a:rPr lang="en-US" sz="3200" b="1" u="sng" dirty="0">
                <a:solidFill>
                  <a:srgbClr val="FF0000"/>
                </a:solidFill>
                <a:latin typeface="Cambria" panose="02040503050406030204" pitchFamily="18" charset="0"/>
              </a:rPr>
              <a:t>Importance of lighting a house properly</a:t>
            </a:r>
            <a:br>
              <a:rPr lang="en-US" sz="3200" b="1" u="sng" dirty="0">
                <a:solidFill>
                  <a:srgbClr val="FF0000"/>
                </a:solidFill>
                <a:latin typeface="Cambria" panose="02040503050406030204" pitchFamily="18" charset="0"/>
              </a:rPr>
            </a:br>
            <a:endParaRPr lang="en-US" sz="3200" b="1"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8190593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buFont typeface="Wingdings" panose="05000000000000000000" pitchFamily="2" charset="2"/>
              <a:buChar char="§"/>
            </a:pPr>
            <a:r>
              <a:rPr lang="en-US" sz="3600" dirty="0">
                <a:latin typeface="Cambria" panose="02040503050406030204" pitchFamily="18" charset="0"/>
              </a:rPr>
              <a:t>Using windows</a:t>
            </a:r>
          </a:p>
          <a:p>
            <a:pPr>
              <a:lnSpc>
                <a:spcPct val="150000"/>
              </a:lnSpc>
              <a:buFont typeface="Wingdings" panose="05000000000000000000" pitchFamily="2" charset="2"/>
              <a:buChar char="§"/>
            </a:pPr>
            <a:r>
              <a:rPr lang="en-US" sz="3600" dirty="0">
                <a:latin typeface="Cambria" panose="02040503050406030204" pitchFamily="18" charset="0"/>
              </a:rPr>
              <a:t>Using doors</a:t>
            </a:r>
          </a:p>
          <a:p>
            <a:pPr>
              <a:lnSpc>
                <a:spcPct val="150000"/>
              </a:lnSpc>
              <a:buFont typeface="Wingdings" panose="05000000000000000000" pitchFamily="2" charset="2"/>
              <a:buChar char="§"/>
            </a:pPr>
            <a:r>
              <a:rPr lang="en-US" sz="3600" dirty="0">
                <a:latin typeface="Cambria" panose="02040503050406030204" pitchFamily="18" charset="0"/>
              </a:rPr>
              <a:t>Using translucent plastic sheets for roofing</a:t>
            </a:r>
          </a:p>
          <a:p>
            <a:pPr>
              <a:lnSpc>
                <a:spcPct val="150000"/>
              </a:lnSpc>
              <a:buFont typeface="Wingdings" panose="05000000000000000000" pitchFamily="2" charset="2"/>
              <a:buChar char="§"/>
            </a:pPr>
            <a:endParaRPr lang="en-US" sz="3600" dirty="0">
              <a:latin typeface="Cambria" panose="02040503050406030204" pitchFamily="18" charset="0"/>
            </a:endParaRPr>
          </a:p>
        </p:txBody>
      </p:sp>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Ways of lighting a house</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19230801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990601"/>
            <a:ext cx="8229600" cy="5135563"/>
          </a:xfrm>
        </p:spPr>
        <p:txBody>
          <a:bodyPr>
            <a:normAutofit fontScale="92500" lnSpcReduction="20000"/>
          </a:bodyPr>
          <a:lstStyle/>
          <a:p>
            <a:pPr marL="0" indent="0" algn="ctr">
              <a:buNone/>
            </a:pPr>
            <a:r>
              <a:rPr lang="en-US" b="1" dirty="0" smtClean="0">
                <a:latin typeface="Cambria" panose="02040503050406030204" pitchFamily="18" charset="0"/>
              </a:rPr>
              <a:t>Experiment </a:t>
            </a:r>
            <a:r>
              <a:rPr lang="en-US" b="1" dirty="0">
                <a:latin typeface="Cambria" panose="02040503050406030204" pitchFamily="18" charset="0"/>
              </a:rPr>
              <a:t>to investigate how light travels</a:t>
            </a:r>
          </a:p>
          <a:p>
            <a:pPr marL="0" indent="0">
              <a:buNone/>
            </a:pPr>
            <a:r>
              <a:rPr lang="en-US" b="1" u="sng" dirty="0">
                <a:latin typeface="Cambria" panose="02040503050406030204" pitchFamily="18" charset="0"/>
              </a:rPr>
              <a:t>Requirements</a:t>
            </a:r>
            <a:r>
              <a:rPr lang="en-US" b="1" u="sng" dirty="0" smtClean="0">
                <a:latin typeface="Cambria" panose="02040503050406030204" pitchFamily="18" charset="0"/>
              </a:rPr>
              <a:t>:</a:t>
            </a:r>
          </a:p>
          <a:p>
            <a:pPr marL="0" indent="0">
              <a:buNone/>
            </a:pPr>
            <a:r>
              <a:rPr lang="en-US" dirty="0" smtClean="0">
                <a:latin typeface="Cambria" panose="02040503050406030204" pitchFamily="18" charset="0"/>
              </a:rPr>
              <a:t>Four </a:t>
            </a:r>
            <a:r>
              <a:rPr lang="en-US" dirty="0">
                <a:latin typeface="Cambria" panose="02040503050406030204" pitchFamily="18" charset="0"/>
              </a:rPr>
              <a:t>cardboards, candle, string, </a:t>
            </a:r>
            <a:r>
              <a:rPr lang="en-US" dirty="0" smtClean="0">
                <a:latin typeface="Cambria" panose="02040503050406030204" pitchFamily="18" charset="0"/>
              </a:rPr>
              <a:t>wood</a:t>
            </a:r>
            <a:endParaRPr lang="en-US" dirty="0">
              <a:latin typeface="Cambria" panose="02040503050406030204" pitchFamily="18" charset="0"/>
            </a:endParaRPr>
          </a:p>
          <a:p>
            <a:pPr marL="0" indent="0">
              <a:buNone/>
            </a:pPr>
            <a:r>
              <a:rPr lang="en-US" b="1" u="sng" dirty="0">
                <a:latin typeface="Cambria" panose="02040503050406030204" pitchFamily="18" charset="0"/>
              </a:rPr>
              <a:t>Procedure</a:t>
            </a:r>
          </a:p>
          <a:p>
            <a:pPr marL="0" indent="0">
              <a:buNone/>
            </a:pPr>
            <a:r>
              <a:rPr lang="en-US" dirty="0" smtClean="0">
                <a:latin typeface="Cambria" panose="02040503050406030204" pitchFamily="18" charset="0"/>
              </a:rPr>
              <a:t>Cut </a:t>
            </a:r>
            <a:r>
              <a:rPr lang="en-US" dirty="0">
                <a:latin typeface="Cambria" panose="02040503050406030204" pitchFamily="18" charset="0"/>
              </a:rPr>
              <a:t>four similar squares of cardboards and fix each cardboard to a piece of wood</a:t>
            </a:r>
          </a:p>
          <a:p>
            <a:pPr marL="0" indent="0">
              <a:buNone/>
            </a:pPr>
            <a:r>
              <a:rPr lang="en-US" dirty="0" smtClean="0">
                <a:latin typeface="Cambria" panose="02040503050406030204" pitchFamily="18" charset="0"/>
              </a:rPr>
              <a:t>Make </a:t>
            </a:r>
            <a:r>
              <a:rPr lang="en-US" dirty="0">
                <a:latin typeface="Cambria" panose="02040503050406030204" pitchFamily="18" charset="0"/>
              </a:rPr>
              <a:t>a hole at the same level in the four cardboards</a:t>
            </a:r>
          </a:p>
          <a:p>
            <a:pPr marL="0" indent="0">
              <a:buNone/>
            </a:pPr>
            <a:r>
              <a:rPr lang="en-US" dirty="0" smtClean="0">
                <a:latin typeface="Cambria" panose="02040503050406030204" pitchFamily="18" charset="0"/>
              </a:rPr>
              <a:t>Thread </a:t>
            </a:r>
            <a:r>
              <a:rPr lang="en-US" dirty="0">
                <a:latin typeface="Cambria" panose="02040503050406030204" pitchFamily="18" charset="0"/>
              </a:rPr>
              <a:t>a string through the </a:t>
            </a:r>
            <a:r>
              <a:rPr lang="en-US" dirty="0" smtClean="0">
                <a:latin typeface="Cambria" panose="02040503050406030204" pitchFamily="18" charset="0"/>
              </a:rPr>
              <a:t>holes</a:t>
            </a:r>
            <a:endParaRPr lang="en-US" dirty="0">
              <a:latin typeface="Cambria" panose="02040503050406030204" pitchFamily="18" charset="0"/>
            </a:endParaRPr>
          </a:p>
          <a:p>
            <a:pPr marL="0" indent="0">
              <a:buNone/>
            </a:pPr>
            <a:r>
              <a:rPr lang="en-US" dirty="0" smtClean="0">
                <a:latin typeface="Cambria" panose="02040503050406030204" pitchFamily="18" charset="0"/>
              </a:rPr>
              <a:t>Light </a:t>
            </a:r>
            <a:r>
              <a:rPr lang="en-US" dirty="0">
                <a:latin typeface="Cambria" panose="02040503050406030204" pitchFamily="18" charset="0"/>
              </a:rPr>
              <a:t>a candle and place it at the opposite end of the </a:t>
            </a:r>
            <a:r>
              <a:rPr lang="en-US" dirty="0" smtClean="0">
                <a:latin typeface="Cambria" panose="02040503050406030204" pitchFamily="18" charset="0"/>
              </a:rPr>
              <a:t>cardboards as shown below.</a:t>
            </a:r>
            <a:endParaRPr lang="en-US" dirty="0">
              <a:latin typeface="Cambria" panose="02040503050406030204" pitchFamily="18" charset="0"/>
            </a:endParaRPr>
          </a:p>
          <a:p>
            <a:endParaRPr lang="en-US" dirty="0">
              <a:latin typeface="Cambria" panose="02040503050406030204" pitchFamily="18" charset="0"/>
            </a:endParaRPr>
          </a:p>
        </p:txBody>
      </p:sp>
      <p:sp>
        <p:nvSpPr>
          <p:cNvPr id="2" name="Title 1"/>
          <p:cNvSpPr>
            <a:spLocks noGrp="1"/>
          </p:cNvSpPr>
          <p:nvPr>
            <p:ph type="title"/>
          </p:nvPr>
        </p:nvSpPr>
        <p:spPr/>
        <p:txBody>
          <a:bodyPr>
            <a:normAutofit fontScale="90000"/>
          </a:bodyPr>
          <a:lstStyle/>
          <a:p>
            <a:r>
              <a:rPr lang="en-US" b="1" u="sng" dirty="0">
                <a:solidFill>
                  <a:srgbClr val="FF0000"/>
                </a:solidFill>
                <a:latin typeface="Cambria" panose="02040503050406030204" pitchFamily="18" charset="0"/>
              </a:rPr>
              <a:t>How light travels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79527746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
            <a:ext cx="8991600" cy="2971800"/>
          </a:xfrm>
          <a:prstGeom prst="rect">
            <a:avLst/>
          </a:prstGeom>
        </p:spPr>
      </p:pic>
      <p:sp>
        <p:nvSpPr>
          <p:cNvPr id="5" name="Content Placeholder 2"/>
          <p:cNvSpPr txBox="1">
            <a:spLocks/>
          </p:cNvSpPr>
          <p:nvPr/>
        </p:nvSpPr>
        <p:spPr>
          <a:xfrm>
            <a:off x="1981200" y="4237038"/>
            <a:ext cx="8229600" cy="4525963"/>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US" dirty="0">
                <a:latin typeface="Cambria" panose="02040503050406030204" pitchFamily="18" charset="0"/>
              </a:rPr>
              <a:t>In the experiment a person at point B can see the light from the candle placed at point A through the holes. Light therefore travels in a straight line</a:t>
            </a:r>
          </a:p>
        </p:txBody>
      </p:sp>
      <p:sp>
        <p:nvSpPr>
          <p:cNvPr id="6" name="Title 1"/>
          <p:cNvSpPr txBox="1">
            <a:spLocks/>
          </p:cNvSpPr>
          <p:nvPr/>
        </p:nvSpPr>
        <p:spPr>
          <a:xfrm>
            <a:off x="1981200" y="3352800"/>
            <a:ext cx="8229600" cy="1143000"/>
          </a:xfrm>
          <a:prstGeom prst="rect">
            <a:avLst/>
          </a:prstGeom>
        </p:spPr>
        <p:txBody>
          <a:bodyPr vert="horz" rtlCol="0" anchor="ctr">
            <a:normAutofit fontScale="90000" lnSpcReduction="1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r>
              <a:rPr lang="en-US" u="sng" dirty="0">
                <a:solidFill>
                  <a:srgbClr val="FF0000"/>
                </a:solidFill>
                <a:effectLst/>
                <a:latin typeface="Cambria" panose="02040503050406030204" pitchFamily="18" charset="0"/>
              </a:rPr>
              <a:t>Observations and conclusion</a:t>
            </a:r>
            <a:br>
              <a:rPr lang="en-US" u="sng" dirty="0">
                <a:solidFill>
                  <a:srgbClr val="FF0000"/>
                </a:solidFill>
                <a:effectLst/>
                <a:latin typeface="Cambria" panose="02040503050406030204" pitchFamily="18" charset="0"/>
              </a:rPr>
            </a:br>
            <a:endParaRPr lang="en-US" u="sng" dirty="0">
              <a:solidFill>
                <a:srgbClr val="FF0000"/>
              </a:solidFill>
              <a:effectLst/>
              <a:latin typeface="Cambria" panose="02040503050406030204" pitchFamily="18" charset="0"/>
            </a:endParaRPr>
          </a:p>
        </p:txBody>
      </p:sp>
      <p:sp>
        <p:nvSpPr>
          <p:cNvPr id="7" name="TextBox 6"/>
          <p:cNvSpPr txBox="1"/>
          <p:nvPr/>
        </p:nvSpPr>
        <p:spPr>
          <a:xfrm>
            <a:off x="8153400" y="863026"/>
            <a:ext cx="609600" cy="584775"/>
          </a:xfrm>
          <a:prstGeom prst="rect">
            <a:avLst/>
          </a:prstGeom>
          <a:noFill/>
        </p:spPr>
        <p:txBody>
          <a:bodyPr wrap="square" rtlCol="0">
            <a:spAutoFit/>
          </a:bodyPr>
          <a:lstStyle/>
          <a:p>
            <a:r>
              <a:rPr lang="en-US" sz="3200" b="1" dirty="0"/>
              <a:t>A</a:t>
            </a:r>
          </a:p>
        </p:txBody>
      </p:sp>
      <p:sp>
        <p:nvSpPr>
          <p:cNvPr id="8" name="TextBox 7"/>
          <p:cNvSpPr txBox="1"/>
          <p:nvPr/>
        </p:nvSpPr>
        <p:spPr>
          <a:xfrm>
            <a:off x="1700212" y="1524001"/>
            <a:ext cx="609600" cy="584775"/>
          </a:xfrm>
          <a:prstGeom prst="rect">
            <a:avLst/>
          </a:prstGeom>
          <a:noFill/>
        </p:spPr>
        <p:txBody>
          <a:bodyPr wrap="square" rtlCol="0">
            <a:spAutoFit/>
          </a:bodyPr>
          <a:lstStyle/>
          <a:p>
            <a:r>
              <a:rPr lang="en-US" sz="3200" b="1" dirty="0"/>
              <a:t>B</a:t>
            </a:r>
          </a:p>
        </p:txBody>
      </p:sp>
    </p:spTree>
    <p:extLst>
      <p:ext uri="{BB962C8B-B14F-4D97-AF65-F5344CB8AC3E}">
        <p14:creationId xmlns:p14="http://schemas.microsoft.com/office/powerpoint/2010/main" val="294601746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marL="109728" indent="0">
              <a:buNone/>
            </a:pPr>
            <a:r>
              <a:rPr lang="en-US" b="1" u="sng" dirty="0">
                <a:solidFill>
                  <a:srgbClr val="FF0000"/>
                </a:solidFill>
                <a:latin typeface="Cambria" panose="02040503050406030204" pitchFamily="18" charset="0"/>
              </a:rPr>
              <a:t>Transparent</a:t>
            </a:r>
          </a:p>
          <a:p>
            <a:pPr marL="109728" indent="0">
              <a:buNone/>
            </a:pPr>
            <a:r>
              <a:rPr lang="en-US" dirty="0">
                <a:latin typeface="Cambria" panose="02040503050406030204" pitchFamily="18" charset="0"/>
              </a:rPr>
              <a:t>Materials that allow light to pass </a:t>
            </a:r>
            <a:r>
              <a:rPr lang="en-US" dirty="0" smtClean="0">
                <a:latin typeface="Cambria" panose="02040503050406030204" pitchFamily="18" charset="0"/>
              </a:rPr>
              <a:t> and one can see through them</a:t>
            </a:r>
            <a:endParaRPr lang="en-US" dirty="0">
              <a:latin typeface="Cambria" panose="02040503050406030204" pitchFamily="18" charset="0"/>
            </a:endParaRPr>
          </a:p>
          <a:p>
            <a:pPr marL="109728" indent="0">
              <a:buNone/>
            </a:pPr>
            <a:r>
              <a:rPr lang="en-US" dirty="0" smtClean="0">
                <a:latin typeface="Cambria" panose="02040503050406030204" pitchFamily="18" charset="0"/>
              </a:rPr>
              <a:t>Examples;</a:t>
            </a:r>
            <a:endParaRPr lang="en-US" dirty="0">
              <a:latin typeface="Cambria" panose="02040503050406030204" pitchFamily="18" charset="0"/>
            </a:endParaRPr>
          </a:p>
          <a:p>
            <a:pPr marL="624078" indent="-514350">
              <a:buFont typeface="+mj-lt"/>
              <a:buAutoNum type="arabicPeriod"/>
            </a:pPr>
            <a:r>
              <a:rPr lang="en-US" dirty="0" smtClean="0">
                <a:latin typeface="Cambria" panose="02040503050406030204" pitchFamily="18" charset="0"/>
              </a:rPr>
              <a:t>Clear </a:t>
            </a:r>
            <a:r>
              <a:rPr lang="en-US" dirty="0">
                <a:latin typeface="Cambria" panose="02040503050406030204" pitchFamily="18" charset="0"/>
              </a:rPr>
              <a:t>glass</a:t>
            </a:r>
          </a:p>
          <a:p>
            <a:pPr marL="624078" indent="-514350">
              <a:buFont typeface="+mj-lt"/>
              <a:buAutoNum type="arabicPeriod"/>
            </a:pPr>
            <a:r>
              <a:rPr lang="en-US" dirty="0" smtClean="0">
                <a:latin typeface="Cambria" panose="02040503050406030204" pitchFamily="18" charset="0"/>
              </a:rPr>
              <a:t>Clear </a:t>
            </a:r>
            <a:r>
              <a:rPr lang="en-US" dirty="0">
                <a:latin typeface="Cambria" panose="02040503050406030204" pitchFamily="18" charset="0"/>
              </a:rPr>
              <a:t>water</a:t>
            </a:r>
          </a:p>
          <a:p>
            <a:pPr marL="624078" indent="-514350">
              <a:buFont typeface="+mj-lt"/>
              <a:buAutoNum type="arabicPeriod"/>
            </a:pPr>
            <a:r>
              <a:rPr lang="en-US" dirty="0" smtClean="0">
                <a:latin typeface="Cambria" panose="02040503050406030204" pitchFamily="18" charset="0"/>
              </a:rPr>
              <a:t>Clear air are called transparent materials.</a:t>
            </a:r>
            <a:endParaRPr lang="en-US" dirty="0">
              <a:latin typeface="Cambria" panose="02040503050406030204" pitchFamily="18" charset="0"/>
            </a:endParaRPr>
          </a:p>
          <a:p>
            <a:pPr marL="109728" indent="0">
              <a:buNone/>
            </a:pPr>
            <a:r>
              <a:rPr lang="en-US" dirty="0">
                <a:latin typeface="Cambria" panose="02040503050406030204" pitchFamily="18" charset="0"/>
              </a:rPr>
              <a:t>Transparent materials are used in windscreens in vehicles and window panes</a:t>
            </a:r>
          </a:p>
          <a:p>
            <a:endParaRPr lang="en-US" dirty="0">
              <a:latin typeface="Cambria" panose="02040503050406030204" pitchFamily="18" charset="0"/>
            </a:endParaRPr>
          </a:p>
        </p:txBody>
      </p:sp>
      <p:sp>
        <p:nvSpPr>
          <p:cNvPr id="2" name="Title 1"/>
          <p:cNvSpPr>
            <a:spLocks noGrp="1"/>
          </p:cNvSpPr>
          <p:nvPr>
            <p:ph type="title"/>
          </p:nvPr>
        </p:nvSpPr>
        <p:spPr/>
        <p:txBody>
          <a:bodyPr>
            <a:noAutofit/>
          </a:bodyPr>
          <a:lstStyle/>
          <a:p>
            <a:pPr algn="ctr"/>
            <a:r>
              <a:rPr lang="en-US" sz="2800" b="1" u="sng" dirty="0">
                <a:latin typeface="Cambria" panose="02040503050406030204" pitchFamily="18" charset="0"/>
              </a:rPr>
              <a:t>TRANSPARENT, TRANSLUCENT AND OPAQUE MATERIALS</a:t>
            </a:r>
            <a:br>
              <a:rPr lang="en-US" sz="2800" b="1" u="sng" dirty="0">
                <a:latin typeface="Cambria" panose="02040503050406030204" pitchFamily="18" charset="0"/>
              </a:rPr>
            </a:br>
            <a:endParaRPr lang="en-US" sz="2800" b="1" u="sng" dirty="0">
              <a:latin typeface="Cambria" panose="02040503050406030204" pitchFamily="18" charset="0"/>
            </a:endParaRPr>
          </a:p>
        </p:txBody>
      </p:sp>
    </p:spTree>
    <p:extLst>
      <p:ext uri="{BB962C8B-B14F-4D97-AF65-F5344CB8AC3E}">
        <p14:creationId xmlns:p14="http://schemas.microsoft.com/office/powerpoint/2010/main" val="34611431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0" y="1295401"/>
            <a:ext cx="9144000" cy="4525963"/>
          </a:xfrm>
        </p:spPr>
        <p:txBody>
          <a:bodyPr>
            <a:normAutofit fontScale="85000" lnSpcReduction="20000"/>
          </a:bodyPr>
          <a:lstStyle/>
          <a:p>
            <a:pPr marL="109728" indent="0">
              <a:buNone/>
            </a:pPr>
            <a:r>
              <a:rPr lang="en-US" dirty="0" smtClean="0">
                <a:latin typeface="Cambria" panose="02040503050406030204" pitchFamily="18" charset="0"/>
              </a:rPr>
              <a:t>Allows </a:t>
            </a:r>
            <a:r>
              <a:rPr lang="en-US" dirty="0">
                <a:latin typeface="Cambria" panose="02040503050406030204" pitchFamily="18" charset="0"/>
              </a:rPr>
              <a:t>some amount of light to pass through </a:t>
            </a:r>
            <a:r>
              <a:rPr lang="en-US" dirty="0" smtClean="0">
                <a:latin typeface="Cambria" panose="02040503050406030204" pitchFamily="18" charset="0"/>
              </a:rPr>
              <a:t>them but one can not see through them are called translucent materials.</a:t>
            </a:r>
            <a:endParaRPr lang="en-US" dirty="0">
              <a:latin typeface="Cambria" panose="02040503050406030204" pitchFamily="18" charset="0"/>
            </a:endParaRPr>
          </a:p>
          <a:p>
            <a:pPr marL="109728" indent="0">
              <a:buNone/>
            </a:pPr>
            <a:r>
              <a:rPr lang="en-US" b="1" dirty="0">
                <a:latin typeface="Cambria" panose="02040503050406030204" pitchFamily="18" charset="0"/>
              </a:rPr>
              <a:t>Example</a:t>
            </a:r>
          </a:p>
          <a:p>
            <a:pPr>
              <a:buFont typeface="Wingdings" panose="05000000000000000000" pitchFamily="2" charset="2"/>
              <a:buChar char="§"/>
            </a:pPr>
            <a:r>
              <a:rPr lang="en-US" dirty="0">
                <a:latin typeface="Cambria" panose="02040503050406030204" pitchFamily="18" charset="0"/>
              </a:rPr>
              <a:t>Grease-proof paper</a:t>
            </a:r>
          </a:p>
          <a:p>
            <a:pPr>
              <a:buFont typeface="Wingdings" panose="05000000000000000000" pitchFamily="2" charset="2"/>
              <a:buChar char="§"/>
            </a:pPr>
            <a:r>
              <a:rPr lang="en-US" dirty="0">
                <a:latin typeface="Cambria" panose="02040503050406030204" pitchFamily="18" charset="0"/>
              </a:rPr>
              <a:t>Tracing paper</a:t>
            </a:r>
          </a:p>
          <a:p>
            <a:pPr>
              <a:buFont typeface="Wingdings" panose="05000000000000000000" pitchFamily="2" charset="2"/>
              <a:buChar char="§"/>
            </a:pPr>
            <a:r>
              <a:rPr lang="en-US" dirty="0">
                <a:latin typeface="Cambria" panose="02040503050406030204" pitchFamily="18" charset="0"/>
              </a:rPr>
              <a:t>Light clothes</a:t>
            </a:r>
          </a:p>
          <a:p>
            <a:pPr>
              <a:buFont typeface="Wingdings" panose="05000000000000000000" pitchFamily="2" charset="2"/>
              <a:buChar char="§"/>
            </a:pPr>
            <a:r>
              <a:rPr lang="en-US" dirty="0">
                <a:latin typeface="Cambria" panose="02040503050406030204" pitchFamily="18" charset="0"/>
              </a:rPr>
              <a:t>Roofing sky lights</a:t>
            </a:r>
          </a:p>
          <a:p>
            <a:pPr>
              <a:buFont typeface="Wingdings" panose="05000000000000000000" pitchFamily="2" charset="2"/>
              <a:buChar char="§"/>
            </a:pPr>
            <a:r>
              <a:rPr lang="en-US" dirty="0">
                <a:latin typeface="Cambria" panose="02040503050406030204" pitchFamily="18" charset="0"/>
              </a:rPr>
              <a:t>Frosted glass used in bathrooms</a:t>
            </a:r>
          </a:p>
          <a:p>
            <a:pPr marL="109728" indent="0">
              <a:buNone/>
            </a:pPr>
            <a:r>
              <a:rPr lang="en-US" dirty="0">
                <a:latin typeface="Cambria" panose="02040503050406030204" pitchFamily="18" charset="0"/>
              </a:rPr>
              <a:t>Translucent materials are used in toilets/bathrooms </a:t>
            </a:r>
            <a:r>
              <a:rPr lang="en-US" dirty="0" smtClean="0">
                <a:latin typeface="Cambria" panose="02040503050406030204" pitchFamily="18" charset="0"/>
              </a:rPr>
              <a:t>windows, grease proof paper, tracing paper, light cloth and roofing the sky lights.</a:t>
            </a:r>
            <a:endParaRPr lang="en-US" dirty="0">
              <a:latin typeface="Cambria" panose="02040503050406030204" pitchFamily="18" charset="0"/>
            </a:endParaRPr>
          </a:p>
          <a:p>
            <a:endParaRPr lang="en-US" dirty="0"/>
          </a:p>
        </p:txBody>
      </p:sp>
      <p:sp>
        <p:nvSpPr>
          <p:cNvPr id="6" name="Title 5"/>
          <p:cNvSpPr>
            <a:spLocks noGrp="1"/>
          </p:cNvSpPr>
          <p:nvPr>
            <p:ph type="title"/>
          </p:nvPr>
        </p:nvSpPr>
        <p:spPr/>
        <p:txBody>
          <a:bodyPr>
            <a:normAutofit fontScale="90000"/>
          </a:bodyPr>
          <a:lstStyle/>
          <a:p>
            <a:pPr algn="ctr"/>
            <a:r>
              <a:rPr lang="en-US" b="1" u="sng" dirty="0">
                <a:solidFill>
                  <a:srgbClr val="FF0000"/>
                </a:solidFill>
                <a:latin typeface="Cambria" panose="02040503050406030204" pitchFamily="18" charset="0"/>
              </a:rPr>
              <a:t>Translucent materials</a:t>
            </a:r>
            <a:br>
              <a:rPr lang="en-US" b="1" u="sng" dirty="0">
                <a:solidFill>
                  <a:srgbClr val="FF0000"/>
                </a:solidFill>
                <a:latin typeface="Cambria" panose="02040503050406030204" pitchFamily="18" charset="0"/>
              </a:rPr>
            </a:br>
            <a:endParaRPr lang="en-US" b="1" u="sng" dirty="0">
              <a:solidFill>
                <a:srgbClr val="FF0000"/>
              </a:solidFill>
            </a:endParaRPr>
          </a:p>
        </p:txBody>
      </p:sp>
    </p:spTree>
    <p:extLst>
      <p:ext uri="{BB962C8B-B14F-4D97-AF65-F5344CB8AC3E}">
        <p14:creationId xmlns:p14="http://schemas.microsoft.com/office/powerpoint/2010/main" val="34936045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109728" indent="0">
              <a:buNone/>
            </a:pPr>
            <a:r>
              <a:rPr lang="en-US" dirty="0">
                <a:latin typeface="Cambria" panose="02040503050406030204" pitchFamily="18" charset="0"/>
              </a:rPr>
              <a:t>They are materials that do not allow any light to pass through them and one can not see through them.</a:t>
            </a:r>
          </a:p>
          <a:p>
            <a:pPr marL="109728" indent="0">
              <a:buNone/>
            </a:pPr>
            <a:r>
              <a:rPr lang="en-US" b="1" dirty="0">
                <a:latin typeface="Cambria" panose="02040503050406030204" pitchFamily="18" charset="0"/>
              </a:rPr>
              <a:t>Examples</a:t>
            </a:r>
          </a:p>
          <a:p>
            <a:pPr>
              <a:buFont typeface="Wingdings" panose="05000000000000000000" pitchFamily="2" charset="2"/>
              <a:buChar char="§"/>
            </a:pPr>
            <a:r>
              <a:rPr lang="en-US" dirty="0">
                <a:latin typeface="Cambria" panose="02040503050406030204" pitchFamily="18" charset="0"/>
              </a:rPr>
              <a:t>Wood</a:t>
            </a:r>
          </a:p>
          <a:p>
            <a:pPr>
              <a:buFont typeface="Wingdings" panose="05000000000000000000" pitchFamily="2" charset="2"/>
              <a:buChar char="§"/>
            </a:pPr>
            <a:r>
              <a:rPr lang="en-US" dirty="0">
                <a:latin typeface="Cambria" panose="02040503050406030204" pitchFamily="18" charset="0"/>
              </a:rPr>
              <a:t>Stone</a:t>
            </a:r>
          </a:p>
          <a:p>
            <a:pPr>
              <a:buFont typeface="Wingdings" panose="05000000000000000000" pitchFamily="2" charset="2"/>
              <a:buChar char="§"/>
            </a:pPr>
            <a:r>
              <a:rPr lang="en-US" dirty="0">
                <a:latin typeface="Cambria" panose="02040503050406030204" pitchFamily="18" charset="0"/>
              </a:rPr>
              <a:t>Metal</a:t>
            </a:r>
          </a:p>
          <a:p>
            <a:pPr>
              <a:buFont typeface="Wingdings" panose="05000000000000000000" pitchFamily="2" charset="2"/>
              <a:buChar char="§"/>
            </a:pPr>
            <a:r>
              <a:rPr lang="en-US" dirty="0">
                <a:latin typeface="Cambria" panose="02040503050406030204" pitchFamily="18" charset="0"/>
              </a:rPr>
              <a:t>Brick</a:t>
            </a:r>
          </a:p>
          <a:p>
            <a:pPr>
              <a:buFont typeface="Wingdings" panose="05000000000000000000" pitchFamily="2" charset="2"/>
              <a:buChar char="§"/>
            </a:pPr>
            <a:r>
              <a:rPr lang="en-US" dirty="0">
                <a:latin typeface="Cambria" panose="02040503050406030204" pitchFamily="18" charset="0"/>
              </a:rPr>
              <a:t>Leather</a:t>
            </a:r>
          </a:p>
          <a:p>
            <a:endParaRPr lang="en-US" dirty="0">
              <a:latin typeface="Cambria" panose="02040503050406030204" pitchFamily="18" charset="0"/>
            </a:endParaRPr>
          </a:p>
        </p:txBody>
      </p:sp>
      <p:sp>
        <p:nvSpPr>
          <p:cNvPr id="6" name="Title 5"/>
          <p:cNvSpPr>
            <a:spLocks noGrp="1"/>
          </p:cNvSpPr>
          <p:nvPr>
            <p:ph type="title"/>
          </p:nvPr>
        </p:nvSpPr>
        <p:spPr/>
        <p:txBody>
          <a:bodyPr>
            <a:normAutofit fontScale="90000"/>
          </a:bodyPr>
          <a:lstStyle/>
          <a:p>
            <a:pPr algn="ctr"/>
            <a:r>
              <a:rPr lang="en-US" b="1" u="sng" dirty="0">
                <a:solidFill>
                  <a:srgbClr val="FF0000"/>
                </a:solidFill>
                <a:latin typeface="Cambria" panose="02040503050406030204" pitchFamily="18" charset="0"/>
              </a:rPr>
              <a:t>Opaque materials</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07253054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0" y="2179638"/>
            <a:ext cx="9144000" cy="4525963"/>
          </a:xfrm>
        </p:spPr>
        <p:txBody>
          <a:bodyPr>
            <a:normAutofit fontScale="92500" lnSpcReduction="10000"/>
          </a:bodyPr>
          <a:lstStyle/>
          <a:p>
            <a:pPr>
              <a:lnSpc>
                <a:spcPct val="150000"/>
              </a:lnSpc>
              <a:buFont typeface="Wingdings" panose="05000000000000000000" pitchFamily="2" charset="2"/>
              <a:buChar char="§"/>
            </a:pPr>
            <a:r>
              <a:rPr lang="en-US" sz="2800" dirty="0">
                <a:latin typeface="Cambria" panose="02040503050406030204" pitchFamily="18" charset="0"/>
              </a:rPr>
              <a:t>Reflection is the bouncing back of light</a:t>
            </a:r>
          </a:p>
          <a:p>
            <a:pPr>
              <a:lnSpc>
                <a:spcPct val="150000"/>
              </a:lnSpc>
              <a:buFont typeface="Wingdings" panose="05000000000000000000" pitchFamily="2" charset="2"/>
              <a:buChar char="§"/>
            </a:pPr>
            <a:r>
              <a:rPr lang="en-US" sz="2800" dirty="0">
                <a:latin typeface="Cambria" panose="02040503050406030204" pitchFamily="18" charset="0"/>
              </a:rPr>
              <a:t>When a ray of light strikes an object, it bounces back from the surface of </a:t>
            </a:r>
            <a:r>
              <a:rPr lang="en-US" sz="2600" dirty="0">
                <a:latin typeface="Cambria" panose="02040503050406030204" pitchFamily="18" charset="0"/>
              </a:rPr>
              <a:t>the</a:t>
            </a:r>
            <a:r>
              <a:rPr lang="en-US" sz="2800" dirty="0">
                <a:latin typeface="Cambria" panose="02040503050406030204" pitchFamily="18" charset="0"/>
              </a:rPr>
              <a:t> object</a:t>
            </a:r>
          </a:p>
          <a:p>
            <a:pPr>
              <a:lnSpc>
                <a:spcPct val="150000"/>
              </a:lnSpc>
              <a:buFont typeface="Wingdings" panose="05000000000000000000" pitchFamily="2" charset="2"/>
              <a:buChar char="§"/>
            </a:pPr>
            <a:r>
              <a:rPr lang="en-US" sz="2800" dirty="0">
                <a:latin typeface="Cambria" panose="02040503050406030204" pitchFamily="18" charset="0"/>
              </a:rPr>
              <a:t>The ray that strikes the mirror is </a:t>
            </a:r>
            <a:r>
              <a:rPr lang="en-US" sz="2800" b="1" dirty="0">
                <a:latin typeface="Cambria" panose="02040503050406030204" pitchFamily="18" charset="0"/>
              </a:rPr>
              <a:t>incident</a:t>
            </a:r>
            <a:r>
              <a:rPr lang="en-US" sz="2800" dirty="0">
                <a:latin typeface="Cambria" panose="02040503050406030204" pitchFamily="18" charset="0"/>
              </a:rPr>
              <a:t> ray</a:t>
            </a:r>
          </a:p>
          <a:p>
            <a:pPr>
              <a:lnSpc>
                <a:spcPct val="150000"/>
              </a:lnSpc>
              <a:buFont typeface="Wingdings" panose="05000000000000000000" pitchFamily="2" charset="2"/>
              <a:buChar char="§"/>
            </a:pPr>
            <a:r>
              <a:rPr lang="en-US" sz="2800" dirty="0">
                <a:latin typeface="Cambria" panose="02040503050406030204" pitchFamily="18" charset="0"/>
              </a:rPr>
              <a:t>The ray that bounces back is called </a:t>
            </a:r>
            <a:r>
              <a:rPr lang="en-US" sz="2800" b="1" dirty="0">
                <a:latin typeface="Cambria" panose="02040503050406030204" pitchFamily="18" charset="0"/>
              </a:rPr>
              <a:t>reflected </a:t>
            </a:r>
            <a:r>
              <a:rPr lang="en-US" sz="2800" dirty="0">
                <a:latin typeface="Cambria" panose="02040503050406030204" pitchFamily="18" charset="0"/>
              </a:rPr>
              <a:t>ray</a:t>
            </a:r>
          </a:p>
          <a:p>
            <a:pPr>
              <a:lnSpc>
                <a:spcPct val="150000"/>
              </a:lnSpc>
              <a:buFont typeface="Wingdings" panose="05000000000000000000" pitchFamily="2" charset="2"/>
              <a:buChar char="§"/>
            </a:pPr>
            <a:r>
              <a:rPr lang="en-US" sz="2800" dirty="0">
                <a:latin typeface="Cambria" panose="02040503050406030204" pitchFamily="18" charset="0"/>
              </a:rPr>
              <a:t>Shiny, smooth surfaces reflected light in one direction. This is called </a:t>
            </a:r>
            <a:r>
              <a:rPr lang="en-US" sz="2800" b="1" dirty="0">
                <a:latin typeface="Cambria" panose="02040503050406030204" pitchFamily="18" charset="0"/>
              </a:rPr>
              <a:t>regular reflection.</a:t>
            </a:r>
          </a:p>
          <a:p>
            <a:pPr>
              <a:lnSpc>
                <a:spcPct val="150000"/>
              </a:lnSpc>
              <a:buFont typeface="Wingdings" panose="05000000000000000000" pitchFamily="2" charset="2"/>
              <a:buChar char="§"/>
            </a:pPr>
            <a:endParaRPr lang="en-US" sz="2800" dirty="0">
              <a:latin typeface="Cambria" panose="02040503050406030204" pitchFamily="18" charset="0"/>
            </a:endParaRPr>
          </a:p>
        </p:txBody>
      </p:sp>
      <p:sp>
        <p:nvSpPr>
          <p:cNvPr id="6" name="Title 5"/>
          <p:cNvSpPr>
            <a:spLocks noGrp="1"/>
          </p:cNvSpPr>
          <p:nvPr>
            <p:ph type="title"/>
          </p:nvPr>
        </p:nvSpPr>
        <p:spPr/>
        <p:txBody>
          <a:bodyPr>
            <a:normAutofit fontScale="90000"/>
          </a:bodyPr>
          <a:lstStyle/>
          <a:p>
            <a:pPr algn="r"/>
            <a:r>
              <a:rPr lang="en-US" b="1" u="sng" dirty="0">
                <a:solidFill>
                  <a:srgbClr val="FF0000"/>
                </a:solidFill>
                <a:latin typeface="Cambria" panose="02040503050406030204" pitchFamily="18" charset="0"/>
              </a:rPr>
              <a:t>Reflection of light</a:t>
            </a:r>
            <a:br>
              <a:rPr lang="en-US" b="1" u="sng" dirty="0">
                <a:solidFill>
                  <a:srgbClr val="FF0000"/>
                </a:solidFill>
                <a:latin typeface="Cambria" panose="02040503050406030204" pitchFamily="18" charset="0"/>
              </a:rPr>
            </a:br>
            <a:endParaRPr lang="en-US" b="1" u="sng" dirty="0">
              <a:solidFill>
                <a:srgbClr val="FF0000"/>
              </a:solidFill>
              <a:latin typeface="Cambria" panose="02040503050406030204" pitchFamily="18" charset="0"/>
            </a:endParaRPr>
          </a:p>
        </p:txBody>
      </p:sp>
      <p:pic>
        <p:nvPicPr>
          <p:cNvPr id="3074" name="Picture 2" descr="C:\Users\NASOKHO\Desktop\reflec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
            <a:ext cx="2305050" cy="1981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200400" y="1752600"/>
            <a:ext cx="1371600" cy="369332"/>
          </a:xfrm>
          <a:prstGeom prst="rect">
            <a:avLst/>
          </a:prstGeom>
          <a:noFill/>
        </p:spPr>
        <p:txBody>
          <a:bodyPr wrap="square" rtlCol="0">
            <a:spAutoFit/>
          </a:bodyPr>
          <a:lstStyle/>
          <a:p>
            <a:r>
              <a:rPr lang="en-US" dirty="0"/>
              <a:t>Mirror </a:t>
            </a:r>
          </a:p>
        </p:txBody>
      </p:sp>
    </p:spTree>
    <p:extLst>
      <p:ext uri="{BB962C8B-B14F-4D97-AF65-F5344CB8AC3E}">
        <p14:creationId xmlns:p14="http://schemas.microsoft.com/office/powerpoint/2010/main" val="33015142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457201"/>
            <a:ext cx="8229600" cy="2819400"/>
          </a:xfrm>
        </p:spPr>
        <p:txBody>
          <a:bodyPr>
            <a:normAutofit/>
          </a:bodyPr>
          <a:lstStyle/>
          <a:p>
            <a:pPr>
              <a:lnSpc>
                <a:spcPct val="150000"/>
              </a:lnSpc>
              <a:buFont typeface="Wingdings" panose="05000000000000000000" pitchFamily="2" charset="2"/>
              <a:buChar char="§"/>
            </a:pPr>
            <a:r>
              <a:rPr lang="en-US" sz="2800" dirty="0">
                <a:latin typeface="Cambria" panose="02040503050406030204" pitchFamily="18" charset="0"/>
              </a:rPr>
              <a:t>Images in a mirror are formed as a result of reflection</a:t>
            </a:r>
          </a:p>
          <a:p>
            <a:pPr>
              <a:lnSpc>
                <a:spcPct val="150000"/>
              </a:lnSpc>
              <a:buFont typeface="Wingdings" panose="05000000000000000000" pitchFamily="2" charset="2"/>
              <a:buChar char="§"/>
            </a:pPr>
            <a:r>
              <a:rPr lang="en-US" sz="2800" dirty="0">
                <a:latin typeface="Cambria" panose="02040503050406030204" pitchFamily="18" charset="0"/>
              </a:rPr>
              <a:t>Used in periscopes in a submarine to observe/survey objects on the water surface</a:t>
            </a:r>
          </a:p>
          <a:p>
            <a:pPr>
              <a:lnSpc>
                <a:spcPct val="150000"/>
              </a:lnSpc>
              <a:buFont typeface="Wingdings" panose="05000000000000000000" pitchFamily="2" charset="2"/>
              <a:buChar char="§"/>
            </a:pPr>
            <a:endParaRPr lang="en-US" sz="2800" dirty="0">
              <a:latin typeface="Cambria" panose="02040503050406030204" pitchFamily="18" charset="0"/>
            </a:endParaRPr>
          </a:p>
        </p:txBody>
      </p:sp>
      <p:sp>
        <p:nvSpPr>
          <p:cNvPr id="6" name="Title 5"/>
          <p:cNvSpPr>
            <a:spLocks noGrp="1"/>
          </p:cNvSpPr>
          <p:nvPr>
            <p:ph type="title"/>
          </p:nvPr>
        </p:nvSpPr>
        <p:spPr>
          <a:xfrm>
            <a:off x="1981200" y="76200"/>
            <a:ext cx="8229600" cy="1143000"/>
          </a:xfrm>
        </p:spPr>
        <p:txBody>
          <a:bodyPr>
            <a:normAutofit fontScale="90000"/>
          </a:bodyPr>
          <a:lstStyle/>
          <a:p>
            <a:pPr algn="ctr"/>
            <a:r>
              <a:rPr lang="en-US" u="sng" dirty="0">
                <a:solidFill>
                  <a:srgbClr val="FF0000"/>
                </a:solidFill>
                <a:latin typeface="Cambria" panose="02040503050406030204" pitchFamily="18" charset="0"/>
              </a:rPr>
              <a:t>Uses of reflection</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181600" y="3276600"/>
            <a:ext cx="3254375" cy="3124200"/>
          </a:xfrm>
          <a:prstGeom prst="rect">
            <a:avLst/>
          </a:prstGeom>
        </p:spPr>
      </p:pic>
    </p:spTree>
    <p:extLst>
      <p:ext uri="{BB962C8B-B14F-4D97-AF65-F5344CB8AC3E}">
        <p14:creationId xmlns:p14="http://schemas.microsoft.com/office/powerpoint/2010/main" val="17777140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533402"/>
            <a:ext cx="8229600" cy="3962399"/>
          </a:xfrm>
        </p:spPr>
        <p:txBody>
          <a:bodyPr>
            <a:normAutofit/>
          </a:bodyPr>
          <a:lstStyle/>
          <a:p>
            <a:pPr marL="109728" indent="0">
              <a:buNone/>
            </a:pPr>
            <a:r>
              <a:rPr lang="en-US" sz="2800" b="1" u="sng" dirty="0">
                <a:latin typeface="Cambria" panose="02040503050406030204" pitchFamily="18" charset="0"/>
              </a:rPr>
              <a:t>Refraction</a:t>
            </a:r>
          </a:p>
          <a:p>
            <a:pPr marL="109728" indent="0">
              <a:buNone/>
            </a:pPr>
            <a:r>
              <a:rPr lang="en-US" sz="2800" dirty="0">
                <a:latin typeface="Cambria" panose="02040503050406030204" pitchFamily="18" charset="0"/>
              </a:rPr>
              <a:t>Bending of light as it moves from a less dense medium to a dense medium and vise versa.</a:t>
            </a:r>
          </a:p>
          <a:p>
            <a:pPr marL="109728" indent="0">
              <a:buNone/>
            </a:pPr>
            <a:r>
              <a:rPr lang="en-US" sz="2800" dirty="0">
                <a:latin typeface="Cambria" panose="02040503050406030204" pitchFamily="18" charset="0"/>
              </a:rPr>
              <a:t>Light from the object coin in water is refracted into the </a:t>
            </a:r>
            <a:r>
              <a:rPr lang="en-US" sz="2400" dirty="0">
                <a:latin typeface="Cambria" panose="02040503050406030204" pitchFamily="18" charset="0"/>
              </a:rPr>
              <a:t>eye</a:t>
            </a:r>
            <a:r>
              <a:rPr lang="en-US" sz="2800" dirty="0">
                <a:latin typeface="Cambria" panose="02040503050406030204" pitchFamily="18" charset="0"/>
              </a:rPr>
              <a:t>. When a ruler is put in a beaker with water it appears bent because of refraction of light</a:t>
            </a:r>
          </a:p>
          <a:p>
            <a:pPr marL="109728" indent="0">
              <a:buNone/>
            </a:pPr>
            <a:r>
              <a:rPr lang="en-US" sz="2800" dirty="0">
                <a:latin typeface="Cambria" panose="02040503050406030204" pitchFamily="18" charset="0"/>
              </a:rPr>
              <a:t>A ruler appears bent because of bending of light.</a:t>
            </a:r>
          </a:p>
          <a:p>
            <a:endParaRPr lang="en-US" sz="2800" dirty="0">
              <a:latin typeface="Cambria" panose="02040503050406030204" pitchFamily="18" charset="0"/>
            </a:endParaRPr>
          </a:p>
        </p:txBody>
      </p:sp>
      <p:sp>
        <p:nvSpPr>
          <p:cNvPr id="6" name="Title 5"/>
          <p:cNvSpPr>
            <a:spLocks noGrp="1"/>
          </p:cNvSpPr>
          <p:nvPr>
            <p:ph type="title"/>
          </p:nvPr>
        </p:nvSpPr>
        <p:spPr>
          <a:xfrm>
            <a:off x="1981200" y="228600"/>
            <a:ext cx="8229600" cy="762000"/>
          </a:xfrm>
        </p:spPr>
        <p:txBody>
          <a:bodyPr>
            <a:noAutofit/>
          </a:bodyPr>
          <a:lstStyle/>
          <a:p>
            <a:pPr algn="ctr"/>
            <a:r>
              <a:rPr lang="en-US" sz="3600" b="1" u="sng" dirty="0">
                <a:solidFill>
                  <a:srgbClr val="FF0000"/>
                </a:solidFill>
                <a:latin typeface="Cambria" panose="02040503050406030204" pitchFamily="18" charset="0"/>
              </a:rPr>
              <a:t>Refraction of light</a:t>
            </a:r>
            <a:br>
              <a:rPr lang="en-US" sz="3600" b="1" u="sng" dirty="0">
                <a:solidFill>
                  <a:srgbClr val="FF0000"/>
                </a:solidFill>
                <a:latin typeface="Cambria" panose="02040503050406030204" pitchFamily="18" charset="0"/>
              </a:rPr>
            </a:br>
            <a:endParaRPr lang="en-US" sz="3600" b="1" u="sng" dirty="0">
              <a:solidFill>
                <a:srgbClr val="FF000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260" y="3828628"/>
            <a:ext cx="5239481" cy="3029373"/>
          </a:xfrm>
          <a:prstGeom prst="rect">
            <a:avLst/>
          </a:prstGeom>
        </p:spPr>
      </p:pic>
    </p:spTree>
    <p:extLst>
      <p:ext uri="{BB962C8B-B14F-4D97-AF65-F5344CB8AC3E}">
        <p14:creationId xmlns:p14="http://schemas.microsoft.com/office/powerpoint/2010/main" val="209006772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  Water or moisture in </a:t>
            </a:r>
            <a:r>
              <a:rPr lang="en-US" dirty="0" smtClean="0"/>
              <a:t>germination</a:t>
            </a:r>
            <a:endParaRPr lang="en-US" dirty="0"/>
          </a:p>
        </p:txBody>
      </p:sp>
      <p:sp>
        <p:nvSpPr>
          <p:cNvPr id="3" name="Content Placeholder 2"/>
          <p:cNvSpPr>
            <a:spLocks noGrp="1"/>
          </p:cNvSpPr>
          <p:nvPr>
            <p:ph idx="1"/>
          </p:nvPr>
        </p:nvSpPr>
        <p:spPr/>
        <p:txBody>
          <a:bodyPr/>
          <a:lstStyle/>
          <a:p>
            <a:r>
              <a:rPr lang="en-US" dirty="0" smtClean="0"/>
              <a:t>Requirements</a:t>
            </a:r>
            <a:r>
              <a:rPr lang="en-US" dirty="0"/>
              <a:t>:</a:t>
            </a:r>
          </a:p>
          <a:p>
            <a:pPr lvl="1"/>
            <a:r>
              <a:rPr lang="en-US" dirty="0"/>
              <a:t>Dry cotton wool, seeds, wet cotton wool, two tins</a:t>
            </a:r>
          </a:p>
          <a:p>
            <a:r>
              <a:rPr lang="en-US" dirty="0"/>
              <a:t> Procedure: </a:t>
            </a:r>
          </a:p>
          <a:p>
            <a:pPr lvl="1"/>
            <a:r>
              <a:rPr lang="en-US" dirty="0"/>
              <a:t>Set up the experiment as shown below</a:t>
            </a:r>
          </a:p>
          <a:p>
            <a:endParaRPr lang="en-US" dirty="0"/>
          </a:p>
        </p:txBody>
      </p:sp>
    </p:spTree>
    <p:extLst>
      <p:ext uri="{BB962C8B-B14F-4D97-AF65-F5344CB8AC3E}">
        <p14:creationId xmlns:p14="http://schemas.microsoft.com/office/powerpoint/2010/main" val="9619550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anose="05000000000000000000" pitchFamily="2" charset="2"/>
              <a:buChar char="§"/>
            </a:pPr>
            <a:r>
              <a:rPr lang="en-US" sz="2800" dirty="0">
                <a:latin typeface="Cambria" panose="02040503050406030204" pitchFamily="18" charset="0"/>
              </a:rPr>
              <a:t>It is observed when there is rainfall and bright sunlight</a:t>
            </a:r>
          </a:p>
          <a:p>
            <a:pPr>
              <a:buFont typeface="Wingdings" panose="05000000000000000000" pitchFamily="2" charset="2"/>
              <a:buChar char="§"/>
            </a:pPr>
            <a:r>
              <a:rPr lang="en-US" sz="2800" dirty="0">
                <a:latin typeface="Cambria" panose="02040503050406030204" pitchFamily="18" charset="0"/>
              </a:rPr>
              <a:t>Rainbow is therefore formed by refraction and dispersion.</a:t>
            </a:r>
          </a:p>
          <a:p>
            <a:pPr marL="109728" indent="0" algn="ctr">
              <a:buNone/>
            </a:pPr>
            <a:r>
              <a:rPr lang="en-US" sz="2800" b="1" u="sng" dirty="0">
                <a:latin typeface="Cambria" panose="02040503050406030204" pitchFamily="18" charset="0"/>
              </a:rPr>
              <a:t>Experiment making a rainbow</a:t>
            </a:r>
          </a:p>
          <a:p>
            <a:endParaRPr lang="en-US" sz="2800" dirty="0">
              <a:latin typeface="Cambria" panose="02040503050406030204" pitchFamily="18" charset="0"/>
            </a:endParaRPr>
          </a:p>
          <a:p>
            <a:endParaRPr lang="en-US" sz="2800" dirty="0">
              <a:latin typeface="Cambria" panose="02040503050406030204" pitchFamily="18" charset="0"/>
            </a:endParaRPr>
          </a:p>
        </p:txBody>
      </p:sp>
      <p:sp>
        <p:nvSpPr>
          <p:cNvPr id="6" name="Title 5"/>
          <p:cNvSpPr>
            <a:spLocks noGrp="1"/>
          </p:cNvSpPr>
          <p:nvPr>
            <p:ph type="title"/>
          </p:nvPr>
        </p:nvSpPr>
        <p:spPr/>
        <p:txBody>
          <a:bodyPr>
            <a:normAutofit fontScale="90000"/>
          </a:bodyPr>
          <a:lstStyle/>
          <a:p>
            <a:pPr algn="ctr"/>
            <a:r>
              <a:rPr lang="en-US" b="1" u="sng" dirty="0">
                <a:solidFill>
                  <a:srgbClr val="FF0000"/>
                </a:solidFill>
                <a:latin typeface="Cambria" panose="02040503050406030204" pitchFamily="18" charset="0"/>
              </a:rPr>
              <a:t>Rainbow</a:t>
            </a:r>
            <a:br>
              <a:rPr lang="en-US" b="1" u="sng" dirty="0">
                <a:solidFill>
                  <a:srgbClr val="FF0000"/>
                </a:solidFill>
                <a:latin typeface="Cambria" panose="02040503050406030204" pitchFamily="18" charset="0"/>
              </a:rPr>
            </a:br>
            <a:endParaRPr lang="en-US" b="1" u="sng" dirty="0">
              <a:solidFill>
                <a:srgbClr val="FF0000"/>
              </a:solidFill>
            </a:endParaRPr>
          </a:p>
        </p:txBody>
      </p:sp>
      <p:pic>
        <p:nvPicPr>
          <p:cNvPr id="4098" name="Picture 2" descr="C:\Users\NASOKHO\Desktop\rainb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b="66765"/>
          <a:stretch/>
        </p:blipFill>
        <p:spPr>
          <a:xfrm>
            <a:off x="2057401" y="4038600"/>
            <a:ext cx="7772400" cy="2527628"/>
          </a:xfrm>
          <a:prstGeom prst="rect">
            <a:avLst/>
          </a:prstGeom>
        </p:spPr>
      </p:pic>
    </p:spTree>
    <p:extLst>
      <p:ext uri="{BB962C8B-B14F-4D97-AF65-F5344CB8AC3E}">
        <p14:creationId xmlns:p14="http://schemas.microsoft.com/office/powerpoint/2010/main" val="30473875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1200" y="381001"/>
            <a:ext cx="7543800" cy="4401205"/>
          </a:xfrm>
          <a:prstGeom prst="rect">
            <a:avLst/>
          </a:prstGeom>
          <a:noFill/>
        </p:spPr>
        <p:txBody>
          <a:bodyPr wrap="square" rtlCol="0">
            <a:spAutoFit/>
          </a:bodyPr>
          <a:lstStyle/>
          <a:p>
            <a:r>
              <a:rPr lang="en-US" sz="2800" b="1" u="sng" dirty="0"/>
              <a:t>The following are other ways of making a rainbow</a:t>
            </a:r>
          </a:p>
          <a:p>
            <a:endParaRPr lang="en-US" sz="2800" b="1" u="sng" dirty="0"/>
          </a:p>
          <a:p>
            <a:pPr marL="342900" indent="-342900">
              <a:buAutoNum type="arabicPeriod"/>
            </a:pPr>
            <a:r>
              <a:rPr lang="en-US" sz="2800" dirty="0"/>
              <a:t>Filling the mouth with water and spurting the water from the mouth on a sunny day will make a rainbow.</a:t>
            </a:r>
          </a:p>
          <a:p>
            <a:pPr marL="342900" indent="-342900">
              <a:buAutoNum type="arabicPeriod"/>
            </a:pPr>
            <a:r>
              <a:rPr lang="en-US" sz="2800" dirty="0"/>
              <a:t>Placing a biro pen casing on top of water will make a rainbow.</a:t>
            </a:r>
          </a:p>
          <a:p>
            <a:pPr marL="342900" indent="-342900">
              <a:buAutoNum type="arabicPeriod"/>
            </a:pPr>
            <a:r>
              <a:rPr lang="en-US" sz="2800" dirty="0"/>
              <a:t>Spraying water in the sun using a spray will make a rainbow,</a:t>
            </a:r>
          </a:p>
        </p:txBody>
      </p:sp>
    </p:spTree>
    <p:extLst>
      <p:ext uri="{BB962C8B-B14F-4D97-AF65-F5344CB8AC3E}">
        <p14:creationId xmlns:p14="http://schemas.microsoft.com/office/powerpoint/2010/main" val="153705131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u="sng" dirty="0">
                <a:solidFill>
                  <a:srgbClr val="FF0000"/>
                </a:solidFill>
                <a:effectLst/>
                <a:latin typeface="Cambria" panose="02040503050406030204" pitchFamily="18" charset="0"/>
              </a:rPr>
              <a:t>Electricity energy </a:t>
            </a:r>
            <a:r>
              <a:rPr lang="en-US" u="sng" dirty="0" smtClean="0">
                <a:solidFill>
                  <a:srgbClr val="FF0000"/>
                </a:solidFill>
                <a:effectLst/>
                <a:latin typeface="Cambria" panose="02040503050406030204" pitchFamily="18" charset="0"/>
              </a:rPr>
              <a:t>/Electricity</a:t>
            </a:r>
            <a:r>
              <a:rPr lang="en-US" u="sng" dirty="0">
                <a:solidFill>
                  <a:srgbClr val="FF0000"/>
                </a:solidFill>
                <a:effectLst/>
                <a:latin typeface="Cambria" panose="02040503050406030204" pitchFamily="18" charset="0"/>
              </a:rPr>
              <a:t/>
            </a:r>
            <a:br>
              <a:rPr lang="en-US" u="sng" dirty="0">
                <a:solidFill>
                  <a:srgbClr val="FF0000"/>
                </a:solidFill>
                <a:effectLst/>
                <a:latin typeface="Cambria" panose="02040503050406030204" pitchFamily="18" charset="0"/>
              </a:rPr>
            </a:br>
            <a:endParaRPr lang="en-US" u="sng" dirty="0">
              <a:solidFill>
                <a:srgbClr val="FF0000"/>
              </a:solidFill>
              <a:latin typeface="Cambria" panose="02040503050406030204" pitchFamily="18" charset="0"/>
            </a:endParaRPr>
          </a:p>
        </p:txBody>
      </p:sp>
      <p:sp>
        <p:nvSpPr>
          <p:cNvPr id="2" name="Content Placeholder 1"/>
          <p:cNvSpPr>
            <a:spLocks noGrp="1"/>
          </p:cNvSpPr>
          <p:nvPr>
            <p:ph idx="1"/>
          </p:nvPr>
        </p:nvSpPr>
        <p:spPr/>
        <p:txBody>
          <a:bodyPr>
            <a:noAutofit/>
          </a:bodyPr>
          <a:lstStyle/>
          <a:p>
            <a:pPr>
              <a:lnSpc>
                <a:spcPct val="150000"/>
              </a:lnSpc>
              <a:buFont typeface="Wingdings" panose="05000000000000000000" pitchFamily="2" charset="2"/>
              <a:buChar char="§"/>
            </a:pPr>
            <a:r>
              <a:rPr lang="en-US" dirty="0">
                <a:latin typeface="Cambria" panose="02040503050406030204" pitchFamily="18" charset="0"/>
              </a:rPr>
              <a:t>Current electricity is electricity in motion.</a:t>
            </a:r>
          </a:p>
          <a:p>
            <a:pPr>
              <a:lnSpc>
                <a:spcPct val="150000"/>
              </a:lnSpc>
              <a:buFont typeface="Wingdings" panose="05000000000000000000" pitchFamily="2" charset="2"/>
              <a:buChar char="§"/>
            </a:pPr>
            <a:r>
              <a:rPr lang="en-US" dirty="0">
                <a:latin typeface="Cambria" panose="02040503050406030204" pitchFamily="18" charset="0"/>
              </a:rPr>
              <a:t>Sources of current electricity include:</a:t>
            </a:r>
          </a:p>
          <a:p>
            <a:pPr marL="109728" indent="0">
              <a:lnSpc>
                <a:spcPct val="150000"/>
              </a:lnSpc>
              <a:buNone/>
            </a:pPr>
            <a:r>
              <a:rPr lang="en-US" dirty="0">
                <a:latin typeface="Cambria" panose="02040503050406030204" pitchFamily="18" charset="0"/>
              </a:rPr>
              <a:t>   Dry cells, car battery, bicycle dynamo,</a:t>
            </a:r>
          </a:p>
          <a:p>
            <a:pPr marL="109728" indent="0">
              <a:lnSpc>
                <a:spcPct val="150000"/>
              </a:lnSpc>
              <a:buNone/>
            </a:pPr>
            <a:r>
              <a:rPr lang="en-US" dirty="0">
                <a:latin typeface="Cambria" panose="02040503050406030204" pitchFamily="18" charset="0"/>
              </a:rPr>
              <a:t>   HEP generators, petrol and diesel driven       generators, geothermal generators, wind driven turbines, solar panels</a:t>
            </a:r>
          </a:p>
          <a:p>
            <a:pPr marL="109728" indent="0">
              <a:lnSpc>
                <a:spcPct val="150000"/>
              </a:lnSpc>
              <a:buNone/>
            </a:pPr>
            <a:endParaRPr lang="en-US" dirty="0">
              <a:latin typeface="Cambria" panose="02040503050406030204" pitchFamily="18" charset="0"/>
            </a:endParaRPr>
          </a:p>
        </p:txBody>
      </p:sp>
    </p:spTree>
    <p:extLst>
      <p:ext uri="{BB962C8B-B14F-4D97-AF65-F5344CB8AC3E}">
        <p14:creationId xmlns:p14="http://schemas.microsoft.com/office/powerpoint/2010/main" val="34881696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0" u="sng" dirty="0" smtClean="0">
                <a:solidFill>
                  <a:srgbClr val="FF0000"/>
                </a:solidFill>
                <a:latin typeface="Cambria" panose="02040503050406030204" pitchFamily="18" charset="0"/>
              </a:rPr>
              <a:t>NOTE:</a:t>
            </a:r>
            <a:endParaRPr lang="en-US" b="0" u="sng" dirty="0">
              <a:solidFill>
                <a:srgbClr val="FF0000"/>
              </a:solidFill>
              <a:latin typeface="Cambria" panose="02040503050406030204" pitchFamily="18" charset="0"/>
            </a:endParaRPr>
          </a:p>
        </p:txBody>
      </p:sp>
      <p:sp>
        <p:nvSpPr>
          <p:cNvPr id="2" name="Content Placeholder 1"/>
          <p:cNvSpPr>
            <a:spLocks noGrp="1"/>
          </p:cNvSpPr>
          <p:nvPr>
            <p:ph idx="1"/>
          </p:nvPr>
        </p:nvSpPr>
        <p:spPr/>
        <p:txBody>
          <a:bodyPr>
            <a:normAutofit fontScale="92500"/>
          </a:bodyPr>
          <a:lstStyle/>
          <a:p>
            <a:pPr>
              <a:lnSpc>
                <a:spcPct val="150000"/>
              </a:lnSpc>
              <a:buFont typeface="Wingdings" panose="05000000000000000000" pitchFamily="2" charset="2"/>
              <a:buChar char="§"/>
            </a:pPr>
            <a:r>
              <a:rPr lang="en-US" sz="2800" dirty="0">
                <a:latin typeface="Cambria" panose="02040503050406030204" pitchFamily="18" charset="0"/>
              </a:rPr>
              <a:t>Dams and torch are not sources of electricity</a:t>
            </a:r>
          </a:p>
          <a:p>
            <a:pPr>
              <a:lnSpc>
                <a:spcPct val="150000"/>
              </a:lnSpc>
              <a:buFont typeface="Wingdings" panose="05000000000000000000" pitchFamily="2" charset="2"/>
              <a:buChar char="§"/>
            </a:pPr>
            <a:r>
              <a:rPr lang="en-US" sz="2800" dirty="0">
                <a:latin typeface="Cambria" panose="02040503050406030204" pitchFamily="18" charset="0"/>
              </a:rPr>
              <a:t>Static electricity is electricity at rest</a:t>
            </a:r>
          </a:p>
          <a:p>
            <a:pPr>
              <a:lnSpc>
                <a:spcPct val="150000"/>
              </a:lnSpc>
              <a:buFont typeface="Wingdings" panose="05000000000000000000" pitchFamily="2" charset="2"/>
              <a:buChar char="§"/>
            </a:pPr>
            <a:r>
              <a:rPr lang="en-US" sz="2800" dirty="0">
                <a:latin typeface="Cambria" panose="02040503050406030204" pitchFamily="18" charset="0"/>
              </a:rPr>
              <a:t>Lightning is the strongest form of static electricity</a:t>
            </a:r>
          </a:p>
          <a:p>
            <a:pPr>
              <a:lnSpc>
                <a:spcPct val="150000"/>
              </a:lnSpc>
              <a:buFont typeface="Wingdings" panose="05000000000000000000" pitchFamily="2" charset="2"/>
              <a:buChar char="§"/>
            </a:pPr>
            <a:r>
              <a:rPr lang="en-US" sz="2800" dirty="0">
                <a:latin typeface="Cambria" panose="02040503050406030204" pitchFamily="18" charset="0"/>
              </a:rPr>
              <a:t>Electricity cannot travel in vacuum </a:t>
            </a:r>
          </a:p>
          <a:p>
            <a:pPr>
              <a:lnSpc>
                <a:spcPct val="150000"/>
              </a:lnSpc>
              <a:buFont typeface="Wingdings" panose="05000000000000000000" pitchFamily="2" charset="2"/>
              <a:buChar char="§"/>
            </a:pPr>
            <a:r>
              <a:rPr lang="en-US" sz="2800" dirty="0">
                <a:latin typeface="Cambria" panose="02040503050406030204" pitchFamily="18" charset="0"/>
              </a:rPr>
              <a:t>Electric current is the movement of electricity from one point to another</a:t>
            </a:r>
          </a:p>
          <a:p>
            <a:pPr>
              <a:lnSpc>
                <a:spcPct val="150000"/>
              </a:lnSpc>
              <a:buFont typeface="Wingdings" panose="05000000000000000000" pitchFamily="2" charset="2"/>
              <a:buChar char="§"/>
            </a:pPr>
            <a:r>
              <a:rPr lang="en-US" sz="2800" dirty="0">
                <a:latin typeface="Cambria" panose="02040503050406030204" pitchFamily="18" charset="0"/>
              </a:rPr>
              <a:t>Electric circuit is the path followed by the electricity</a:t>
            </a:r>
          </a:p>
          <a:p>
            <a:pPr>
              <a:lnSpc>
                <a:spcPct val="150000"/>
              </a:lnSpc>
            </a:pPr>
            <a:endParaRPr lang="en-US" sz="2800" dirty="0">
              <a:latin typeface="Cambria" panose="02040503050406030204" pitchFamily="18" charset="0"/>
            </a:endParaRPr>
          </a:p>
        </p:txBody>
      </p:sp>
    </p:spTree>
    <p:extLst>
      <p:ext uri="{BB962C8B-B14F-4D97-AF65-F5344CB8AC3E}">
        <p14:creationId xmlns:p14="http://schemas.microsoft.com/office/powerpoint/2010/main" val="289378880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F0000"/>
                </a:solidFill>
                <a:latin typeface="Cambria" panose="02040503050406030204" pitchFamily="18" charset="0"/>
              </a:rPr>
              <a:t>Electricity…</a:t>
            </a:r>
            <a:endParaRPr lang="en-US" dirty="0">
              <a:solidFill>
                <a:srgbClr val="FF0000"/>
              </a:solidFill>
              <a:latin typeface="Cambria" panose="02040503050406030204" pitchFamily="18" charset="0"/>
            </a:endParaRPr>
          </a:p>
        </p:txBody>
      </p:sp>
      <p:sp>
        <p:nvSpPr>
          <p:cNvPr id="2" name="Content Placeholder 1"/>
          <p:cNvSpPr>
            <a:spLocks noGrp="1"/>
          </p:cNvSpPr>
          <p:nvPr>
            <p:ph idx="1"/>
          </p:nvPr>
        </p:nvSpPr>
        <p:spPr/>
        <p:txBody>
          <a:bodyPr>
            <a:normAutofit/>
          </a:bodyPr>
          <a:lstStyle/>
          <a:p>
            <a:pPr marL="109728" indent="0">
              <a:lnSpc>
                <a:spcPct val="150000"/>
              </a:lnSpc>
              <a:buNone/>
            </a:pPr>
            <a:r>
              <a:rPr lang="en-US" dirty="0">
                <a:latin typeface="Cambria" panose="02040503050406030204" pitchFamily="18" charset="0"/>
              </a:rPr>
              <a:t>A complete circuit has:</a:t>
            </a:r>
          </a:p>
          <a:p>
            <a:pPr>
              <a:lnSpc>
                <a:spcPct val="150000"/>
              </a:lnSpc>
              <a:buFont typeface="Wingdings" panose="05000000000000000000" pitchFamily="2" charset="2"/>
              <a:buChar char="q"/>
            </a:pPr>
            <a:r>
              <a:rPr lang="en-US" dirty="0">
                <a:latin typeface="Cambria" panose="02040503050406030204" pitchFamily="18" charset="0"/>
              </a:rPr>
              <a:t>A source of energy e.g. battery</a:t>
            </a:r>
          </a:p>
          <a:p>
            <a:pPr>
              <a:lnSpc>
                <a:spcPct val="150000"/>
              </a:lnSpc>
              <a:buFont typeface="Wingdings" panose="05000000000000000000" pitchFamily="2" charset="2"/>
              <a:buChar char="q"/>
            </a:pPr>
            <a:r>
              <a:rPr lang="en-US" dirty="0">
                <a:latin typeface="Cambria" panose="02040503050406030204" pitchFamily="18" charset="0"/>
              </a:rPr>
              <a:t>Wires	</a:t>
            </a:r>
          </a:p>
          <a:p>
            <a:pPr>
              <a:lnSpc>
                <a:spcPct val="150000"/>
              </a:lnSpc>
              <a:buFont typeface="Wingdings" panose="05000000000000000000" pitchFamily="2" charset="2"/>
              <a:buChar char="q"/>
            </a:pPr>
            <a:r>
              <a:rPr lang="en-US" dirty="0">
                <a:latin typeface="Cambria" panose="02040503050406030204" pitchFamily="18" charset="0"/>
              </a:rPr>
              <a:t>A converter (bulb)</a:t>
            </a:r>
          </a:p>
          <a:p>
            <a:pPr>
              <a:lnSpc>
                <a:spcPct val="150000"/>
              </a:lnSpc>
              <a:buFont typeface="Wingdings" panose="05000000000000000000" pitchFamily="2" charset="2"/>
              <a:buChar char="q"/>
            </a:pPr>
            <a:r>
              <a:rPr lang="en-US" dirty="0">
                <a:latin typeface="Cambria" panose="02040503050406030204" pitchFamily="18" charset="0"/>
              </a:rPr>
              <a:t>A closed switch</a:t>
            </a:r>
          </a:p>
          <a:p>
            <a:pPr>
              <a:lnSpc>
                <a:spcPct val="150000"/>
              </a:lnSpc>
              <a:buFont typeface="Wingdings" panose="05000000000000000000" pitchFamily="2" charset="2"/>
              <a:buChar char="q"/>
            </a:pPr>
            <a:endParaRPr lang="en-US" dirty="0">
              <a:latin typeface="Cambria" panose="02040503050406030204" pitchFamily="18" charset="0"/>
            </a:endParaRPr>
          </a:p>
        </p:txBody>
      </p:sp>
    </p:spTree>
    <p:extLst>
      <p:ext uri="{BB962C8B-B14F-4D97-AF65-F5344CB8AC3E}">
        <p14:creationId xmlns:p14="http://schemas.microsoft.com/office/powerpoint/2010/main" val="26448622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lnSpc>
                <a:spcPct val="150000"/>
              </a:lnSpc>
              <a:buFont typeface="Wingdings" panose="05000000000000000000" pitchFamily="2" charset="2"/>
              <a:buChar char="§"/>
            </a:pPr>
            <a:r>
              <a:rPr lang="en-US" dirty="0">
                <a:latin typeface="Cambria" panose="02040503050406030204" pitchFamily="18" charset="0"/>
              </a:rPr>
              <a:t>Current electricity is electricity in motion.</a:t>
            </a:r>
          </a:p>
          <a:p>
            <a:pPr>
              <a:lnSpc>
                <a:spcPct val="150000"/>
              </a:lnSpc>
              <a:buFont typeface="Wingdings" panose="05000000000000000000" pitchFamily="2" charset="2"/>
              <a:buChar char="§"/>
            </a:pPr>
            <a:r>
              <a:rPr lang="en-US" dirty="0">
                <a:latin typeface="Cambria" panose="02040503050406030204" pitchFamily="18" charset="0"/>
              </a:rPr>
              <a:t>Sources of current electricity include:</a:t>
            </a:r>
          </a:p>
          <a:p>
            <a:pPr marL="109728" indent="0">
              <a:lnSpc>
                <a:spcPct val="150000"/>
              </a:lnSpc>
              <a:buNone/>
            </a:pPr>
            <a:r>
              <a:rPr lang="en-US" dirty="0">
                <a:latin typeface="Cambria" panose="02040503050406030204" pitchFamily="18" charset="0"/>
              </a:rPr>
              <a:t>   Dry cells, car battery, bicycle dynamo,</a:t>
            </a:r>
          </a:p>
          <a:p>
            <a:pPr marL="109728" indent="0">
              <a:lnSpc>
                <a:spcPct val="150000"/>
              </a:lnSpc>
              <a:buNone/>
            </a:pPr>
            <a:r>
              <a:rPr lang="en-US" dirty="0">
                <a:latin typeface="Cambria" panose="02040503050406030204" pitchFamily="18" charset="0"/>
              </a:rPr>
              <a:t>   HEP generators, petrol and diesel driven       generators, geothermal generators, wind driven turbines, solar panels</a:t>
            </a:r>
          </a:p>
          <a:p>
            <a:pPr marL="109728" indent="0">
              <a:lnSpc>
                <a:spcPct val="150000"/>
              </a:lnSpc>
              <a:buNone/>
            </a:pPr>
            <a:endParaRPr lang="en-US" dirty="0">
              <a:latin typeface="Cambria" panose="02040503050406030204" pitchFamily="18" charset="0"/>
            </a:endParaRPr>
          </a:p>
        </p:txBody>
      </p:sp>
      <p:sp>
        <p:nvSpPr>
          <p:cNvPr id="6" name="Title 5"/>
          <p:cNvSpPr>
            <a:spLocks noGrp="1"/>
          </p:cNvSpPr>
          <p:nvPr>
            <p:ph type="title"/>
          </p:nvPr>
        </p:nvSpPr>
        <p:spPr/>
        <p:txBody>
          <a:bodyPr>
            <a:normAutofit fontScale="90000"/>
          </a:bodyPr>
          <a:lstStyle/>
          <a:p>
            <a:pPr algn="ctr"/>
            <a:r>
              <a:rPr lang="en-US" u="sng" dirty="0">
                <a:solidFill>
                  <a:srgbClr val="FF0000"/>
                </a:solidFill>
                <a:effectLst/>
                <a:latin typeface="Cambria" panose="02040503050406030204" pitchFamily="18" charset="0"/>
              </a:rPr>
              <a:t>Electricity energy </a:t>
            </a:r>
            <a:r>
              <a:rPr lang="en-US" u="sng" dirty="0" smtClean="0">
                <a:solidFill>
                  <a:srgbClr val="FF0000"/>
                </a:solidFill>
                <a:effectLst/>
                <a:latin typeface="Cambria" panose="02040503050406030204" pitchFamily="18" charset="0"/>
              </a:rPr>
              <a:t>/Electricity</a:t>
            </a:r>
            <a:r>
              <a:rPr lang="en-US" u="sng" dirty="0">
                <a:solidFill>
                  <a:srgbClr val="FF0000"/>
                </a:solidFill>
                <a:effectLst/>
                <a:latin typeface="Cambria" panose="02040503050406030204" pitchFamily="18" charset="0"/>
              </a:rPr>
              <a:t/>
            </a:r>
            <a:br>
              <a:rPr lang="en-US" u="sng" dirty="0">
                <a:solidFill>
                  <a:srgbClr val="FF0000"/>
                </a:solidFill>
                <a:effectLst/>
                <a:latin typeface="Cambria" panose="02040503050406030204" pitchFamily="18" charset="0"/>
              </a:rPr>
            </a:br>
            <a:endParaRPr lang="en-US"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7818267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nSpc>
                <a:spcPct val="150000"/>
              </a:lnSpc>
              <a:buFont typeface="Wingdings" panose="05000000000000000000" pitchFamily="2" charset="2"/>
              <a:buChar char="§"/>
            </a:pPr>
            <a:r>
              <a:rPr lang="en-US" sz="2800" dirty="0">
                <a:latin typeface="Cambria" panose="02040503050406030204" pitchFamily="18" charset="0"/>
              </a:rPr>
              <a:t>Dams and torch are not sources of electricity</a:t>
            </a:r>
          </a:p>
          <a:p>
            <a:pPr>
              <a:lnSpc>
                <a:spcPct val="150000"/>
              </a:lnSpc>
              <a:buFont typeface="Wingdings" panose="05000000000000000000" pitchFamily="2" charset="2"/>
              <a:buChar char="§"/>
            </a:pPr>
            <a:r>
              <a:rPr lang="en-US" sz="2800" dirty="0">
                <a:latin typeface="Cambria" panose="02040503050406030204" pitchFamily="18" charset="0"/>
              </a:rPr>
              <a:t>Static electricity is electricity at rest</a:t>
            </a:r>
          </a:p>
          <a:p>
            <a:pPr>
              <a:lnSpc>
                <a:spcPct val="150000"/>
              </a:lnSpc>
              <a:buFont typeface="Wingdings" panose="05000000000000000000" pitchFamily="2" charset="2"/>
              <a:buChar char="§"/>
            </a:pPr>
            <a:r>
              <a:rPr lang="en-US" sz="2800" dirty="0">
                <a:latin typeface="Cambria" panose="02040503050406030204" pitchFamily="18" charset="0"/>
              </a:rPr>
              <a:t>Lightning is the strongest form of static electricity</a:t>
            </a:r>
          </a:p>
          <a:p>
            <a:pPr>
              <a:lnSpc>
                <a:spcPct val="150000"/>
              </a:lnSpc>
              <a:buFont typeface="Wingdings" panose="05000000000000000000" pitchFamily="2" charset="2"/>
              <a:buChar char="§"/>
            </a:pPr>
            <a:r>
              <a:rPr lang="en-US" sz="2800" dirty="0">
                <a:latin typeface="Cambria" panose="02040503050406030204" pitchFamily="18" charset="0"/>
              </a:rPr>
              <a:t>Electricity cannot travel in vacuum </a:t>
            </a:r>
          </a:p>
          <a:p>
            <a:pPr>
              <a:lnSpc>
                <a:spcPct val="150000"/>
              </a:lnSpc>
              <a:buFont typeface="Wingdings" panose="05000000000000000000" pitchFamily="2" charset="2"/>
              <a:buChar char="§"/>
            </a:pPr>
            <a:r>
              <a:rPr lang="en-US" sz="2800" dirty="0">
                <a:latin typeface="Cambria" panose="02040503050406030204" pitchFamily="18" charset="0"/>
              </a:rPr>
              <a:t>Electric current is the movement of electricity from one point to another</a:t>
            </a:r>
          </a:p>
          <a:p>
            <a:pPr>
              <a:lnSpc>
                <a:spcPct val="150000"/>
              </a:lnSpc>
              <a:buFont typeface="Wingdings" panose="05000000000000000000" pitchFamily="2" charset="2"/>
              <a:buChar char="§"/>
            </a:pPr>
            <a:r>
              <a:rPr lang="en-US" sz="2800" dirty="0">
                <a:latin typeface="Cambria" panose="02040503050406030204" pitchFamily="18" charset="0"/>
              </a:rPr>
              <a:t>Electric circuit is the path followed by the electricity</a:t>
            </a:r>
          </a:p>
          <a:p>
            <a:pPr>
              <a:lnSpc>
                <a:spcPct val="150000"/>
              </a:lnSpc>
            </a:pPr>
            <a:endParaRPr lang="en-US" sz="2800" dirty="0">
              <a:latin typeface="Cambria" panose="02040503050406030204" pitchFamily="18" charset="0"/>
            </a:endParaRPr>
          </a:p>
        </p:txBody>
      </p:sp>
      <p:sp>
        <p:nvSpPr>
          <p:cNvPr id="6" name="Title 5"/>
          <p:cNvSpPr>
            <a:spLocks noGrp="1"/>
          </p:cNvSpPr>
          <p:nvPr>
            <p:ph type="title"/>
          </p:nvPr>
        </p:nvSpPr>
        <p:spPr/>
        <p:txBody>
          <a:bodyPr/>
          <a:lstStyle/>
          <a:p>
            <a:r>
              <a:rPr lang="en-US" b="0" u="sng" dirty="0" smtClean="0">
                <a:solidFill>
                  <a:srgbClr val="FF0000"/>
                </a:solidFill>
                <a:latin typeface="Cambria" panose="02040503050406030204" pitchFamily="18" charset="0"/>
              </a:rPr>
              <a:t>NOTE:</a:t>
            </a:r>
            <a:endParaRPr lang="en-US" b="0"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41334750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nSpc>
                <a:spcPct val="150000"/>
              </a:lnSpc>
              <a:buNone/>
            </a:pPr>
            <a:r>
              <a:rPr lang="en-US" dirty="0">
                <a:latin typeface="Cambria" panose="02040503050406030204" pitchFamily="18" charset="0"/>
              </a:rPr>
              <a:t>A complete circuit has:</a:t>
            </a:r>
          </a:p>
          <a:p>
            <a:pPr>
              <a:lnSpc>
                <a:spcPct val="150000"/>
              </a:lnSpc>
              <a:buFont typeface="Wingdings" panose="05000000000000000000" pitchFamily="2" charset="2"/>
              <a:buChar char="q"/>
            </a:pPr>
            <a:r>
              <a:rPr lang="en-US" dirty="0">
                <a:latin typeface="Cambria" panose="02040503050406030204" pitchFamily="18" charset="0"/>
              </a:rPr>
              <a:t>A source of energy e.g. battery</a:t>
            </a:r>
          </a:p>
          <a:p>
            <a:pPr>
              <a:lnSpc>
                <a:spcPct val="150000"/>
              </a:lnSpc>
              <a:buFont typeface="Wingdings" panose="05000000000000000000" pitchFamily="2" charset="2"/>
              <a:buChar char="q"/>
            </a:pPr>
            <a:r>
              <a:rPr lang="en-US" dirty="0">
                <a:latin typeface="Cambria" panose="02040503050406030204" pitchFamily="18" charset="0"/>
              </a:rPr>
              <a:t>Wires	</a:t>
            </a:r>
          </a:p>
          <a:p>
            <a:pPr>
              <a:lnSpc>
                <a:spcPct val="150000"/>
              </a:lnSpc>
              <a:buFont typeface="Wingdings" panose="05000000000000000000" pitchFamily="2" charset="2"/>
              <a:buChar char="q"/>
            </a:pPr>
            <a:r>
              <a:rPr lang="en-US" dirty="0">
                <a:latin typeface="Cambria" panose="02040503050406030204" pitchFamily="18" charset="0"/>
              </a:rPr>
              <a:t>A converter (bulb)</a:t>
            </a:r>
          </a:p>
          <a:p>
            <a:pPr>
              <a:lnSpc>
                <a:spcPct val="150000"/>
              </a:lnSpc>
              <a:buFont typeface="Wingdings" panose="05000000000000000000" pitchFamily="2" charset="2"/>
              <a:buChar char="q"/>
            </a:pPr>
            <a:r>
              <a:rPr lang="en-US" dirty="0">
                <a:latin typeface="Cambria" panose="02040503050406030204" pitchFamily="18" charset="0"/>
              </a:rPr>
              <a:t>A closed switch</a:t>
            </a:r>
          </a:p>
          <a:p>
            <a:pPr>
              <a:lnSpc>
                <a:spcPct val="150000"/>
              </a:lnSpc>
              <a:buFont typeface="Wingdings" panose="05000000000000000000" pitchFamily="2" charset="2"/>
              <a:buChar char="q"/>
            </a:pPr>
            <a:endParaRPr lang="en-US" dirty="0">
              <a:latin typeface="Cambria" panose="02040503050406030204" pitchFamily="18" charset="0"/>
            </a:endParaRPr>
          </a:p>
        </p:txBody>
      </p:sp>
      <p:sp>
        <p:nvSpPr>
          <p:cNvPr id="6" name="Title 5"/>
          <p:cNvSpPr>
            <a:spLocks noGrp="1"/>
          </p:cNvSpPr>
          <p:nvPr>
            <p:ph type="title"/>
          </p:nvPr>
        </p:nvSpPr>
        <p:spPr/>
        <p:txBody>
          <a:bodyPr/>
          <a:lstStyle/>
          <a:p>
            <a:r>
              <a:rPr lang="en-US" dirty="0" smtClean="0">
                <a:solidFill>
                  <a:srgbClr val="FF0000"/>
                </a:solidFill>
                <a:latin typeface="Cambria" panose="02040503050406030204" pitchFamily="18" charset="0"/>
              </a:rPr>
              <a:t>Electricity…</a:t>
            </a:r>
            <a:endParaRPr lang="en-US" dirty="0">
              <a:solidFill>
                <a:srgbClr val="FF0000"/>
              </a:solidFill>
              <a:latin typeface="Cambria" panose="020405030504060302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3171372"/>
            <a:ext cx="3810000" cy="2978453"/>
          </a:xfrm>
          <a:prstGeom prst="rect">
            <a:avLst/>
          </a:prstGeom>
        </p:spPr>
      </p:pic>
    </p:spTree>
    <p:extLst>
      <p:ext uri="{BB962C8B-B14F-4D97-AF65-F5344CB8AC3E}">
        <p14:creationId xmlns:p14="http://schemas.microsoft.com/office/powerpoint/2010/main" val="24560358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219201"/>
            <a:ext cx="8229600" cy="5016691"/>
          </a:xfrm>
        </p:spPr>
        <p:txBody>
          <a:bodyPr>
            <a:noAutofit/>
          </a:bodyPr>
          <a:lstStyle/>
          <a:p>
            <a:pPr marL="109728" indent="0">
              <a:buNone/>
            </a:pPr>
            <a:r>
              <a:rPr lang="en-US" sz="2800" b="1" u="sng" dirty="0">
                <a:solidFill>
                  <a:srgbClr val="FF0000"/>
                </a:solidFill>
                <a:latin typeface="Cambria" panose="02040503050406030204" pitchFamily="18" charset="0"/>
              </a:rPr>
              <a:t>1. Static electricity </a:t>
            </a:r>
          </a:p>
          <a:p>
            <a:pPr marL="109728" indent="0">
              <a:buNone/>
            </a:pPr>
            <a:r>
              <a:rPr lang="en-US" sz="2800" dirty="0">
                <a:latin typeface="Cambria" panose="02040503050406030204" pitchFamily="18" charset="0"/>
              </a:rPr>
              <a:t>Produced when the surfaces are rubbed against each other</a:t>
            </a:r>
          </a:p>
          <a:p>
            <a:pPr marL="109728" indent="0" algn="ctr">
              <a:buNone/>
            </a:pPr>
            <a:r>
              <a:rPr lang="en-US" sz="2800" b="1" dirty="0">
                <a:solidFill>
                  <a:srgbClr val="FF0000"/>
                </a:solidFill>
                <a:latin typeface="Cambria" panose="02040503050406030204" pitchFamily="18" charset="0"/>
              </a:rPr>
              <a:t>Static electricity</a:t>
            </a:r>
          </a:p>
          <a:p>
            <a:pPr>
              <a:buFont typeface="Wingdings" panose="05000000000000000000" pitchFamily="2" charset="2"/>
              <a:buChar char="§"/>
            </a:pPr>
            <a:r>
              <a:rPr lang="en-US" sz="2400" dirty="0">
                <a:latin typeface="Cambria" panose="02040503050406030204" pitchFamily="18" charset="0"/>
              </a:rPr>
              <a:t>One combs dry hair with a plastic comb and a cracking sound is heard</a:t>
            </a:r>
          </a:p>
          <a:p>
            <a:pPr>
              <a:buFont typeface="Wingdings" panose="05000000000000000000" pitchFamily="2" charset="2"/>
              <a:buChar char="§"/>
            </a:pPr>
            <a:r>
              <a:rPr lang="en-US" sz="2400" dirty="0">
                <a:latin typeface="Cambria" panose="02040503050406030204" pitchFamily="18" charset="0"/>
              </a:rPr>
              <a:t>Fur of a cat is rubbed gently and a cracking sound is heard</a:t>
            </a:r>
          </a:p>
          <a:p>
            <a:pPr>
              <a:buFont typeface="Wingdings" panose="05000000000000000000" pitchFamily="2" charset="2"/>
              <a:buChar char="§"/>
            </a:pPr>
            <a:r>
              <a:rPr lang="en-US" sz="2400" dirty="0">
                <a:latin typeface="Cambria" panose="02040503050406030204" pitchFamily="18" charset="0"/>
              </a:rPr>
              <a:t>A dry cloth is used to wipe a mirror, dust particles are attracted to the mirror</a:t>
            </a:r>
          </a:p>
          <a:p>
            <a:pPr>
              <a:buFont typeface="Wingdings" panose="05000000000000000000" pitchFamily="2" charset="2"/>
              <a:buChar char="§"/>
            </a:pPr>
            <a:r>
              <a:rPr lang="en-US" sz="2400" dirty="0">
                <a:latin typeface="Cambria" panose="02040503050406030204" pitchFamily="18" charset="0"/>
              </a:rPr>
              <a:t>One suddenly removes a nylon clothing and a cracking sound is heard</a:t>
            </a:r>
            <a:r>
              <a:rPr lang="en-US" sz="2800" dirty="0">
                <a:latin typeface="Cambria" panose="02040503050406030204" pitchFamily="18" charset="0"/>
              </a:rPr>
              <a:t>.</a:t>
            </a:r>
          </a:p>
          <a:p>
            <a:endParaRPr lang="en-US" sz="2800" dirty="0">
              <a:latin typeface="Cambria" panose="02040503050406030204" pitchFamily="18" charset="0"/>
            </a:endParaRPr>
          </a:p>
        </p:txBody>
      </p:sp>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Kinds of electricity</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243586284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lnSpc>
                <a:spcPct val="150000"/>
              </a:lnSpc>
              <a:buFont typeface="Wingdings" panose="05000000000000000000" pitchFamily="2" charset="2"/>
              <a:buChar char="v"/>
            </a:pPr>
            <a:r>
              <a:rPr lang="en-US" sz="2800" dirty="0">
                <a:latin typeface="Cambria" panose="02040503050406030204" pitchFamily="18" charset="0"/>
              </a:rPr>
              <a:t>Torch batteries</a:t>
            </a:r>
          </a:p>
          <a:p>
            <a:pPr>
              <a:lnSpc>
                <a:spcPct val="150000"/>
              </a:lnSpc>
              <a:buFont typeface="Wingdings" panose="05000000000000000000" pitchFamily="2" charset="2"/>
              <a:buChar char="v"/>
            </a:pPr>
            <a:r>
              <a:rPr lang="en-US" sz="2800" dirty="0">
                <a:latin typeface="Cambria" panose="02040503050406030204" pitchFamily="18" charset="0"/>
              </a:rPr>
              <a:t>Car batteries</a:t>
            </a:r>
          </a:p>
          <a:p>
            <a:pPr>
              <a:lnSpc>
                <a:spcPct val="150000"/>
              </a:lnSpc>
              <a:buFont typeface="Wingdings" panose="05000000000000000000" pitchFamily="2" charset="2"/>
              <a:buChar char="v"/>
            </a:pPr>
            <a:r>
              <a:rPr lang="en-US" sz="2800" dirty="0">
                <a:latin typeface="Cambria" panose="02040503050406030204" pitchFamily="18" charset="0"/>
              </a:rPr>
              <a:t>Bicycle dynamos</a:t>
            </a:r>
          </a:p>
          <a:p>
            <a:pPr>
              <a:lnSpc>
                <a:spcPct val="150000"/>
              </a:lnSpc>
              <a:buFont typeface="Wingdings" panose="05000000000000000000" pitchFamily="2" charset="2"/>
              <a:buChar char="v"/>
            </a:pPr>
            <a:r>
              <a:rPr lang="en-US" sz="2800" dirty="0">
                <a:latin typeface="Cambria" panose="02040503050406030204" pitchFamily="18" charset="0"/>
              </a:rPr>
              <a:t>Hydroelectric generators</a:t>
            </a:r>
          </a:p>
          <a:p>
            <a:pPr>
              <a:lnSpc>
                <a:spcPct val="150000"/>
              </a:lnSpc>
              <a:buFont typeface="Wingdings" panose="05000000000000000000" pitchFamily="2" charset="2"/>
              <a:buChar char="v"/>
            </a:pPr>
            <a:r>
              <a:rPr lang="en-US" sz="2800" dirty="0">
                <a:latin typeface="Cambria" panose="02040503050406030204" pitchFamily="18" charset="0"/>
              </a:rPr>
              <a:t>Petrol and diesel driven generators</a:t>
            </a:r>
          </a:p>
          <a:p>
            <a:pPr>
              <a:lnSpc>
                <a:spcPct val="150000"/>
              </a:lnSpc>
              <a:buFont typeface="Wingdings" panose="05000000000000000000" pitchFamily="2" charset="2"/>
              <a:buChar char="v"/>
            </a:pPr>
            <a:r>
              <a:rPr lang="en-US" sz="2800" dirty="0">
                <a:latin typeface="Cambria" panose="02040503050406030204" pitchFamily="18" charset="0"/>
              </a:rPr>
              <a:t>Wind-driven generators</a:t>
            </a:r>
          </a:p>
          <a:p>
            <a:pPr>
              <a:lnSpc>
                <a:spcPct val="150000"/>
              </a:lnSpc>
              <a:buFont typeface="Wingdings" panose="05000000000000000000" pitchFamily="2" charset="2"/>
              <a:buChar char="v"/>
            </a:pPr>
            <a:r>
              <a:rPr lang="en-US" sz="2800" dirty="0">
                <a:latin typeface="Cambria" panose="02040503050406030204" pitchFamily="18" charset="0"/>
              </a:rPr>
              <a:t>Solar energy panels</a:t>
            </a:r>
          </a:p>
          <a:p>
            <a:pPr>
              <a:lnSpc>
                <a:spcPct val="150000"/>
              </a:lnSpc>
              <a:buFont typeface="Wingdings" panose="05000000000000000000" pitchFamily="2" charset="2"/>
              <a:buChar char="v"/>
            </a:pPr>
            <a:r>
              <a:rPr lang="en-US" sz="2800" dirty="0">
                <a:latin typeface="Cambria" panose="02040503050406030204" pitchFamily="18" charset="0"/>
              </a:rPr>
              <a:t>Geothermal generators.</a:t>
            </a:r>
          </a:p>
          <a:p>
            <a:pPr>
              <a:lnSpc>
                <a:spcPct val="150000"/>
              </a:lnSpc>
              <a:buFont typeface="Wingdings" panose="05000000000000000000" pitchFamily="2" charset="2"/>
              <a:buChar char="v"/>
            </a:pPr>
            <a:endParaRPr lang="en-US" sz="2800" dirty="0">
              <a:latin typeface="Cambria" panose="02040503050406030204" pitchFamily="18" charset="0"/>
            </a:endParaRPr>
          </a:p>
        </p:txBody>
      </p:sp>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Sources of current electricity</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32131145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9310" y="4671797"/>
            <a:ext cx="10835122" cy="1504413"/>
          </a:xfrm>
        </p:spPr>
        <p:txBody>
          <a:bodyPr/>
          <a:lstStyle/>
          <a:p>
            <a:r>
              <a:rPr lang="en-US" dirty="0"/>
              <a:t>Observation: After one week seeds in B </a:t>
            </a:r>
            <a:r>
              <a:rPr lang="en-US" dirty="0" smtClean="0"/>
              <a:t>germinated</a:t>
            </a:r>
            <a:endParaRPr lang="en-US" dirty="0"/>
          </a:p>
          <a:p>
            <a:r>
              <a:rPr lang="en-US" dirty="0"/>
              <a:t>Conclusion: Water or moisture is necessary </a:t>
            </a:r>
            <a:r>
              <a:rPr lang="en-US" dirty="0" smtClean="0"/>
              <a:t>for  </a:t>
            </a:r>
            <a:r>
              <a:rPr lang="en-US" dirty="0"/>
              <a:t>germination</a:t>
            </a:r>
          </a:p>
          <a:p>
            <a:endParaRPr lang="en-US" dirty="0"/>
          </a:p>
        </p:txBody>
      </p:sp>
      <p:pic>
        <p:nvPicPr>
          <p:cNvPr id="4" name="Picture 3"/>
          <p:cNvPicPr>
            <a:picLocks noChangeAspect="1"/>
          </p:cNvPicPr>
          <p:nvPr/>
        </p:nvPicPr>
        <p:blipFill>
          <a:blip r:embed="rId2"/>
          <a:stretch>
            <a:fillRect/>
          </a:stretch>
        </p:blipFill>
        <p:spPr>
          <a:xfrm>
            <a:off x="1624044" y="388875"/>
            <a:ext cx="5370313" cy="4006662"/>
          </a:xfrm>
          <a:prstGeom prst="rect">
            <a:avLst/>
          </a:prstGeom>
        </p:spPr>
      </p:pic>
    </p:spTree>
    <p:extLst>
      <p:ext uri="{BB962C8B-B14F-4D97-AF65-F5344CB8AC3E}">
        <p14:creationId xmlns:p14="http://schemas.microsoft.com/office/powerpoint/2010/main" val="130483462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295401"/>
            <a:ext cx="8229600" cy="4711891"/>
          </a:xfrm>
        </p:spPr>
        <p:txBody>
          <a:bodyPr>
            <a:normAutofit/>
          </a:bodyPr>
          <a:lstStyle/>
          <a:p>
            <a:pPr>
              <a:lnSpc>
                <a:spcPct val="150000"/>
              </a:lnSpc>
              <a:buFont typeface="Arial" panose="020B0604020202020204" pitchFamily="34" charset="0"/>
              <a:buChar char="•"/>
            </a:pPr>
            <a:r>
              <a:rPr lang="en-US" sz="2800" dirty="0">
                <a:latin typeface="Cambria" panose="02040503050406030204" pitchFamily="18" charset="0"/>
              </a:rPr>
              <a:t>An electric circuit is a path along which electric current flows from a source through a bulb or another appliance back to the source</a:t>
            </a:r>
          </a:p>
          <a:p>
            <a:pPr>
              <a:lnSpc>
                <a:spcPct val="150000"/>
              </a:lnSpc>
              <a:buFont typeface="Arial" panose="020B0604020202020204" pitchFamily="34" charset="0"/>
              <a:buChar char="•"/>
            </a:pPr>
            <a:r>
              <a:rPr lang="en-US" sz="2800" dirty="0">
                <a:latin typeface="Cambria" panose="02040503050406030204" pitchFamily="18" charset="0"/>
              </a:rPr>
              <a:t>When the correct points of contact for the bulb and the torch battery are made in a simple circuit, the bulb lights to make a complete circuit.</a:t>
            </a:r>
          </a:p>
          <a:p>
            <a:pPr>
              <a:lnSpc>
                <a:spcPct val="150000"/>
              </a:lnSpc>
              <a:buFont typeface="Arial" panose="020B0604020202020204" pitchFamily="34" charset="0"/>
              <a:buChar char="•"/>
            </a:pPr>
            <a:endParaRPr lang="en-US" sz="2800" dirty="0">
              <a:latin typeface="Cambria" panose="02040503050406030204" pitchFamily="18" charset="0"/>
            </a:endParaRPr>
          </a:p>
        </p:txBody>
      </p:sp>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Simple electric circuits</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5768534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buNone/>
            </a:pPr>
            <a:r>
              <a:rPr lang="en-US" b="1" dirty="0" smtClean="0">
                <a:solidFill>
                  <a:srgbClr val="FF0000"/>
                </a:solidFill>
                <a:latin typeface="Cambria" panose="02040503050406030204" pitchFamily="18" charset="0"/>
              </a:rPr>
              <a:t>Materials</a:t>
            </a:r>
            <a:endParaRPr lang="en-US" b="1" dirty="0">
              <a:solidFill>
                <a:srgbClr val="FF0000"/>
              </a:solidFill>
              <a:latin typeface="Cambria" panose="02040503050406030204" pitchFamily="18" charset="0"/>
            </a:endParaRPr>
          </a:p>
          <a:p>
            <a:pPr marL="624078" indent="-514350">
              <a:buFont typeface="+mj-lt"/>
              <a:buAutoNum type="arabicPeriod"/>
            </a:pPr>
            <a:r>
              <a:rPr lang="en-US" dirty="0" smtClean="0">
                <a:latin typeface="Cambria" panose="02040503050406030204" pitchFamily="18" charset="0"/>
              </a:rPr>
              <a:t>Bulb</a:t>
            </a:r>
            <a:endParaRPr lang="en-US" dirty="0">
              <a:latin typeface="Cambria" panose="02040503050406030204" pitchFamily="18" charset="0"/>
            </a:endParaRPr>
          </a:p>
          <a:p>
            <a:pPr marL="624078" indent="-514350">
              <a:buFont typeface="+mj-lt"/>
              <a:buAutoNum type="arabicPeriod"/>
            </a:pPr>
            <a:r>
              <a:rPr lang="en-US" dirty="0" smtClean="0">
                <a:latin typeface="Cambria" panose="02040503050406030204" pitchFamily="18" charset="0"/>
              </a:rPr>
              <a:t>Battery</a:t>
            </a:r>
            <a:endParaRPr lang="en-US" dirty="0">
              <a:latin typeface="Cambria" panose="02040503050406030204" pitchFamily="18" charset="0"/>
            </a:endParaRPr>
          </a:p>
          <a:p>
            <a:pPr marL="624078" indent="-514350">
              <a:buFont typeface="+mj-lt"/>
              <a:buAutoNum type="arabicPeriod"/>
            </a:pPr>
            <a:r>
              <a:rPr lang="en-US" dirty="0" smtClean="0">
                <a:latin typeface="Cambria" panose="02040503050406030204" pitchFamily="18" charset="0"/>
              </a:rPr>
              <a:t>Wire</a:t>
            </a:r>
            <a:endParaRPr lang="en-US" dirty="0">
              <a:latin typeface="Cambria" panose="02040503050406030204" pitchFamily="18" charset="0"/>
            </a:endParaRPr>
          </a:p>
          <a:p>
            <a:pPr marL="109728" indent="0">
              <a:buNone/>
            </a:pPr>
            <a:r>
              <a:rPr lang="en-US" dirty="0">
                <a:latin typeface="Cambria" panose="02040503050406030204" pitchFamily="18" charset="0"/>
              </a:rPr>
              <a:t>Connect the bulb to the battery using a wire and </a:t>
            </a:r>
            <a:r>
              <a:rPr lang="en-US" dirty="0" smtClean="0">
                <a:latin typeface="Cambria" panose="02040503050406030204" pitchFamily="18" charset="0"/>
              </a:rPr>
              <a:t>observe</a:t>
            </a:r>
          </a:p>
          <a:p>
            <a:pPr marL="109728" indent="0">
              <a:buNone/>
            </a:pPr>
            <a:endParaRPr lang="en-US" dirty="0">
              <a:latin typeface="Cambria" panose="02040503050406030204" pitchFamily="18" charset="0"/>
            </a:endParaRPr>
          </a:p>
          <a:p>
            <a:pPr marL="109728" indent="0">
              <a:buNone/>
            </a:pPr>
            <a:r>
              <a:rPr lang="en-US" b="1" dirty="0">
                <a:latin typeface="Cambria" panose="02040503050406030204" pitchFamily="18" charset="0"/>
              </a:rPr>
              <a:t>Observation and conclusion</a:t>
            </a:r>
          </a:p>
          <a:p>
            <a:pPr marL="109728" indent="0">
              <a:buNone/>
            </a:pPr>
            <a:r>
              <a:rPr lang="en-US" dirty="0">
                <a:latin typeface="Cambria" panose="02040503050406030204" pitchFamily="18" charset="0"/>
              </a:rPr>
              <a:t>In a simple circuit the bulb lights more brightly when more than one dry cell is used</a:t>
            </a:r>
          </a:p>
          <a:p>
            <a:pPr marL="109728" indent="0">
              <a:buNone/>
            </a:pPr>
            <a:r>
              <a:rPr lang="en-US" dirty="0">
                <a:latin typeface="Cambria" panose="02040503050406030204" pitchFamily="18" charset="0"/>
              </a:rPr>
              <a:t>Bulb B lights brightly than bulb A</a:t>
            </a:r>
          </a:p>
          <a:p>
            <a:pPr marL="109728" indent="0">
              <a:buNone/>
            </a:pPr>
            <a:endParaRPr lang="en-US" dirty="0">
              <a:latin typeface="Cambria" panose="02040503050406030204" pitchFamily="18" charset="0"/>
            </a:endParaRPr>
          </a:p>
          <a:p>
            <a:endParaRPr lang="en-US" dirty="0">
              <a:latin typeface="Cambria" panose="02040503050406030204" pitchFamily="18" charset="0"/>
            </a:endParaRPr>
          </a:p>
        </p:txBody>
      </p:sp>
      <p:sp>
        <p:nvSpPr>
          <p:cNvPr id="6" name="Title 5"/>
          <p:cNvSpPr>
            <a:spLocks noGrp="1"/>
          </p:cNvSpPr>
          <p:nvPr>
            <p:ph type="title"/>
          </p:nvPr>
        </p:nvSpPr>
        <p:spPr/>
        <p:txBody>
          <a:bodyPr>
            <a:noAutofit/>
          </a:bodyPr>
          <a:lstStyle/>
          <a:p>
            <a:pPr algn="ctr"/>
            <a:r>
              <a:rPr lang="en-US" sz="2800" u="sng" dirty="0">
                <a:solidFill>
                  <a:srgbClr val="FF0000"/>
                </a:solidFill>
                <a:latin typeface="Cambria" panose="02040503050406030204" pitchFamily="18" charset="0"/>
              </a:rPr>
              <a:t>Experiment: To make a simple circuit using a battery and a bulb</a:t>
            </a:r>
            <a:br>
              <a:rPr lang="en-US" sz="2800" u="sng" dirty="0">
                <a:solidFill>
                  <a:srgbClr val="FF0000"/>
                </a:solidFill>
                <a:latin typeface="Cambria" panose="02040503050406030204" pitchFamily="18" charset="0"/>
              </a:rPr>
            </a:br>
            <a:endParaRPr lang="en-US" sz="2800" u="sng" dirty="0">
              <a:solidFill>
                <a:srgbClr val="FF0000"/>
              </a:solidFill>
              <a:latin typeface="Cambria" panose="02040503050406030204" pitchFamily="18" charset="0"/>
            </a:endParaRPr>
          </a:p>
        </p:txBody>
      </p:sp>
      <p:pic>
        <p:nvPicPr>
          <p:cNvPr id="5122" name="Picture 2" descr="C:\Users\NASOKHO\Desktop\bul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976" y="1754188"/>
            <a:ext cx="1876425" cy="137001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NASOKHO\Desktop\batte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6426" y="1789112"/>
            <a:ext cx="1933575" cy="11826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NASOKHO\Desktop\wi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1" y="1828800"/>
            <a:ext cx="21431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1540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524001"/>
            <a:ext cx="8229600" cy="4525963"/>
          </a:xfrm>
        </p:spPr>
        <p:txBody>
          <a:bodyPr>
            <a:normAutofit fontScale="70000" lnSpcReduction="20000"/>
          </a:bodyPr>
          <a:lstStyle/>
          <a:p>
            <a:pPr marL="109728" indent="0">
              <a:lnSpc>
                <a:spcPct val="150000"/>
              </a:lnSpc>
              <a:buNone/>
            </a:pPr>
            <a:r>
              <a:rPr lang="en-US" b="1" i="1" u="sng" dirty="0" smtClean="0">
                <a:latin typeface="Cambria" panose="02040503050406030204" pitchFamily="18" charset="0"/>
              </a:rPr>
              <a:t>Good </a:t>
            </a:r>
            <a:r>
              <a:rPr lang="en-US" b="1" i="1" u="sng" dirty="0">
                <a:latin typeface="Cambria" panose="02040503050406030204" pitchFamily="18" charset="0"/>
              </a:rPr>
              <a:t>conductors of </a:t>
            </a:r>
            <a:r>
              <a:rPr lang="en-US" b="1" i="1" u="sng" dirty="0" smtClean="0">
                <a:latin typeface="Cambria" panose="02040503050406030204" pitchFamily="18" charset="0"/>
              </a:rPr>
              <a:t>electricity</a:t>
            </a:r>
          </a:p>
          <a:p>
            <a:pPr marL="109728" indent="0">
              <a:lnSpc>
                <a:spcPct val="150000"/>
              </a:lnSpc>
              <a:buNone/>
            </a:pPr>
            <a:r>
              <a:rPr lang="en-US" dirty="0" smtClean="0">
                <a:latin typeface="Cambria" panose="02040503050406030204" pitchFamily="18" charset="0"/>
              </a:rPr>
              <a:t>Are materials </a:t>
            </a:r>
            <a:r>
              <a:rPr lang="en-US" dirty="0">
                <a:latin typeface="Cambria" panose="02040503050406030204" pitchFamily="18" charset="0"/>
              </a:rPr>
              <a:t>that allow electric currents to flow through them e.g. metals</a:t>
            </a:r>
          </a:p>
          <a:p>
            <a:pPr marL="109728" indent="0">
              <a:lnSpc>
                <a:spcPct val="150000"/>
              </a:lnSpc>
              <a:buNone/>
            </a:pPr>
            <a:r>
              <a:rPr lang="en-US" b="1" i="1" u="sng" dirty="0">
                <a:latin typeface="Cambria" panose="02040503050406030204" pitchFamily="18" charset="0"/>
              </a:rPr>
              <a:t>Bad conductors of electricity</a:t>
            </a:r>
          </a:p>
          <a:p>
            <a:pPr marL="109728" indent="0">
              <a:lnSpc>
                <a:spcPct val="150000"/>
              </a:lnSpc>
              <a:buNone/>
            </a:pPr>
            <a:r>
              <a:rPr lang="en-US" dirty="0">
                <a:latin typeface="Cambria" panose="02040503050406030204" pitchFamily="18" charset="0"/>
              </a:rPr>
              <a:t>Also known as insulators</a:t>
            </a:r>
            <a:r>
              <a:rPr lang="en-US" dirty="0" smtClean="0">
                <a:latin typeface="Cambria" panose="02040503050406030204" pitchFamily="18" charset="0"/>
              </a:rPr>
              <a:t>.</a:t>
            </a:r>
          </a:p>
          <a:p>
            <a:pPr marL="109728" indent="0">
              <a:lnSpc>
                <a:spcPct val="150000"/>
              </a:lnSpc>
              <a:buNone/>
            </a:pPr>
            <a:r>
              <a:rPr lang="en-US" dirty="0" smtClean="0">
                <a:latin typeface="Cambria" panose="02040503050406030204" pitchFamily="18" charset="0"/>
              </a:rPr>
              <a:t>Are </a:t>
            </a:r>
            <a:r>
              <a:rPr lang="en-US" dirty="0">
                <a:latin typeface="Cambria" panose="02040503050406030204" pitchFamily="18" charset="0"/>
              </a:rPr>
              <a:t>materials which do not allow electricity to pass through them.</a:t>
            </a:r>
          </a:p>
          <a:p>
            <a:pPr marL="109728" indent="0">
              <a:lnSpc>
                <a:spcPct val="150000"/>
              </a:lnSpc>
              <a:buNone/>
            </a:pPr>
            <a:r>
              <a:rPr lang="en-US" b="1" i="1" u="sng" dirty="0">
                <a:latin typeface="Cambria" panose="02040503050406030204" pitchFamily="18" charset="0"/>
              </a:rPr>
              <a:t>Examples</a:t>
            </a:r>
          </a:p>
          <a:p>
            <a:pPr marL="109728" indent="0">
              <a:lnSpc>
                <a:spcPct val="150000"/>
              </a:lnSpc>
              <a:buNone/>
            </a:pPr>
            <a:r>
              <a:rPr lang="en-US" dirty="0" smtClean="0">
                <a:latin typeface="Cambria" panose="02040503050406030204" pitchFamily="18" charset="0"/>
              </a:rPr>
              <a:t>	Wood</a:t>
            </a:r>
            <a:r>
              <a:rPr lang="en-US" dirty="0">
                <a:latin typeface="Cambria" panose="02040503050406030204" pitchFamily="18" charset="0"/>
              </a:rPr>
              <a:t>			Plastics</a:t>
            </a:r>
          </a:p>
          <a:p>
            <a:pPr marL="109728" indent="0">
              <a:lnSpc>
                <a:spcPct val="150000"/>
              </a:lnSpc>
              <a:buNone/>
            </a:pPr>
            <a:r>
              <a:rPr lang="en-US" dirty="0" smtClean="0">
                <a:latin typeface="Cambria" panose="02040503050406030204" pitchFamily="18" charset="0"/>
              </a:rPr>
              <a:t>	Rubber</a:t>
            </a:r>
            <a:r>
              <a:rPr lang="en-US" dirty="0">
                <a:latin typeface="Cambria" panose="02040503050406030204" pitchFamily="18" charset="0"/>
              </a:rPr>
              <a:t>	</a:t>
            </a:r>
            <a:r>
              <a:rPr lang="en-US" dirty="0" smtClean="0">
                <a:latin typeface="Cambria" panose="02040503050406030204" pitchFamily="18" charset="0"/>
              </a:rPr>
              <a:t>	</a:t>
            </a:r>
            <a:r>
              <a:rPr lang="en-US" dirty="0">
                <a:latin typeface="Cambria" panose="02040503050406030204" pitchFamily="18" charset="0"/>
              </a:rPr>
              <a:t>	</a:t>
            </a:r>
            <a:r>
              <a:rPr lang="en-US" dirty="0" smtClean="0">
                <a:latin typeface="Cambria" panose="02040503050406030204" pitchFamily="18" charset="0"/>
              </a:rPr>
              <a:t>Cloth</a:t>
            </a:r>
            <a:endParaRPr lang="en-US" dirty="0">
              <a:latin typeface="Cambria" panose="02040503050406030204" pitchFamily="18" charset="0"/>
            </a:endParaRPr>
          </a:p>
          <a:p>
            <a:pPr>
              <a:lnSpc>
                <a:spcPct val="150000"/>
              </a:lnSpc>
            </a:pPr>
            <a:endParaRPr lang="en-US" dirty="0">
              <a:latin typeface="Cambria" panose="02040503050406030204" pitchFamily="18" charset="0"/>
            </a:endParaRPr>
          </a:p>
        </p:txBody>
      </p:sp>
      <p:sp>
        <p:nvSpPr>
          <p:cNvPr id="6" name="Title 5"/>
          <p:cNvSpPr>
            <a:spLocks noGrp="1"/>
          </p:cNvSpPr>
          <p:nvPr>
            <p:ph type="title"/>
          </p:nvPr>
        </p:nvSpPr>
        <p:spPr/>
        <p:txBody>
          <a:bodyPr>
            <a:noAutofit/>
          </a:bodyPr>
          <a:lstStyle/>
          <a:p>
            <a:pPr algn="ctr"/>
            <a:r>
              <a:rPr lang="en-US" sz="3200" u="sng" dirty="0">
                <a:solidFill>
                  <a:srgbClr val="FF0000"/>
                </a:solidFill>
                <a:latin typeface="Cambria" panose="02040503050406030204" pitchFamily="18" charset="0"/>
              </a:rPr>
              <a:t>Good and bad conductors of electricity</a:t>
            </a:r>
            <a:br>
              <a:rPr lang="en-US" sz="3200" u="sng" dirty="0">
                <a:solidFill>
                  <a:srgbClr val="FF0000"/>
                </a:solidFill>
                <a:latin typeface="Cambria" panose="02040503050406030204" pitchFamily="18" charset="0"/>
              </a:rPr>
            </a:br>
            <a:endParaRPr lang="en-US" sz="3200" u="sng"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7699398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38350" y="457201"/>
            <a:ext cx="8229600" cy="4525963"/>
          </a:xfrm>
        </p:spPr>
        <p:txBody>
          <a:bodyPr>
            <a:noAutofit/>
          </a:bodyPr>
          <a:lstStyle/>
          <a:p>
            <a:pPr marL="109728" indent="0">
              <a:lnSpc>
                <a:spcPct val="170000"/>
              </a:lnSpc>
              <a:buNone/>
            </a:pPr>
            <a:r>
              <a:rPr lang="en-US" sz="2400" b="1" dirty="0">
                <a:latin typeface="Cambria" panose="02040503050406030204" pitchFamily="18" charset="0"/>
              </a:rPr>
              <a:t>Requirements	</a:t>
            </a:r>
          </a:p>
          <a:p>
            <a:pPr marL="109728" indent="0">
              <a:lnSpc>
                <a:spcPct val="170000"/>
              </a:lnSpc>
              <a:buNone/>
            </a:pPr>
            <a:r>
              <a:rPr lang="en-US" sz="2400" dirty="0">
                <a:latin typeface="Cambria" panose="02040503050406030204" pitchFamily="18" charset="0"/>
              </a:rPr>
              <a:t>Bulb, cells, connecting wires, samples to be tested including pencil, copper wire, pieces of stick, iron</a:t>
            </a:r>
          </a:p>
          <a:p>
            <a:pPr marL="109728" indent="0">
              <a:lnSpc>
                <a:spcPct val="170000"/>
              </a:lnSpc>
              <a:buNone/>
            </a:pPr>
            <a:r>
              <a:rPr lang="en-US" sz="2400" dirty="0">
                <a:latin typeface="Cambria" panose="02040503050406030204" pitchFamily="18" charset="0"/>
              </a:rPr>
              <a:t> </a:t>
            </a:r>
          </a:p>
          <a:p>
            <a:pPr marL="109728" indent="0">
              <a:lnSpc>
                <a:spcPct val="170000"/>
              </a:lnSpc>
              <a:buNone/>
            </a:pPr>
            <a:r>
              <a:rPr lang="en-US" sz="2400" dirty="0">
                <a:latin typeface="Cambria" panose="02040503050406030204" pitchFamily="18" charset="0"/>
              </a:rPr>
              <a:t> </a:t>
            </a:r>
          </a:p>
        </p:txBody>
      </p:sp>
      <p:sp>
        <p:nvSpPr>
          <p:cNvPr id="6" name="Title 5"/>
          <p:cNvSpPr>
            <a:spLocks noGrp="1"/>
          </p:cNvSpPr>
          <p:nvPr>
            <p:ph type="title"/>
          </p:nvPr>
        </p:nvSpPr>
        <p:spPr>
          <a:xfrm>
            <a:off x="1981200" y="152400"/>
            <a:ext cx="8229600" cy="914400"/>
          </a:xfrm>
        </p:spPr>
        <p:txBody>
          <a:bodyPr>
            <a:noAutofit/>
          </a:bodyPr>
          <a:lstStyle/>
          <a:p>
            <a:pPr algn="ctr"/>
            <a:r>
              <a:rPr lang="en-US" sz="2800" u="sng" dirty="0">
                <a:solidFill>
                  <a:srgbClr val="FF0000"/>
                </a:solidFill>
                <a:latin typeface="Cambria" panose="02040503050406030204" pitchFamily="18" charset="0"/>
              </a:rPr>
              <a:t>Experiment to find out materials which conduct electricity</a:t>
            </a:r>
            <a:br>
              <a:rPr lang="en-US" sz="2800" u="sng" dirty="0">
                <a:solidFill>
                  <a:srgbClr val="FF0000"/>
                </a:solidFill>
                <a:latin typeface="Cambria" panose="02040503050406030204" pitchFamily="18" charset="0"/>
              </a:rPr>
            </a:br>
            <a:endParaRPr lang="en-US" sz="2800" u="sng" dirty="0">
              <a:solidFill>
                <a:srgbClr val="FF0000"/>
              </a:solidFill>
              <a:latin typeface="Cambria" panose="020405030504060302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819401"/>
            <a:ext cx="8229600" cy="3606191"/>
          </a:xfrm>
          <a:prstGeom prst="rect">
            <a:avLst/>
          </a:prstGeom>
        </p:spPr>
      </p:pic>
      <p:sp>
        <p:nvSpPr>
          <p:cNvPr id="8" name="Rectangle 7"/>
          <p:cNvSpPr/>
          <p:nvPr/>
        </p:nvSpPr>
        <p:spPr>
          <a:xfrm>
            <a:off x="9525000" y="3543300"/>
            <a:ext cx="762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Bulb </a:t>
            </a:r>
          </a:p>
        </p:txBody>
      </p:sp>
      <p:cxnSp>
        <p:nvCxnSpPr>
          <p:cNvPr id="10" name="Straight Connector 9"/>
          <p:cNvCxnSpPr/>
          <p:nvPr/>
        </p:nvCxnSpPr>
        <p:spPr>
          <a:xfrm flipV="1">
            <a:off x="8610600" y="5257800"/>
            <a:ext cx="457200" cy="76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001000" y="4876800"/>
            <a:ext cx="1295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610600" y="4991100"/>
            <a:ext cx="228600"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610600" y="5410200"/>
            <a:ext cx="838200"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456028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5425" y="777658"/>
            <a:ext cx="9144000" cy="3108543"/>
          </a:xfrm>
          <a:prstGeom prst="rect">
            <a:avLst/>
          </a:prstGeom>
        </p:spPr>
        <p:txBody>
          <a:bodyPr wrap="square">
            <a:spAutoFit/>
          </a:bodyPr>
          <a:lstStyle/>
          <a:p>
            <a:r>
              <a:rPr lang="en-US" sz="2800" b="1" u="sng" dirty="0"/>
              <a:t>Observations and conclusion</a:t>
            </a:r>
          </a:p>
          <a:p>
            <a:endParaRPr lang="en-US" sz="2800" b="1" u="sng" dirty="0"/>
          </a:p>
          <a:p>
            <a:r>
              <a:rPr lang="en-US" sz="2800" dirty="0"/>
              <a:t>Apart from a piece of stick placed between A and B, the others make the bulb to light</a:t>
            </a:r>
          </a:p>
          <a:p>
            <a:r>
              <a:rPr lang="en-US" sz="2800" dirty="0"/>
              <a:t>Most materials that conduct electricity are metals, a pencil lid made from graphite, copper wire, iron.</a:t>
            </a:r>
          </a:p>
          <a:p>
            <a:r>
              <a:rPr lang="en-US" sz="2800" dirty="0"/>
              <a:t>Non-metals do not conduct electricity</a:t>
            </a:r>
          </a:p>
        </p:txBody>
      </p:sp>
    </p:spTree>
    <p:extLst>
      <p:ext uri="{BB962C8B-B14F-4D97-AF65-F5344CB8AC3E}">
        <p14:creationId xmlns:p14="http://schemas.microsoft.com/office/powerpoint/2010/main" val="9055164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Uses of some domestic electrical appliances</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
        <p:nvSpPr>
          <p:cNvPr id="2" name="Content Placeholder 1"/>
          <p:cNvSpPr>
            <a:spLocks noGrp="1"/>
          </p:cNvSpPr>
          <p:nvPr>
            <p:ph idx="1"/>
          </p:nvPr>
        </p:nvSpPr>
        <p:spPr/>
        <p:txBody>
          <a:bodyPr>
            <a:normAutofit/>
          </a:bodyPr>
          <a:lstStyle/>
          <a:p>
            <a:pPr>
              <a:lnSpc>
                <a:spcPct val="150000"/>
              </a:lnSpc>
              <a:buFont typeface="Wingdings" panose="05000000000000000000" pitchFamily="2" charset="2"/>
              <a:buChar char="§"/>
            </a:pPr>
            <a:r>
              <a:rPr lang="en-US" sz="2800" dirty="0">
                <a:latin typeface="Cambria" panose="02040503050406030204" pitchFamily="18" charset="0"/>
              </a:rPr>
              <a:t>An electric iron for pressing clothes</a:t>
            </a:r>
          </a:p>
          <a:p>
            <a:pPr>
              <a:lnSpc>
                <a:spcPct val="150000"/>
              </a:lnSpc>
              <a:buFont typeface="Wingdings" panose="05000000000000000000" pitchFamily="2" charset="2"/>
              <a:buChar char="§"/>
            </a:pPr>
            <a:r>
              <a:rPr lang="en-US" sz="2800" dirty="0">
                <a:latin typeface="Cambria" panose="02040503050406030204" pitchFamily="18" charset="0"/>
              </a:rPr>
              <a:t>A radio used to receive messages and entertainment</a:t>
            </a:r>
          </a:p>
          <a:p>
            <a:pPr>
              <a:lnSpc>
                <a:spcPct val="150000"/>
              </a:lnSpc>
              <a:buFont typeface="Wingdings" panose="05000000000000000000" pitchFamily="2" charset="2"/>
              <a:buChar char="§"/>
            </a:pPr>
            <a:r>
              <a:rPr lang="en-US" sz="2800" dirty="0">
                <a:latin typeface="Cambria" panose="02040503050406030204" pitchFamily="18" charset="0"/>
              </a:rPr>
              <a:t>A television which relays information through pictures</a:t>
            </a:r>
          </a:p>
          <a:p>
            <a:pPr>
              <a:lnSpc>
                <a:spcPct val="150000"/>
              </a:lnSpc>
              <a:buFont typeface="Wingdings" panose="05000000000000000000" pitchFamily="2" charset="2"/>
              <a:buChar char="§"/>
            </a:pPr>
            <a:r>
              <a:rPr lang="en-US" sz="2800" dirty="0">
                <a:latin typeface="Cambria" panose="02040503050406030204" pitchFamily="18" charset="0"/>
              </a:rPr>
              <a:t>An electric cooker for cooking</a:t>
            </a:r>
          </a:p>
          <a:p>
            <a:pPr>
              <a:lnSpc>
                <a:spcPct val="150000"/>
              </a:lnSpc>
              <a:buFont typeface="Wingdings" panose="05000000000000000000" pitchFamily="2" charset="2"/>
              <a:buChar char="§"/>
            </a:pPr>
            <a:r>
              <a:rPr lang="en-US" sz="2800" dirty="0">
                <a:latin typeface="Cambria" panose="02040503050406030204" pitchFamily="18" charset="0"/>
              </a:rPr>
              <a:t>An electric kettle for boiling beverages like tea</a:t>
            </a:r>
          </a:p>
          <a:p>
            <a:pPr>
              <a:lnSpc>
                <a:spcPct val="150000"/>
              </a:lnSpc>
              <a:buFont typeface="Wingdings" panose="05000000000000000000" pitchFamily="2" charset="2"/>
              <a:buChar char="§"/>
            </a:pPr>
            <a:endParaRPr lang="en-US" sz="2800" dirty="0">
              <a:latin typeface="Cambria" panose="02040503050406030204" pitchFamily="18" charset="0"/>
            </a:endParaRPr>
          </a:p>
        </p:txBody>
      </p:sp>
    </p:spTree>
    <p:extLst>
      <p:ext uri="{BB962C8B-B14F-4D97-AF65-F5344CB8AC3E}">
        <p14:creationId xmlns:p14="http://schemas.microsoft.com/office/powerpoint/2010/main" val="34944075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Safety when dealing with electricity</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
        <p:nvSpPr>
          <p:cNvPr id="2" name="Content Placeholder 1"/>
          <p:cNvSpPr>
            <a:spLocks noGrp="1"/>
          </p:cNvSpPr>
          <p:nvPr>
            <p:ph idx="1"/>
          </p:nvPr>
        </p:nvSpPr>
        <p:spPr>
          <a:xfrm>
            <a:off x="1981200" y="1066800"/>
            <a:ext cx="8229600" cy="5257800"/>
          </a:xfrm>
        </p:spPr>
        <p:txBody>
          <a:bodyPr>
            <a:normAutofit fontScale="85000" lnSpcReduction="20000"/>
          </a:bodyPr>
          <a:lstStyle/>
          <a:p>
            <a:pPr marL="624078" indent="-514350">
              <a:lnSpc>
                <a:spcPct val="170000"/>
              </a:lnSpc>
              <a:buFont typeface="+mj-lt"/>
              <a:buAutoNum type="arabicPeriod"/>
            </a:pPr>
            <a:r>
              <a:rPr lang="en-US" dirty="0" smtClean="0">
                <a:latin typeface="Cambria" panose="02040503050406030204" pitchFamily="18" charset="0"/>
              </a:rPr>
              <a:t>Do </a:t>
            </a:r>
            <a:r>
              <a:rPr lang="en-US" dirty="0">
                <a:latin typeface="Cambria" panose="02040503050406030204" pitchFamily="18" charset="0"/>
              </a:rPr>
              <a:t>not play near equipment showing </a:t>
            </a:r>
            <a:r>
              <a:rPr lang="en-US" b="1" dirty="0">
                <a:solidFill>
                  <a:srgbClr val="FF0000"/>
                </a:solidFill>
                <a:latin typeface="Cambria" panose="02040503050406030204" pitchFamily="18" charset="0"/>
              </a:rPr>
              <a:t>DANGER</a:t>
            </a:r>
            <a:r>
              <a:rPr lang="en-US" b="1" dirty="0">
                <a:latin typeface="Cambria" panose="02040503050406030204" pitchFamily="18" charset="0"/>
              </a:rPr>
              <a:t> </a:t>
            </a:r>
            <a:r>
              <a:rPr lang="en-US" dirty="0">
                <a:latin typeface="Cambria" panose="02040503050406030204" pitchFamily="18" charset="0"/>
              </a:rPr>
              <a:t>or </a:t>
            </a:r>
            <a:r>
              <a:rPr lang="en-US" b="1" dirty="0">
                <a:solidFill>
                  <a:srgbClr val="FF0000"/>
                </a:solidFill>
                <a:latin typeface="Cambria" panose="02040503050406030204" pitchFamily="18" charset="0"/>
              </a:rPr>
              <a:t>HATARI</a:t>
            </a:r>
            <a:r>
              <a:rPr lang="en-US" dirty="0">
                <a:latin typeface="Cambria" panose="02040503050406030204" pitchFamily="18" charset="0"/>
              </a:rPr>
              <a:t> sign</a:t>
            </a:r>
          </a:p>
          <a:p>
            <a:pPr marL="624078" indent="-514350">
              <a:lnSpc>
                <a:spcPct val="170000"/>
              </a:lnSpc>
              <a:buFont typeface="+mj-lt"/>
              <a:buAutoNum type="arabicPeriod"/>
            </a:pPr>
            <a:r>
              <a:rPr lang="en-US" dirty="0" smtClean="0">
                <a:latin typeface="Cambria" panose="02040503050406030204" pitchFamily="18" charset="0"/>
              </a:rPr>
              <a:t>Do </a:t>
            </a:r>
            <a:r>
              <a:rPr lang="en-US" dirty="0">
                <a:latin typeface="Cambria" panose="02040503050406030204" pitchFamily="18" charset="0"/>
              </a:rPr>
              <a:t>not throw objects at wires that carry electricity</a:t>
            </a:r>
          </a:p>
          <a:p>
            <a:pPr marL="624078" indent="-514350">
              <a:lnSpc>
                <a:spcPct val="170000"/>
              </a:lnSpc>
              <a:buFont typeface="+mj-lt"/>
              <a:buAutoNum type="arabicPeriod"/>
            </a:pPr>
            <a:r>
              <a:rPr lang="en-US" dirty="0" smtClean="0">
                <a:latin typeface="Cambria" panose="02040503050406030204" pitchFamily="18" charset="0"/>
              </a:rPr>
              <a:t>Do </a:t>
            </a:r>
            <a:r>
              <a:rPr lang="en-US" dirty="0">
                <a:latin typeface="Cambria" panose="02040503050406030204" pitchFamily="18" charset="0"/>
              </a:rPr>
              <a:t>not touch switches with wet hands</a:t>
            </a:r>
          </a:p>
          <a:p>
            <a:pPr marL="624078" indent="-514350">
              <a:lnSpc>
                <a:spcPct val="170000"/>
              </a:lnSpc>
              <a:buFont typeface="+mj-lt"/>
              <a:buAutoNum type="arabicPeriod"/>
            </a:pPr>
            <a:r>
              <a:rPr lang="en-US" dirty="0" smtClean="0">
                <a:latin typeface="Cambria" panose="02040503050406030204" pitchFamily="18" charset="0"/>
              </a:rPr>
              <a:t>Do </a:t>
            </a:r>
            <a:r>
              <a:rPr lang="en-US" dirty="0">
                <a:latin typeface="Cambria" panose="02040503050406030204" pitchFamily="18" charset="0"/>
              </a:rPr>
              <a:t>not insert sticks, wires and pencils in electric sockets</a:t>
            </a:r>
          </a:p>
          <a:p>
            <a:pPr marL="624078" indent="-514350">
              <a:lnSpc>
                <a:spcPct val="170000"/>
              </a:lnSpc>
              <a:buFont typeface="+mj-lt"/>
              <a:buAutoNum type="arabicPeriod"/>
            </a:pPr>
            <a:r>
              <a:rPr lang="en-US" dirty="0" smtClean="0">
                <a:latin typeface="Cambria" panose="02040503050406030204" pitchFamily="18" charset="0"/>
              </a:rPr>
              <a:t>Do </a:t>
            </a:r>
            <a:r>
              <a:rPr lang="en-US" dirty="0">
                <a:latin typeface="Cambria" panose="02040503050406030204" pitchFamily="18" charset="0"/>
              </a:rPr>
              <a:t>not open up electric gadgets for repair when power is still connected to the equipment</a:t>
            </a:r>
          </a:p>
          <a:p>
            <a:pPr marL="624078" indent="-514350">
              <a:lnSpc>
                <a:spcPct val="170000"/>
              </a:lnSpc>
              <a:buFont typeface="+mj-lt"/>
              <a:buAutoNum type="arabicPeriod"/>
            </a:pPr>
            <a:r>
              <a:rPr lang="en-US" dirty="0" smtClean="0">
                <a:latin typeface="Cambria" panose="02040503050406030204" pitchFamily="18" charset="0"/>
              </a:rPr>
              <a:t>Do </a:t>
            </a:r>
            <a:r>
              <a:rPr lang="en-US" dirty="0">
                <a:latin typeface="Cambria" panose="02040503050406030204" pitchFamily="18" charset="0"/>
              </a:rPr>
              <a:t>not fly kites near overhead electricity power lines</a:t>
            </a:r>
          </a:p>
          <a:p>
            <a:pPr marL="624078" indent="-514350">
              <a:lnSpc>
                <a:spcPct val="170000"/>
              </a:lnSpc>
              <a:buFont typeface="+mj-lt"/>
              <a:buAutoNum type="arabicPeriod"/>
            </a:pPr>
            <a:r>
              <a:rPr lang="en-US" dirty="0" smtClean="0">
                <a:latin typeface="Cambria" panose="02040503050406030204" pitchFamily="18" charset="0"/>
              </a:rPr>
              <a:t>Do </a:t>
            </a:r>
            <a:r>
              <a:rPr lang="en-US" dirty="0">
                <a:latin typeface="Cambria" panose="02040503050406030204" pitchFamily="18" charset="0"/>
              </a:rPr>
              <a:t>not climb trees that are near overhead electric wires</a:t>
            </a:r>
          </a:p>
          <a:p>
            <a:pPr marL="624078" indent="-514350">
              <a:lnSpc>
                <a:spcPct val="170000"/>
              </a:lnSpc>
              <a:buFont typeface="+mj-lt"/>
              <a:buAutoNum type="arabicPeriod"/>
            </a:pPr>
            <a:r>
              <a:rPr lang="en-US" dirty="0" smtClean="0">
                <a:latin typeface="Cambria" panose="02040503050406030204" pitchFamily="18" charset="0"/>
              </a:rPr>
              <a:t>Do </a:t>
            </a:r>
            <a:r>
              <a:rPr lang="en-US" dirty="0">
                <a:latin typeface="Cambria" panose="02040503050406030204" pitchFamily="18" charset="0"/>
              </a:rPr>
              <a:t>not overload</a:t>
            </a:r>
          </a:p>
          <a:p>
            <a:pPr marL="624078" indent="-514350">
              <a:lnSpc>
                <a:spcPct val="170000"/>
              </a:lnSpc>
              <a:buFont typeface="+mj-lt"/>
              <a:buAutoNum type="arabicPeriod"/>
            </a:pPr>
            <a:endParaRPr lang="en-US" dirty="0">
              <a:latin typeface="Cambria" panose="02040503050406030204" pitchFamily="18" charset="0"/>
            </a:endParaRPr>
          </a:p>
        </p:txBody>
      </p:sp>
    </p:spTree>
    <p:extLst>
      <p:ext uri="{BB962C8B-B14F-4D97-AF65-F5344CB8AC3E}">
        <p14:creationId xmlns:p14="http://schemas.microsoft.com/office/powerpoint/2010/main" val="277496069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Lightning and safety measures</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
        <p:nvSpPr>
          <p:cNvPr id="2" name="Content Placeholder 1"/>
          <p:cNvSpPr>
            <a:spLocks noGrp="1"/>
          </p:cNvSpPr>
          <p:nvPr>
            <p:ph idx="1"/>
          </p:nvPr>
        </p:nvSpPr>
        <p:spPr/>
        <p:txBody>
          <a:bodyPr>
            <a:noAutofit/>
          </a:bodyPr>
          <a:lstStyle/>
          <a:p>
            <a:pPr>
              <a:lnSpc>
                <a:spcPct val="150000"/>
              </a:lnSpc>
              <a:buFont typeface="Wingdings" panose="05000000000000000000" pitchFamily="2" charset="2"/>
              <a:buChar char="§"/>
            </a:pPr>
            <a:r>
              <a:rPr lang="en-US" sz="2400" dirty="0">
                <a:latin typeface="Cambria" panose="02040503050406030204" pitchFamily="18" charset="0"/>
              </a:rPr>
              <a:t>Fit lightning arrestors in buildings</a:t>
            </a:r>
          </a:p>
          <a:p>
            <a:pPr>
              <a:lnSpc>
                <a:spcPct val="150000"/>
              </a:lnSpc>
              <a:buFont typeface="Wingdings" panose="05000000000000000000" pitchFamily="2" charset="2"/>
              <a:buChar char="§"/>
            </a:pPr>
            <a:r>
              <a:rPr lang="en-US" sz="2400" dirty="0">
                <a:latin typeface="Cambria" panose="02040503050406030204" pitchFamily="18" charset="0"/>
              </a:rPr>
              <a:t>Avoid walking in open fields when it is raining</a:t>
            </a:r>
          </a:p>
          <a:p>
            <a:pPr>
              <a:lnSpc>
                <a:spcPct val="150000"/>
              </a:lnSpc>
              <a:buFont typeface="Wingdings" panose="05000000000000000000" pitchFamily="2" charset="2"/>
              <a:buChar char="§"/>
            </a:pPr>
            <a:r>
              <a:rPr lang="en-US" sz="2400" dirty="0">
                <a:latin typeface="Cambria" panose="02040503050406030204" pitchFamily="18" charset="0"/>
              </a:rPr>
              <a:t>Avoid taking shelter under trees when it is raining</a:t>
            </a:r>
          </a:p>
          <a:p>
            <a:pPr>
              <a:lnSpc>
                <a:spcPct val="150000"/>
              </a:lnSpc>
              <a:buFont typeface="Wingdings" panose="05000000000000000000" pitchFamily="2" charset="2"/>
              <a:buChar char="§"/>
            </a:pPr>
            <a:r>
              <a:rPr lang="en-US" sz="2400" dirty="0">
                <a:latin typeface="Cambria" panose="02040503050406030204" pitchFamily="18" charset="0"/>
              </a:rPr>
              <a:t>Avoid leaning on metal windows and doors during thunderstorm</a:t>
            </a:r>
          </a:p>
          <a:p>
            <a:pPr>
              <a:lnSpc>
                <a:spcPct val="150000"/>
              </a:lnSpc>
              <a:buFont typeface="Wingdings" panose="05000000000000000000" pitchFamily="2" charset="2"/>
              <a:buChar char="§"/>
            </a:pPr>
            <a:r>
              <a:rPr lang="en-US" sz="2400" dirty="0">
                <a:latin typeface="Cambria" panose="02040503050406030204" pitchFamily="18" charset="0"/>
              </a:rPr>
              <a:t>Not standing in a pool of water when it is raining</a:t>
            </a:r>
          </a:p>
          <a:p>
            <a:pPr>
              <a:lnSpc>
                <a:spcPct val="150000"/>
              </a:lnSpc>
              <a:buFont typeface="Wingdings" panose="05000000000000000000" pitchFamily="2" charset="2"/>
              <a:buChar char="§"/>
            </a:pPr>
            <a:r>
              <a:rPr lang="en-US" sz="2400" dirty="0">
                <a:latin typeface="Cambria" panose="02040503050406030204" pitchFamily="18" charset="0"/>
              </a:rPr>
              <a:t>Not carrying metallic and sharp pointed objects when it is raining</a:t>
            </a:r>
          </a:p>
          <a:p>
            <a:pPr>
              <a:lnSpc>
                <a:spcPct val="150000"/>
              </a:lnSpc>
              <a:buFont typeface="Wingdings" panose="05000000000000000000" pitchFamily="2" charset="2"/>
              <a:buChar char="§"/>
            </a:pPr>
            <a:r>
              <a:rPr lang="en-US" sz="2400" dirty="0">
                <a:latin typeface="Cambria" panose="02040503050406030204" pitchFamily="18" charset="0"/>
              </a:rPr>
              <a:t> </a:t>
            </a:r>
          </a:p>
          <a:p>
            <a:pPr>
              <a:lnSpc>
                <a:spcPct val="150000"/>
              </a:lnSpc>
              <a:buFont typeface="Wingdings" panose="05000000000000000000" pitchFamily="2" charset="2"/>
              <a:buChar char="§"/>
            </a:pPr>
            <a:endParaRPr lang="en-US" sz="2400" dirty="0">
              <a:latin typeface="Cambria" panose="02040503050406030204" pitchFamily="18" charset="0"/>
            </a:endParaRPr>
          </a:p>
        </p:txBody>
      </p:sp>
    </p:spTree>
    <p:extLst>
      <p:ext uri="{BB962C8B-B14F-4D97-AF65-F5344CB8AC3E}">
        <p14:creationId xmlns:p14="http://schemas.microsoft.com/office/powerpoint/2010/main" val="197960971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u="sng" dirty="0" smtClean="0">
                <a:solidFill>
                  <a:srgbClr val="FF0000"/>
                </a:solidFill>
                <a:effectLst/>
                <a:latin typeface="Cambria" panose="02040503050406030204" pitchFamily="18" charset="0"/>
              </a:rPr>
              <a:t>SOUND</a:t>
            </a:r>
            <a:r>
              <a:rPr lang="en-US" u="sng" dirty="0">
                <a:solidFill>
                  <a:srgbClr val="FF0000"/>
                </a:solidFill>
                <a:effectLst/>
                <a:latin typeface="Cambria" panose="02040503050406030204" pitchFamily="18" charset="0"/>
              </a:rPr>
              <a:t/>
            </a:r>
            <a:br>
              <a:rPr lang="en-US" u="sng" dirty="0">
                <a:solidFill>
                  <a:srgbClr val="FF0000"/>
                </a:solidFill>
                <a:effectLst/>
                <a:latin typeface="Cambria" panose="02040503050406030204" pitchFamily="18" charset="0"/>
              </a:rPr>
            </a:br>
            <a:endParaRPr lang="en-US" u="sng" dirty="0">
              <a:solidFill>
                <a:srgbClr val="FF0000"/>
              </a:solidFill>
              <a:latin typeface="Cambria" panose="02040503050406030204" pitchFamily="18" charset="0"/>
            </a:endParaRPr>
          </a:p>
        </p:txBody>
      </p:sp>
      <p:sp>
        <p:nvSpPr>
          <p:cNvPr id="2" name="Content Placeholder 1"/>
          <p:cNvSpPr>
            <a:spLocks noGrp="1"/>
          </p:cNvSpPr>
          <p:nvPr>
            <p:ph idx="1"/>
          </p:nvPr>
        </p:nvSpPr>
        <p:spPr>
          <a:xfrm>
            <a:off x="1981200" y="990601"/>
            <a:ext cx="8229600" cy="5016691"/>
          </a:xfrm>
          <a:ln>
            <a:solidFill>
              <a:schemeClr val="accent1"/>
            </a:solidFill>
          </a:ln>
        </p:spPr>
        <p:txBody>
          <a:bodyPr>
            <a:noAutofit/>
          </a:bodyPr>
          <a:lstStyle/>
          <a:p>
            <a:pPr marL="109728" indent="0">
              <a:lnSpc>
                <a:spcPct val="150000"/>
              </a:lnSpc>
              <a:buNone/>
            </a:pPr>
            <a:r>
              <a:rPr lang="en-US" sz="2400" dirty="0">
                <a:latin typeface="Cambria" panose="02040503050406030204" pitchFamily="18" charset="0"/>
              </a:rPr>
              <a:t>It is a form of energy that is produced by vibrating objects.</a:t>
            </a:r>
          </a:p>
          <a:p>
            <a:pPr marL="109728" indent="0">
              <a:lnSpc>
                <a:spcPct val="150000"/>
              </a:lnSpc>
              <a:buNone/>
            </a:pPr>
            <a:r>
              <a:rPr lang="en-US" sz="2400" dirty="0">
                <a:latin typeface="Cambria" panose="02040503050406030204" pitchFamily="18" charset="0"/>
              </a:rPr>
              <a:t>Vibration can be produced by:</a:t>
            </a:r>
          </a:p>
          <a:p>
            <a:pPr lvl="1">
              <a:lnSpc>
                <a:spcPct val="150000"/>
              </a:lnSpc>
              <a:buFont typeface="Wingdings" panose="05000000000000000000" pitchFamily="2" charset="2"/>
              <a:buChar char="§"/>
            </a:pPr>
            <a:r>
              <a:rPr lang="en-US" sz="2000" dirty="0">
                <a:latin typeface="Cambria" panose="02040503050406030204" pitchFamily="18" charset="0"/>
              </a:rPr>
              <a:t>Hitting some objects e.g. a drum</a:t>
            </a:r>
          </a:p>
          <a:p>
            <a:pPr lvl="1">
              <a:lnSpc>
                <a:spcPct val="150000"/>
              </a:lnSpc>
              <a:buFont typeface="Wingdings" panose="05000000000000000000" pitchFamily="2" charset="2"/>
              <a:buChar char="§"/>
            </a:pPr>
            <a:r>
              <a:rPr lang="en-US" sz="2000" dirty="0">
                <a:latin typeface="Cambria" panose="02040503050406030204" pitchFamily="18" charset="0"/>
              </a:rPr>
              <a:t>Blowing air through some objects e.g. whistle</a:t>
            </a:r>
          </a:p>
          <a:p>
            <a:pPr lvl="1">
              <a:lnSpc>
                <a:spcPct val="150000"/>
              </a:lnSpc>
              <a:buFont typeface="Wingdings" panose="05000000000000000000" pitchFamily="2" charset="2"/>
              <a:buChar char="§"/>
            </a:pPr>
            <a:r>
              <a:rPr lang="en-US" sz="2000" dirty="0">
                <a:latin typeface="Cambria" panose="02040503050406030204" pitchFamily="18" charset="0"/>
              </a:rPr>
              <a:t>Plucking wires or strings e.g. guitar</a:t>
            </a:r>
          </a:p>
          <a:p>
            <a:pPr lvl="1">
              <a:lnSpc>
                <a:spcPct val="150000"/>
              </a:lnSpc>
              <a:buFont typeface="Wingdings" panose="05000000000000000000" pitchFamily="2" charset="2"/>
              <a:buChar char="§"/>
            </a:pPr>
            <a:r>
              <a:rPr lang="en-US" sz="2000" dirty="0">
                <a:latin typeface="Cambria" panose="02040503050406030204" pitchFamily="18" charset="0"/>
              </a:rPr>
              <a:t>Striking some musical instruments e.g. xylophone</a:t>
            </a:r>
          </a:p>
          <a:p>
            <a:pPr marL="109728" indent="0">
              <a:lnSpc>
                <a:spcPct val="150000"/>
              </a:lnSpc>
              <a:buNone/>
            </a:pPr>
            <a:r>
              <a:rPr lang="en-US" sz="2400" b="1" dirty="0">
                <a:latin typeface="Cambria" panose="02040503050406030204" pitchFamily="18" charset="0"/>
              </a:rPr>
              <a:t>NB: </a:t>
            </a:r>
            <a:r>
              <a:rPr lang="en-US" sz="2400" dirty="0">
                <a:latin typeface="Cambria" panose="02040503050406030204" pitchFamily="18" charset="0"/>
              </a:rPr>
              <a:t>Sound travels in all directions</a:t>
            </a:r>
          </a:p>
          <a:p>
            <a:pPr marL="109728" indent="0">
              <a:lnSpc>
                <a:spcPct val="150000"/>
              </a:lnSpc>
              <a:buNone/>
            </a:pPr>
            <a:r>
              <a:rPr lang="en-US" sz="2400" dirty="0">
                <a:latin typeface="Cambria" panose="02040503050406030204" pitchFamily="18" charset="0"/>
              </a:rPr>
              <a:t> </a:t>
            </a:r>
          </a:p>
          <a:p>
            <a:pPr marL="109728" indent="0">
              <a:lnSpc>
                <a:spcPct val="150000"/>
              </a:lnSpc>
              <a:buNone/>
            </a:pPr>
            <a:r>
              <a:rPr lang="en-US" sz="2400" dirty="0">
                <a:latin typeface="Cambria" panose="02040503050406030204" pitchFamily="18" charset="0"/>
              </a:rPr>
              <a:t> </a:t>
            </a:r>
          </a:p>
          <a:p>
            <a:pPr>
              <a:lnSpc>
                <a:spcPct val="150000"/>
              </a:lnSpc>
            </a:pPr>
            <a:endParaRPr lang="en-US" sz="2400" dirty="0">
              <a:latin typeface="Cambria" panose="02040503050406030204" pitchFamily="18" charset="0"/>
            </a:endParaRPr>
          </a:p>
        </p:txBody>
      </p:sp>
    </p:spTree>
    <p:extLst>
      <p:ext uri="{BB962C8B-B14F-4D97-AF65-F5344CB8AC3E}">
        <p14:creationId xmlns:p14="http://schemas.microsoft.com/office/powerpoint/2010/main" val="10622466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dirty="0">
                <a:solidFill>
                  <a:srgbClr val="FF0000"/>
                </a:solidFill>
                <a:latin typeface="Cambria" panose="02040503050406030204" pitchFamily="18" charset="0"/>
              </a:rPr>
              <a:t>Some sounds have special meaning </a:t>
            </a:r>
            <a:br>
              <a:rPr lang="en-US" dirty="0">
                <a:solidFill>
                  <a:srgbClr val="FF0000"/>
                </a:solidFill>
                <a:latin typeface="Cambria" panose="02040503050406030204" pitchFamily="18" charset="0"/>
              </a:rPr>
            </a:br>
            <a:endParaRPr lang="en-US" dirty="0">
              <a:solidFill>
                <a:srgbClr val="FF0000"/>
              </a:solidFill>
              <a:latin typeface="Cambria" panose="02040503050406030204" pitchFamily="18" charset="0"/>
            </a:endParaRPr>
          </a:p>
        </p:txBody>
      </p:sp>
      <p:sp>
        <p:nvSpPr>
          <p:cNvPr id="2" name="Content Placeholder 1"/>
          <p:cNvSpPr>
            <a:spLocks noGrp="1"/>
          </p:cNvSpPr>
          <p:nvPr>
            <p:ph idx="1"/>
          </p:nvPr>
        </p:nvSpPr>
        <p:spPr/>
        <p:txBody>
          <a:bodyPr>
            <a:normAutofit/>
          </a:bodyPr>
          <a:lstStyle/>
          <a:p>
            <a:pPr>
              <a:lnSpc>
                <a:spcPct val="150000"/>
              </a:lnSpc>
              <a:buFont typeface="Wingdings" panose="05000000000000000000" pitchFamily="2" charset="2"/>
              <a:buChar char="q"/>
            </a:pPr>
            <a:r>
              <a:rPr lang="en-US" dirty="0" smtClean="0">
                <a:latin typeface="Cambria" panose="02040503050406030204" pitchFamily="18" charset="0"/>
              </a:rPr>
              <a:t>Hooting </a:t>
            </a:r>
            <a:r>
              <a:rPr lang="en-US" dirty="0">
                <a:latin typeface="Cambria" panose="02040503050406030204" pitchFamily="18" charset="0"/>
              </a:rPr>
              <a:t>of a car </a:t>
            </a:r>
            <a:r>
              <a:rPr lang="en-US" dirty="0" smtClean="0">
                <a:latin typeface="Cambria" panose="02040503050406030204" pitchFamily="18" charset="0"/>
              </a:rPr>
              <a:t>- It </a:t>
            </a:r>
            <a:r>
              <a:rPr lang="en-US" dirty="0">
                <a:latin typeface="Cambria" panose="02040503050406030204" pitchFamily="18" charset="0"/>
              </a:rPr>
              <a:t>warns other </a:t>
            </a:r>
            <a:r>
              <a:rPr lang="en-US" dirty="0" smtClean="0">
                <a:latin typeface="Cambria" panose="02040503050406030204" pitchFamily="18" charset="0"/>
              </a:rPr>
              <a:t>motorists and pedestrians  </a:t>
            </a:r>
            <a:r>
              <a:rPr lang="en-US" dirty="0">
                <a:latin typeface="Cambria" panose="02040503050406030204" pitchFamily="18" charset="0"/>
              </a:rPr>
              <a:t>to be watchful and avoid accidents</a:t>
            </a:r>
          </a:p>
          <a:p>
            <a:pPr>
              <a:lnSpc>
                <a:spcPct val="150000"/>
              </a:lnSpc>
              <a:buFont typeface="Wingdings" panose="05000000000000000000" pitchFamily="2" charset="2"/>
              <a:buChar char="q"/>
            </a:pPr>
            <a:r>
              <a:rPr lang="en-US" dirty="0" smtClean="0">
                <a:latin typeface="Cambria" panose="02040503050406030204" pitchFamily="18" charset="0"/>
              </a:rPr>
              <a:t>Ambulance </a:t>
            </a:r>
            <a:r>
              <a:rPr lang="en-US" dirty="0">
                <a:latin typeface="Cambria" panose="02040503050406030204" pitchFamily="18" charset="0"/>
              </a:rPr>
              <a:t>siren – </a:t>
            </a:r>
            <a:r>
              <a:rPr lang="en-US" dirty="0" smtClean="0">
                <a:latin typeface="Cambria" panose="02040503050406030204" pitchFamily="18" charset="0"/>
              </a:rPr>
              <a:t>It </a:t>
            </a:r>
            <a:r>
              <a:rPr lang="en-US" dirty="0">
                <a:latin typeface="Cambria" panose="02040503050406030204" pitchFamily="18" charset="0"/>
              </a:rPr>
              <a:t>warns other motorists to give way</a:t>
            </a:r>
          </a:p>
          <a:p>
            <a:pPr>
              <a:lnSpc>
                <a:spcPct val="150000"/>
              </a:lnSpc>
              <a:buFont typeface="Wingdings" panose="05000000000000000000" pitchFamily="2" charset="2"/>
              <a:buChar char="q"/>
            </a:pPr>
            <a:r>
              <a:rPr lang="en-US" dirty="0" smtClean="0">
                <a:latin typeface="Cambria" panose="02040503050406030204" pitchFamily="18" charset="0"/>
              </a:rPr>
              <a:t>When </a:t>
            </a:r>
            <a:r>
              <a:rPr lang="en-US" dirty="0">
                <a:latin typeface="Cambria" panose="02040503050406030204" pitchFamily="18" charset="0"/>
              </a:rPr>
              <a:t>people scream – </a:t>
            </a:r>
            <a:r>
              <a:rPr lang="en-US" dirty="0" smtClean="0">
                <a:latin typeface="Cambria" panose="02040503050406030204" pitchFamily="18" charset="0"/>
              </a:rPr>
              <a:t>Asking </a:t>
            </a:r>
            <a:r>
              <a:rPr lang="en-US" dirty="0">
                <a:latin typeface="Cambria" panose="02040503050406030204" pitchFamily="18" charset="0"/>
              </a:rPr>
              <a:t>for attention</a:t>
            </a:r>
          </a:p>
          <a:p>
            <a:pPr>
              <a:lnSpc>
                <a:spcPct val="150000"/>
              </a:lnSpc>
              <a:buFont typeface="Wingdings" panose="05000000000000000000" pitchFamily="2" charset="2"/>
              <a:buChar char="q"/>
            </a:pPr>
            <a:r>
              <a:rPr lang="en-US" dirty="0" smtClean="0">
                <a:latin typeface="Cambria" panose="02040503050406030204" pitchFamily="18" charset="0"/>
              </a:rPr>
              <a:t>Ringing </a:t>
            </a:r>
            <a:r>
              <a:rPr lang="en-US" dirty="0">
                <a:latin typeface="Cambria" panose="02040503050406030204" pitchFamily="18" charset="0"/>
              </a:rPr>
              <a:t>bell – </a:t>
            </a:r>
            <a:r>
              <a:rPr lang="en-US" dirty="0" smtClean="0">
                <a:latin typeface="Cambria" panose="02040503050406030204" pitchFamily="18" charset="0"/>
              </a:rPr>
              <a:t>Signals </a:t>
            </a:r>
            <a:r>
              <a:rPr lang="en-US" dirty="0">
                <a:latin typeface="Cambria" panose="02040503050406030204" pitchFamily="18" charset="0"/>
              </a:rPr>
              <a:t>some action needs to be taken</a:t>
            </a:r>
          </a:p>
          <a:p>
            <a:pPr>
              <a:lnSpc>
                <a:spcPct val="150000"/>
              </a:lnSpc>
              <a:buFont typeface="Wingdings" panose="05000000000000000000" pitchFamily="2" charset="2"/>
              <a:buChar char="q"/>
            </a:pPr>
            <a:r>
              <a:rPr lang="en-US" dirty="0" smtClean="0">
                <a:latin typeface="Cambria" panose="02040503050406030204" pitchFamily="18" charset="0"/>
              </a:rPr>
              <a:t>Fire </a:t>
            </a:r>
            <a:r>
              <a:rPr lang="en-US" dirty="0">
                <a:latin typeface="Cambria" panose="02040503050406030204" pitchFamily="18" charset="0"/>
              </a:rPr>
              <a:t>engine with siren </a:t>
            </a:r>
            <a:r>
              <a:rPr lang="en-US" dirty="0" smtClean="0">
                <a:latin typeface="Cambria" panose="02040503050406030204" pitchFamily="18" charset="0"/>
              </a:rPr>
              <a:t>– An </a:t>
            </a:r>
            <a:r>
              <a:rPr lang="en-US" dirty="0">
                <a:latin typeface="Cambria" panose="02040503050406030204" pitchFamily="18" charset="0"/>
              </a:rPr>
              <a:t>alert that some place is on fire</a:t>
            </a:r>
          </a:p>
          <a:p>
            <a:pPr>
              <a:lnSpc>
                <a:spcPct val="150000"/>
              </a:lnSpc>
              <a:buFont typeface="Wingdings" panose="05000000000000000000" pitchFamily="2" charset="2"/>
              <a:buChar char="q"/>
            </a:pPr>
            <a:endParaRPr lang="en-US" dirty="0">
              <a:latin typeface="Cambria" panose="02040503050406030204" pitchFamily="18" charset="0"/>
            </a:endParaRPr>
          </a:p>
        </p:txBody>
      </p:sp>
    </p:spTree>
    <p:extLst>
      <p:ext uri="{BB962C8B-B14F-4D97-AF65-F5344CB8AC3E}">
        <p14:creationId xmlns:p14="http://schemas.microsoft.com/office/powerpoint/2010/main" val="14628257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2. Presence of air (oxygen</a:t>
            </a:r>
            <a:r>
              <a:rPr lang="en-US" dirty="0" smtClean="0"/>
              <a:t>)</a:t>
            </a:r>
            <a:endParaRPr lang="en-US" dirty="0"/>
          </a:p>
        </p:txBody>
      </p:sp>
      <p:sp>
        <p:nvSpPr>
          <p:cNvPr id="3" name="Content Placeholder 2"/>
          <p:cNvSpPr>
            <a:spLocks noGrp="1"/>
          </p:cNvSpPr>
          <p:nvPr>
            <p:ph idx="1"/>
          </p:nvPr>
        </p:nvSpPr>
        <p:spPr/>
        <p:txBody>
          <a:bodyPr/>
          <a:lstStyle/>
          <a:p>
            <a:r>
              <a:rPr lang="en-US" b="1" dirty="0" smtClean="0"/>
              <a:t>Requirements</a:t>
            </a:r>
            <a:endParaRPr lang="en-US" b="1" dirty="0"/>
          </a:p>
          <a:p>
            <a:pPr lvl="1"/>
            <a:r>
              <a:rPr lang="en-US" dirty="0"/>
              <a:t>Three tins, tap water, boiled water, oil and seeds</a:t>
            </a:r>
          </a:p>
          <a:p>
            <a:r>
              <a:rPr lang="en-US" b="1" dirty="0"/>
              <a:t>Procedure</a:t>
            </a:r>
            <a:r>
              <a:rPr lang="en-US" dirty="0"/>
              <a:t>:	</a:t>
            </a:r>
          </a:p>
          <a:p>
            <a:pPr lvl="1"/>
            <a:r>
              <a:rPr lang="en-US" dirty="0"/>
              <a:t>Pour equal amount of boiled water in two tins and label them A and B.</a:t>
            </a:r>
          </a:p>
          <a:p>
            <a:pPr lvl="1"/>
            <a:r>
              <a:rPr lang="en-US" dirty="0"/>
              <a:t> Pour tap water in tin C and put  the seeds in the three tins labelled A, B and C respectively. </a:t>
            </a:r>
          </a:p>
          <a:p>
            <a:pPr lvl="1"/>
            <a:r>
              <a:rPr lang="en-US" dirty="0"/>
              <a:t>Pour oil on tin B and leave them undisturbed for a week.</a:t>
            </a:r>
          </a:p>
          <a:p>
            <a:endParaRPr lang="en-US" dirty="0"/>
          </a:p>
        </p:txBody>
      </p:sp>
      <p:pic>
        <p:nvPicPr>
          <p:cNvPr id="4" name="Picture 3"/>
          <p:cNvPicPr>
            <a:picLocks noChangeAspect="1"/>
          </p:cNvPicPr>
          <p:nvPr/>
        </p:nvPicPr>
        <p:blipFill>
          <a:blip r:embed="rId2"/>
          <a:stretch>
            <a:fillRect/>
          </a:stretch>
        </p:blipFill>
        <p:spPr>
          <a:xfrm>
            <a:off x="2114941" y="4058653"/>
            <a:ext cx="7041760" cy="2679031"/>
          </a:xfrm>
          <a:prstGeom prst="rect">
            <a:avLst/>
          </a:prstGeom>
        </p:spPr>
      </p:pic>
    </p:spTree>
    <p:extLst>
      <p:ext uri="{BB962C8B-B14F-4D97-AF65-F5344CB8AC3E}">
        <p14:creationId xmlns:p14="http://schemas.microsoft.com/office/powerpoint/2010/main" val="38768351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Classifying sound</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
        <p:nvSpPr>
          <p:cNvPr id="2" name="Content Placeholder 1"/>
          <p:cNvSpPr>
            <a:spLocks noGrp="1"/>
          </p:cNvSpPr>
          <p:nvPr>
            <p:ph idx="1"/>
          </p:nvPr>
        </p:nvSpPr>
        <p:spPr/>
        <p:txBody>
          <a:bodyPr>
            <a:normAutofit/>
          </a:bodyPr>
          <a:lstStyle/>
          <a:p>
            <a:pPr>
              <a:lnSpc>
                <a:spcPct val="150000"/>
              </a:lnSpc>
              <a:buFont typeface="Wingdings" panose="05000000000000000000" pitchFamily="2" charset="2"/>
              <a:buChar char="q"/>
            </a:pPr>
            <a:r>
              <a:rPr lang="en-US" dirty="0">
                <a:latin typeface="Cambria" panose="02040503050406030204" pitchFamily="18" charset="0"/>
              </a:rPr>
              <a:t>Loud and soft sound</a:t>
            </a:r>
          </a:p>
          <a:p>
            <a:pPr>
              <a:lnSpc>
                <a:spcPct val="150000"/>
              </a:lnSpc>
              <a:buFont typeface="Wingdings" panose="05000000000000000000" pitchFamily="2" charset="2"/>
              <a:buChar char="q"/>
            </a:pPr>
            <a:r>
              <a:rPr lang="en-US" dirty="0">
                <a:latin typeface="Cambria" panose="02040503050406030204" pitchFamily="18" charset="0"/>
              </a:rPr>
              <a:t>Musical sound and noise</a:t>
            </a:r>
          </a:p>
          <a:p>
            <a:pPr marL="109728" indent="0">
              <a:lnSpc>
                <a:spcPct val="150000"/>
              </a:lnSpc>
              <a:buNone/>
            </a:pPr>
            <a:endParaRPr lang="en-US" dirty="0">
              <a:latin typeface="Cambria" panose="02040503050406030204" pitchFamily="18" charset="0"/>
            </a:endParaRPr>
          </a:p>
          <a:p>
            <a:pPr>
              <a:lnSpc>
                <a:spcPct val="150000"/>
              </a:lnSpc>
              <a:buFont typeface="Wingdings" panose="05000000000000000000" pitchFamily="2" charset="2"/>
              <a:buChar char="q"/>
            </a:pPr>
            <a:endParaRPr lang="en-US" dirty="0">
              <a:latin typeface="Cambria" panose="02040503050406030204" pitchFamily="18" charset="0"/>
            </a:endParaRPr>
          </a:p>
        </p:txBody>
      </p:sp>
    </p:spTree>
    <p:extLst>
      <p:ext uri="{BB962C8B-B14F-4D97-AF65-F5344CB8AC3E}">
        <p14:creationId xmlns:p14="http://schemas.microsoft.com/office/powerpoint/2010/main" val="389363309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Loud sound</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
        <p:nvSpPr>
          <p:cNvPr id="2" name="Content Placeholder 1"/>
          <p:cNvSpPr>
            <a:spLocks noGrp="1"/>
          </p:cNvSpPr>
          <p:nvPr>
            <p:ph idx="1"/>
          </p:nvPr>
        </p:nvSpPr>
        <p:spPr/>
        <p:txBody>
          <a:bodyPr>
            <a:normAutofit/>
          </a:bodyPr>
          <a:lstStyle/>
          <a:p>
            <a:pPr marL="109728" indent="0">
              <a:lnSpc>
                <a:spcPct val="150000"/>
              </a:lnSpc>
              <a:buNone/>
            </a:pPr>
            <a:r>
              <a:rPr lang="en-US" sz="3600" dirty="0">
                <a:latin typeface="Cambria" panose="02040503050406030204" pitchFamily="18" charset="0"/>
              </a:rPr>
              <a:t>Produced by rapid vibrations in air </a:t>
            </a:r>
            <a:r>
              <a:rPr lang="en-US" sz="3600" dirty="0" err="1">
                <a:latin typeface="Cambria" panose="02040503050406030204" pitchFamily="18" charset="0"/>
              </a:rPr>
              <a:t>e.g</a:t>
            </a:r>
            <a:endParaRPr lang="en-US" sz="3600" dirty="0">
              <a:latin typeface="Cambria" panose="02040503050406030204" pitchFamily="18" charset="0"/>
            </a:endParaRPr>
          </a:p>
          <a:p>
            <a:pPr marL="109728" indent="0">
              <a:lnSpc>
                <a:spcPct val="150000"/>
              </a:lnSpc>
              <a:buNone/>
            </a:pPr>
            <a:r>
              <a:rPr lang="en-US" sz="3600" dirty="0">
                <a:latin typeface="Cambria" panose="02040503050406030204" pitchFamily="18" charset="0"/>
              </a:rPr>
              <a:t>• </a:t>
            </a:r>
            <a:r>
              <a:rPr lang="en-US" sz="3600" dirty="0" err="1">
                <a:latin typeface="Cambria" panose="02040503050406030204" pitchFamily="18" charset="0"/>
              </a:rPr>
              <a:t>Tyre</a:t>
            </a:r>
            <a:r>
              <a:rPr lang="en-US" sz="3600" dirty="0">
                <a:latin typeface="Cambria" panose="02040503050406030204" pitchFamily="18" charset="0"/>
              </a:rPr>
              <a:t> burst</a:t>
            </a:r>
          </a:p>
          <a:p>
            <a:pPr marL="109728" indent="0">
              <a:lnSpc>
                <a:spcPct val="150000"/>
              </a:lnSpc>
              <a:buNone/>
            </a:pPr>
            <a:r>
              <a:rPr lang="en-US" sz="3600" dirty="0">
                <a:latin typeface="Cambria" panose="02040503050406030204" pitchFamily="18" charset="0"/>
              </a:rPr>
              <a:t>• Barking dog</a:t>
            </a:r>
          </a:p>
          <a:p>
            <a:pPr marL="109728" indent="0">
              <a:lnSpc>
                <a:spcPct val="150000"/>
              </a:lnSpc>
              <a:buNone/>
            </a:pPr>
            <a:r>
              <a:rPr lang="en-US" sz="3600" dirty="0">
                <a:latin typeface="Cambria" panose="02040503050406030204" pitchFamily="18" charset="0"/>
              </a:rPr>
              <a:t>• Fired gunshot</a:t>
            </a:r>
          </a:p>
          <a:p>
            <a:pPr>
              <a:lnSpc>
                <a:spcPct val="150000"/>
              </a:lnSpc>
            </a:pPr>
            <a:endParaRPr lang="en-US" sz="3600" dirty="0">
              <a:latin typeface="Cambria" panose="02040503050406030204" pitchFamily="18" charset="0"/>
            </a:endParaRPr>
          </a:p>
        </p:txBody>
      </p:sp>
      <p:pic>
        <p:nvPicPr>
          <p:cNvPr id="6146" name="Picture 2" descr="C:\Users\NASOKHO\Desktop\ba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225" y="2438400"/>
            <a:ext cx="310197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1091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Soft sound</a:t>
            </a:r>
            <a:br>
              <a:rPr lang="en-US" u="sng" dirty="0">
                <a:solidFill>
                  <a:srgbClr val="FF0000"/>
                </a:solidFill>
                <a:latin typeface="Cambria" panose="02040503050406030204" pitchFamily="18" charset="0"/>
              </a:rPr>
            </a:br>
            <a:endParaRPr lang="en-US" u="sng" dirty="0">
              <a:solidFill>
                <a:srgbClr val="FF0000"/>
              </a:solidFill>
              <a:latin typeface="Cambria" panose="02040503050406030204" pitchFamily="18" charset="0"/>
            </a:endParaRPr>
          </a:p>
        </p:txBody>
      </p:sp>
      <p:sp>
        <p:nvSpPr>
          <p:cNvPr id="2" name="Content Placeholder 1"/>
          <p:cNvSpPr>
            <a:spLocks noGrp="1"/>
          </p:cNvSpPr>
          <p:nvPr>
            <p:ph idx="1"/>
          </p:nvPr>
        </p:nvSpPr>
        <p:spPr/>
        <p:txBody>
          <a:bodyPr>
            <a:normAutofit/>
          </a:bodyPr>
          <a:lstStyle/>
          <a:p>
            <a:pPr marL="109728" indent="0">
              <a:lnSpc>
                <a:spcPct val="150000"/>
              </a:lnSpc>
              <a:buNone/>
            </a:pPr>
            <a:r>
              <a:rPr lang="en-US" dirty="0">
                <a:latin typeface="Cambria" panose="02040503050406030204" pitchFamily="18" charset="0"/>
              </a:rPr>
              <a:t>Produced by slow vibrations in air e.g.</a:t>
            </a:r>
          </a:p>
          <a:p>
            <a:pPr>
              <a:lnSpc>
                <a:spcPct val="150000"/>
              </a:lnSpc>
              <a:buFont typeface="Wingdings" panose="05000000000000000000" pitchFamily="2" charset="2"/>
              <a:buChar char="§"/>
            </a:pPr>
            <a:r>
              <a:rPr lang="en-US" dirty="0">
                <a:latin typeface="Cambria" panose="02040503050406030204" pitchFamily="18" charset="0"/>
              </a:rPr>
              <a:t>Pupils whispering</a:t>
            </a:r>
          </a:p>
          <a:p>
            <a:pPr>
              <a:lnSpc>
                <a:spcPct val="150000"/>
              </a:lnSpc>
              <a:buFont typeface="Wingdings" panose="05000000000000000000" pitchFamily="2" charset="2"/>
              <a:buChar char="§"/>
            </a:pPr>
            <a:r>
              <a:rPr lang="en-US" dirty="0">
                <a:latin typeface="Cambria" panose="02040503050406030204" pitchFamily="18" charset="0"/>
              </a:rPr>
              <a:t>Cat purring</a:t>
            </a:r>
          </a:p>
          <a:p>
            <a:pPr>
              <a:lnSpc>
                <a:spcPct val="150000"/>
              </a:lnSpc>
              <a:buFont typeface="Wingdings" panose="05000000000000000000" pitchFamily="2" charset="2"/>
              <a:buChar char="§"/>
            </a:pPr>
            <a:r>
              <a:rPr lang="en-US" dirty="0">
                <a:latin typeface="Cambria" panose="02040503050406030204" pitchFamily="18" charset="0"/>
              </a:rPr>
              <a:t>Musical sound</a:t>
            </a:r>
          </a:p>
          <a:p>
            <a:pPr>
              <a:lnSpc>
                <a:spcPct val="150000"/>
              </a:lnSpc>
              <a:buFont typeface="Wingdings" panose="05000000000000000000" pitchFamily="2" charset="2"/>
              <a:buChar char="§"/>
            </a:pPr>
            <a:r>
              <a:rPr lang="en-US" dirty="0">
                <a:latin typeface="Cambria" panose="02040503050406030204" pitchFamily="18" charset="0"/>
              </a:rPr>
              <a:t>Enjoyable sound, pleasing to the ear e.g. sound from musical instrument</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42025630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u="sng" dirty="0">
                <a:solidFill>
                  <a:srgbClr val="FF0000"/>
                </a:solidFill>
                <a:latin typeface="Cambria" panose="02040503050406030204" pitchFamily="18" charset="0"/>
              </a:rPr>
              <a:t>Noise</a:t>
            </a:r>
            <a:r>
              <a:rPr lang="en-US" dirty="0"/>
              <a:t/>
            </a:r>
            <a:br>
              <a:rPr lang="en-US" dirty="0"/>
            </a:br>
            <a:endParaRPr lang="en-US" dirty="0"/>
          </a:p>
        </p:txBody>
      </p:sp>
      <p:sp>
        <p:nvSpPr>
          <p:cNvPr id="2" name="Content Placeholder 1"/>
          <p:cNvSpPr>
            <a:spLocks noGrp="1"/>
          </p:cNvSpPr>
          <p:nvPr>
            <p:ph idx="1"/>
          </p:nvPr>
        </p:nvSpPr>
        <p:spPr>
          <a:xfrm>
            <a:off x="1981200" y="1066801"/>
            <a:ext cx="8229600" cy="4940491"/>
          </a:xfrm>
        </p:spPr>
        <p:txBody>
          <a:bodyPr>
            <a:normAutofit fontScale="92500" lnSpcReduction="20000"/>
          </a:bodyPr>
          <a:lstStyle/>
          <a:p>
            <a:pPr marL="109728" indent="0">
              <a:lnSpc>
                <a:spcPct val="150000"/>
              </a:lnSpc>
              <a:buNone/>
            </a:pPr>
            <a:r>
              <a:rPr lang="en-US" dirty="0" smtClean="0">
                <a:latin typeface="Cambria" panose="02040503050406030204" pitchFamily="18" charset="0"/>
              </a:rPr>
              <a:t>Unpleasant </a:t>
            </a:r>
            <a:r>
              <a:rPr lang="en-US" dirty="0">
                <a:latin typeface="Cambria" panose="02040503050406030204" pitchFamily="18" charset="0"/>
              </a:rPr>
              <a:t>and unwanted sounds which a person would not like to listen to</a:t>
            </a:r>
          </a:p>
          <a:p>
            <a:pPr marL="109728" indent="0">
              <a:lnSpc>
                <a:spcPct val="150000"/>
              </a:lnSpc>
              <a:buNone/>
            </a:pPr>
            <a:r>
              <a:rPr lang="en-US" dirty="0">
                <a:latin typeface="Cambria" panose="02040503050406030204" pitchFamily="18" charset="0"/>
              </a:rPr>
              <a:t>E</a:t>
            </a:r>
            <a:r>
              <a:rPr lang="en-US" dirty="0" smtClean="0">
                <a:latin typeface="Cambria" panose="02040503050406030204" pitchFamily="18" charset="0"/>
              </a:rPr>
              <a:t>.g</a:t>
            </a:r>
            <a:r>
              <a:rPr lang="en-US" dirty="0">
                <a:latin typeface="Cambria" panose="02040503050406030204" pitchFamily="18" charset="0"/>
              </a:rPr>
              <a:t>. sound from a </a:t>
            </a:r>
            <a:r>
              <a:rPr lang="en-US" dirty="0" err="1">
                <a:latin typeface="Cambria" panose="02040503050406030204" pitchFamily="18" charset="0"/>
              </a:rPr>
              <a:t>jua</a:t>
            </a:r>
            <a:r>
              <a:rPr lang="en-US" dirty="0">
                <a:latin typeface="Cambria" panose="02040503050406030204" pitchFamily="18" charset="0"/>
              </a:rPr>
              <a:t> kali workshop</a:t>
            </a:r>
          </a:p>
          <a:p>
            <a:pPr marL="109728" indent="0">
              <a:lnSpc>
                <a:spcPct val="150000"/>
              </a:lnSpc>
              <a:buNone/>
            </a:pPr>
            <a:r>
              <a:rPr lang="en-US" b="1" u="sng" dirty="0">
                <a:solidFill>
                  <a:srgbClr val="FF0000"/>
                </a:solidFill>
                <a:latin typeface="Cambria" panose="02040503050406030204" pitchFamily="18" charset="0"/>
              </a:rPr>
              <a:t>Noise pollution</a:t>
            </a:r>
          </a:p>
          <a:p>
            <a:pPr marL="109728" indent="0">
              <a:lnSpc>
                <a:spcPct val="150000"/>
              </a:lnSpc>
              <a:buNone/>
            </a:pPr>
            <a:r>
              <a:rPr lang="en-US" dirty="0">
                <a:latin typeface="Cambria" panose="02040503050406030204" pitchFamily="18" charset="0"/>
              </a:rPr>
              <a:t>Noise is a pollutant</a:t>
            </a:r>
          </a:p>
          <a:p>
            <a:pPr marL="109728" indent="0">
              <a:lnSpc>
                <a:spcPct val="150000"/>
              </a:lnSpc>
              <a:buNone/>
            </a:pPr>
            <a:r>
              <a:rPr lang="en-US" dirty="0">
                <a:latin typeface="Cambria" panose="02040503050406030204" pitchFamily="18" charset="0"/>
              </a:rPr>
              <a:t>Effects of noise pollution</a:t>
            </a:r>
          </a:p>
          <a:p>
            <a:pPr marL="109728" indent="0">
              <a:lnSpc>
                <a:spcPct val="150000"/>
              </a:lnSpc>
              <a:buNone/>
            </a:pPr>
            <a:r>
              <a:rPr lang="en-US" dirty="0" smtClean="0">
                <a:latin typeface="Cambria" panose="02040503050406030204" pitchFamily="18" charset="0"/>
              </a:rPr>
              <a:t>• Damages </a:t>
            </a:r>
            <a:r>
              <a:rPr lang="en-US" dirty="0">
                <a:latin typeface="Cambria" panose="02040503050406030204" pitchFamily="18" charset="0"/>
              </a:rPr>
              <a:t>the eardrum which can cause deafness</a:t>
            </a:r>
          </a:p>
          <a:p>
            <a:pPr marL="109728" indent="0">
              <a:lnSpc>
                <a:spcPct val="150000"/>
              </a:lnSpc>
              <a:buNone/>
            </a:pPr>
            <a:r>
              <a:rPr lang="en-US" dirty="0" smtClean="0">
                <a:latin typeface="Cambria" panose="02040503050406030204" pitchFamily="18" charset="0"/>
              </a:rPr>
              <a:t>• Irritates </a:t>
            </a:r>
            <a:r>
              <a:rPr lang="en-US" dirty="0">
                <a:latin typeface="Cambria" panose="02040503050406030204" pitchFamily="18" charset="0"/>
              </a:rPr>
              <a:t>people</a:t>
            </a:r>
          </a:p>
          <a:p>
            <a:pPr marL="109728" indent="0">
              <a:lnSpc>
                <a:spcPct val="150000"/>
              </a:lnSpc>
              <a:buNone/>
            </a:pPr>
            <a:r>
              <a:rPr lang="en-US" dirty="0" smtClean="0">
                <a:latin typeface="Cambria" panose="02040503050406030204" pitchFamily="18" charset="0"/>
              </a:rPr>
              <a:t>• Makes </a:t>
            </a:r>
            <a:r>
              <a:rPr lang="en-US" dirty="0">
                <a:latin typeface="Cambria" panose="02040503050406030204" pitchFamily="18" charset="0"/>
              </a:rPr>
              <a:t>people less alert and inattentive</a:t>
            </a:r>
          </a:p>
          <a:p>
            <a:pPr>
              <a:lnSpc>
                <a:spcPct val="150000"/>
              </a:lnSpc>
            </a:pPr>
            <a:endParaRPr lang="en-US" dirty="0">
              <a:latin typeface="Cambria" panose="02040503050406030204" pitchFamily="18" charset="0"/>
            </a:endParaRPr>
          </a:p>
        </p:txBody>
      </p:sp>
    </p:spTree>
    <p:extLst>
      <p:ext uri="{BB962C8B-B14F-4D97-AF65-F5344CB8AC3E}">
        <p14:creationId xmlns:p14="http://schemas.microsoft.com/office/powerpoint/2010/main" val="252302759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64538"/>
            <a:ext cx="3886200" cy="321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029200" y="1676400"/>
            <a:ext cx="533400" cy="381000"/>
          </a:xfrm>
          <a:prstGeom prst="rect">
            <a:avLst/>
          </a:prstGeom>
          <a:noFill/>
        </p:spPr>
        <p:txBody>
          <a:bodyPr wrap="square" rtlCol="0">
            <a:spAutoFit/>
          </a:bodyPr>
          <a:lstStyle/>
          <a:p>
            <a:r>
              <a:rPr lang="en-US" dirty="0"/>
              <a:t>P</a:t>
            </a:r>
          </a:p>
        </p:txBody>
      </p:sp>
      <p:sp>
        <p:nvSpPr>
          <p:cNvPr id="6" name="TextBox 5"/>
          <p:cNvSpPr txBox="1"/>
          <p:nvPr/>
        </p:nvSpPr>
        <p:spPr>
          <a:xfrm>
            <a:off x="5486400" y="1219200"/>
            <a:ext cx="304800" cy="369332"/>
          </a:xfrm>
          <a:prstGeom prst="rect">
            <a:avLst/>
          </a:prstGeom>
          <a:noFill/>
        </p:spPr>
        <p:txBody>
          <a:bodyPr wrap="square" rtlCol="0">
            <a:spAutoFit/>
          </a:bodyPr>
          <a:lstStyle/>
          <a:p>
            <a:r>
              <a:rPr lang="en-US" dirty="0"/>
              <a:t>Q</a:t>
            </a:r>
          </a:p>
        </p:txBody>
      </p:sp>
      <p:sp>
        <p:nvSpPr>
          <p:cNvPr id="7" name="TextBox 6"/>
          <p:cNvSpPr txBox="1"/>
          <p:nvPr/>
        </p:nvSpPr>
        <p:spPr>
          <a:xfrm>
            <a:off x="6096000" y="838200"/>
            <a:ext cx="457200" cy="381000"/>
          </a:xfrm>
          <a:prstGeom prst="rect">
            <a:avLst/>
          </a:prstGeom>
          <a:noFill/>
        </p:spPr>
        <p:txBody>
          <a:bodyPr wrap="square" rtlCol="0">
            <a:spAutoFit/>
          </a:bodyPr>
          <a:lstStyle/>
          <a:p>
            <a:r>
              <a:rPr lang="en-US" dirty="0"/>
              <a:t>R</a:t>
            </a:r>
          </a:p>
        </p:txBody>
      </p:sp>
      <p:sp>
        <p:nvSpPr>
          <p:cNvPr id="8" name="TextBox 7"/>
          <p:cNvSpPr txBox="1"/>
          <p:nvPr/>
        </p:nvSpPr>
        <p:spPr>
          <a:xfrm>
            <a:off x="6705600" y="457200"/>
            <a:ext cx="381000" cy="381000"/>
          </a:xfrm>
          <a:prstGeom prst="rect">
            <a:avLst/>
          </a:prstGeom>
          <a:noFill/>
        </p:spPr>
        <p:txBody>
          <a:bodyPr wrap="square" rtlCol="0">
            <a:spAutoFit/>
          </a:bodyPr>
          <a:lstStyle/>
          <a:p>
            <a:r>
              <a:rPr lang="en-US" dirty="0"/>
              <a:t>S</a:t>
            </a:r>
          </a:p>
        </p:txBody>
      </p:sp>
      <p:sp>
        <p:nvSpPr>
          <p:cNvPr id="9" name="TextBox 8"/>
          <p:cNvSpPr txBox="1"/>
          <p:nvPr/>
        </p:nvSpPr>
        <p:spPr>
          <a:xfrm>
            <a:off x="7315200" y="76199"/>
            <a:ext cx="457200" cy="369332"/>
          </a:xfrm>
          <a:prstGeom prst="rect">
            <a:avLst/>
          </a:prstGeom>
          <a:noFill/>
        </p:spPr>
        <p:txBody>
          <a:bodyPr wrap="square" rtlCol="0">
            <a:spAutoFit/>
          </a:bodyPr>
          <a:lstStyle/>
          <a:p>
            <a:r>
              <a:rPr lang="en-US" dirty="0"/>
              <a:t>T</a:t>
            </a:r>
          </a:p>
        </p:txBody>
      </p:sp>
      <p:sp>
        <p:nvSpPr>
          <p:cNvPr id="10" name="Rectangle 9"/>
          <p:cNvSpPr/>
          <p:nvPr/>
        </p:nvSpPr>
        <p:spPr>
          <a:xfrm>
            <a:off x="1495425" y="4227494"/>
            <a:ext cx="9144000" cy="954107"/>
          </a:xfrm>
          <a:prstGeom prst="rect">
            <a:avLst/>
          </a:prstGeom>
        </p:spPr>
        <p:txBody>
          <a:bodyPr wrap="square">
            <a:spAutoFit/>
          </a:bodyPr>
          <a:lstStyle/>
          <a:p>
            <a:r>
              <a:rPr lang="en-US" sz="2800" dirty="0"/>
              <a:t>•	If the nail above are hit P will produce the highest sound while nail T will produce the lowest sound.</a:t>
            </a:r>
          </a:p>
        </p:txBody>
      </p:sp>
    </p:spTree>
    <p:extLst>
      <p:ext uri="{BB962C8B-B14F-4D97-AF65-F5344CB8AC3E}">
        <p14:creationId xmlns:p14="http://schemas.microsoft.com/office/powerpoint/2010/main" val="155391681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47637"/>
            <a:ext cx="5841070" cy="3605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47800" y="3752672"/>
            <a:ext cx="9220200" cy="1200329"/>
          </a:xfrm>
          <a:prstGeom prst="rect">
            <a:avLst/>
          </a:prstGeom>
        </p:spPr>
        <p:txBody>
          <a:bodyPr wrap="square">
            <a:spAutoFit/>
          </a:bodyPr>
          <a:lstStyle/>
          <a:p>
            <a:endParaRPr lang="en-US" sz="2400" dirty="0"/>
          </a:p>
          <a:p>
            <a:r>
              <a:rPr lang="en-US" sz="2400" dirty="0"/>
              <a:t>•	Drum A will produce lower sound when beaten while D will produce soft sound. </a:t>
            </a:r>
          </a:p>
        </p:txBody>
      </p:sp>
    </p:spTree>
    <p:extLst>
      <p:ext uri="{BB962C8B-B14F-4D97-AF65-F5344CB8AC3E}">
        <p14:creationId xmlns:p14="http://schemas.microsoft.com/office/powerpoint/2010/main" val="407392078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457200"/>
            <a:ext cx="6142265"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0" y="4038600"/>
            <a:ext cx="9144000" cy="1569660"/>
          </a:xfrm>
          <a:prstGeom prst="rect">
            <a:avLst/>
          </a:prstGeom>
        </p:spPr>
        <p:txBody>
          <a:bodyPr wrap="square">
            <a:spAutoFit/>
          </a:bodyPr>
          <a:lstStyle/>
          <a:p>
            <a:r>
              <a:rPr lang="en-US" sz="2400" dirty="0"/>
              <a:t>•	When one blew air across the top of the bottles above V will produce the highest sound while I will produce the lowest sound.</a:t>
            </a:r>
          </a:p>
          <a:p>
            <a:r>
              <a:rPr lang="en-US" sz="2400" dirty="0"/>
              <a:t>•	If the above bottles are tapped with a nail or a metal spoon I will produce the highest sound while v will produce the lowest sound.</a:t>
            </a:r>
          </a:p>
        </p:txBody>
      </p:sp>
    </p:spTree>
    <p:extLst>
      <p:ext uri="{BB962C8B-B14F-4D97-AF65-F5344CB8AC3E}">
        <p14:creationId xmlns:p14="http://schemas.microsoft.com/office/powerpoint/2010/main" val="25359333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425946"/>
            <a:ext cx="9144000" cy="3231654"/>
          </a:xfrm>
          <a:prstGeom prst="rect">
            <a:avLst/>
          </a:prstGeom>
          <a:noFill/>
        </p:spPr>
        <p:txBody>
          <a:bodyPr wrap="square" rtlCol="0">
            <a:spAutoFit/>
          </a:bodyPr>
          <a:lstStyle/>
          <a:p>
            <a:pPr algn="ctr"/>
            <a:r>
              <a:rPr lang="en-US" sz="3600" b="1" u="sng" dirty="0"/>
              <a:t>DIRECTION OF SOUND</a:t>
            </a:r>
          </a:p>
          <a:p>
            <a:pPr algn="ctr"/>
            <a:endParaRPr lang="en-US" sz="2800" dirty="0"/>
          </a:p>
          <a:p>
            <a:r>
              <a:rPr lang="en-US" sz="2800" dirty="0"/>
              <a:t>To investigate the direction of sound, a pupil is blind folded and asked to listen to a bell as it is being rang or pupils sitting around the table listening to a radio which is at the center.</a:t>
            </a:r>
          </a:p>
          <a:p>
            <a:r>
              <a:rPr lang="en-US" sz="2800" dirty="0"/>
              <a:t>The above situation shows that sound from the source travels in all directions.</a:t>
            </a:r>
          </a:p>
        </p:txBody>
      </p:sp>
    </p:spTree>
    <p:extLst>
      <p:ext uri="{BB962C8B-B14F-4D97-AF65-F5344CB8AC3E}">
        <p14:creationId xmlns:p14="http://schemas.microsoft.com/office/powerpoint/2010/main" val="102391754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533401"/>
            <a:ext cx="9144000" cy="5632311"/>
          </a:xfrm>
          <a:prstGeom prst="rect">
            <a:avLst/>
          </a:prstGeom>
          <a:noFill/>
        </p:spPr>
        <p:txBody>
          <a:bodyPr wrap="square" rtlCol="0">
            <a:spAutoFit/>
          </a:bodyPr>
          <a:lstStyle/>
          <a:p>
            <a:pPr algn="ctr"/>
            <a:r>
              <a:rPr lang="en-US" sz="3600" b="1" u="sng" dirty="0"/>
              <a:t>Medium of transformation of forms of energy</a:t>
            </a:r>
          </a:p>
          <a:p>
            <a:pPr algn="ctr"/>
            <a:endParaRPr lang="en-US" sz="3600" b="1" u="sng" dirty="0"/>
          </a:p>
          <a:p>
            <a:r>
              <a:rPr lang="en-US" sz="3600" dirty="0"/>
              <a:t>Heat and light do not require medium of transfer.</a:t>
            </a:r>
          </a:p>
          <a:p>
            <a:r>
              <a:rPr lang="en-US" sz="3600" dirty="0"/>
              <a:t>(HELINOME-Heat and light no media).</a:t>
            </a:r>
          </a:p>
          <a:p>
            <a:endParaRPr lang="en-US" sz="3600" dirty="0"/>
          </a:p>
          <a:p>
            <a:r>
              <a:rPr lang="en-US" sz="3600" dirty="0"/>
              <a:t>Sound and electricity require a medium of transfer</a:t>
            </a:r>
          </a:p>
          <a:p>
            <a:r>
              <a:rPr lang="en-US" sz="3600" dirty="0"/>
              <a:t>(SOELEME-Sound and electricity medium of transfer).</a:t>
            </a:r>
          </a:p>
        </p:txBody>
      </p:sp>
    </p:spTree>
    <p:extLst>
      <p:ext uri="{BB962C8B-B14F-4D97-AF65-F5344CB8AC3E}">
        <p14:creationId xmlns:p14="http://schemas.microsoft.com/office/powerpoint/2010/main" val="98470011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52600" y="87868"/>
            <a:ext cx="8686800" cy="5386090"/>
          </a:xfrm>
          <a:prstGeom prst="rect">
            <a:avLst/>
          </a:prstGeom>
          <a:noFill/>
        </p:spPr>
        <p:txBody>
          <a:bodyPr wrap="square" rtlCol="0">
            <a:spAutoFit/>
          </a:bodyPr>
          <a:lstStyle/>
          <a:p>
            <a:pPr algn="ctr"/>
            <a:r>
              <a:rPr lang="en-US" sz="3200" b="1" u="sng" dirty="0"/>
              <a:t>ENERGY TRANSFORMATIONS </a:t>
            </a:r>
            <a:endParaRPr lang="en-US" sz="3200" u="sng" dirty="0"/>
          </a:p>
          <a:p>
            <a:r>
              <a:rPr lang="en-US" sz="3200" b="1" u="sng" dirty="0"/>
              <a:t>Energy transformation in a radio that uses cells</a:t>
            </a:r>
            <a:r>
              <a:rPr lang="en-US" sz="3200" b="1" dirty="0"/>
              <a:t>:</a:t>
            </a:r>
          </a:p>
          <a:p>
            <a:r>
              <a:rPr lang="en-US" sz="2800" dirty="0"/>
              <a:t>Chemical	Electrical	magnetic	kinetic	sound</a:t>
            </a:r>
          </a:p>
          <a:p>
            <a:r>
              <a:rPr lang="en-US" sz="2800" dirty="0"/>
              <a:t>(can		every		man		keep		secret)</a:t>
            </a:r>
          </a:p>
          <a:p>
            <a:r>
              <a:rPr lang="en-US" sz="2800" b="1" u="sng" dirty="0"/>
              <a:t>A torch that uses cells</a:t>
            </a:r>
          </a:p>
          <a:p>
            <a:r>
              <a:rPr lang="en-US" sz="2800" dirty="0"/>
              <a:t>Chemical	electrical	heat		light</a:t>
            </a:r>
          </a:p>
          <a:p>
            <a:r>
              <a:rPr lang="en-US" sz="2800" dirty="0"/>
              <a:t>(Caleb		escaped	Hellen	lastly)</a:t>
            </a:r>
          </a:p>
          <a:p>
            <a:r>
              <a:rPr lang="en-US" sz="2800" b="1" u="sng" dirty="0"/>
              <a:t>A stove that uses kerosene</a:t>
            </a:r>
          </a:p>
          <a:p>
            <a:r>
              <a:rPr lang="en-US" sz="2800" dirty="0"/>
              <a:t>Chemical	heat		light</a:t>
            </a:r>
          </a:p>
          <a:p>
            <a:r>
              <a:rPr lang="en-US" sz="2800" dirty="0"/>
              <a:t>(Caro		has		left)</a:t>
            </a:r>
          </a:p>
          <a:p>
            <a:r>
              <a:rPr lang="en-US" sz="2800" b="1" u="sng" dirty="0"/>
              <a:t>Conversion of food into energy</a:t>
            </a:r>
          </a:p>
          <a:p>
            <a:r>
              <a:rPr lang="en-US" sz="2800" dirty="0"/>
              <a:t>Chemical energy	heat energy</a:t>
            </a:r>
          </a:p>
        </p:txBody>
      </p:sp>
      <p:cxnSp>
        <p:nvCxnSpPr>
          <p:cNvPr id="7" name="Straight Arrow Connector 6"/>
          <p:cNvCxnSpPr/>
          <p:nvPr/>
        </p:nvCxnSpPr>
        <p:spPr>
          <a:xfrm>
            <a:off x="3200400" y="1371600"/>
            <a:ext cx="381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1" y="1207294"/>
            <a:ext cx="54927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1" y="1207293"/>
            <a:ext cx="54927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1" y="1207294"/>
            <a:ext cx="54927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1" y="2438401"/>
            <a:ext cx="54927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1" y="2438400"/>
            <a:ext cx="54927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363" y="2466181"/>
            <a:ext cx="54927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1" y="3733801"/>
            <a:ext cx="54927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326" y="3718719"/>
            <a:ext cx="54927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1326" y="5029201"/>
            <a:ext cx="54927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8301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Observation: </a:t>
            </a:r>
          </a:p>
        </p:txBody>
      </p:sp>
      <p:sp>
        <p:nvSpPr>
          <p:cNvPr id="3" name="Content Placeholder 2"/>
          <p:cNvSpPr>
            <a:spLocks noGrp="1"/>
          </p:cNvSpPr>
          <p:nvPr>
            <p:ph idx="1"/>
          </p:nvPr>
        </p:nvSpPr>
        <p:spPr/>
        <p:txBody>
          <a:bodyPr/>
          <a:lstStyle/>
          <a:p>
            <a:r>
              <a:rPr lang="en-US" dirty="0" smtClean="0"/>
              <a:t>Seeds </a:t>
            </a:r>
            <a:r>
              <a:rPr lang="en-US" dirty="0"/>
              <a:t>in both A and C germinated due to presence of air (oxygen). </a:t>
            </a:r>
          </a:p>
          <a:p>
            <a:r>
              <a:rPr lang="en-US" dirty="0"/>
              <a:t>In tin B, the oil layer prevented  oxygen to enter in hence no germination took place. </a:t>
            </a:r>
          </a:p>
          <a:p>
            <a:r>
              <a:rPr lang="en-US" dirty="0"/>
              <a:t>Boiling of water removes oxygen in it. If  oil covers the water, no oxygen enters</a:t>
            </a:r>
          </a:p>
          <a:p>
            <a:r>
              <a:rPr lang="en-US" dirty="0">
                <a:solidFill>
                  <a:srgbClr val="FF0000"/>
                </a:solidFill>
              </a:rPr>
              <a:t>Conclusion:</a:t>
            </a:r>
          </a:p>
          <a:p>
            <a:r>
              <a:rPr lang="en-US" dirty="0"/>
              <a:t> Air is necessary for germination</a:t>
            </a:r>
          </a:p>
          <a:p>
            <a:endParaRPr lang="en-US" dirty="0"/>
          </a:p>
        </p:txBody>
      </p:sp>
    </p:spTree>
    <p:extLst>
      <p:ext uri="{BB962C8B-B14F-4D97-AF65-F5344CB8AC3E}">
        <p14:creationId xmlns:p14="http://schemas.microsoft.com/office/powerpoint/2010/main" val="26467315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152401"/>
            <a:ext cx="9144000" cy="6001643"/>
          </a:xfrm>
          <a:prstGeom prst="rect">
            <a:avLst/>
          </a:prstGeom>
          <a:noFill/>
        </p:spPr>
        <p:txBody>
          <a:bodyPr wrap="square" rtlCol="0">
            <a:spAutoFit/>
          </a:bodyPr>
          <a:lstStyle/>
          <a:p>
            <a:pPr algn="ctr"/>
            <a:r>
              <a:rPr lang="en-US" sz="2400" b="1" u="sng" dirty="0"/>
              <a:t>ENERGY CONSERVATIONS</a:t>
            </a:r>
          </a:p>
          <a:p>
            <a:endParaRPr lang="en-US" sz="2400" dirty="0"/>
          </a:p>
          <a:p>
            <a:r>
              <a:rPr lang="en-US" sz="2400" b="1" u="sng" dirty="0"/>
              <a:t>Methods of energy conservation</a:t>
            </a:r>
          </a:p>
          <a:p>
            <a:pPr marL="457200" indent="-457200">
              <a:buAutoNum type="arabicPeriod"/>
            </a:pPr>
            <a:r>
              <a:rPr lang="en-US" sz="2400" dirty="0"/>
              <a:t>Using energy sparingly- this will conserve both renewable and non—renewable resources.</a:t>
            </a:r>
          </a:p>
          <a:p>
            <a:pPr marL="457200" indent="-457200">
              <a:buAutoNum type="arabicPeriod"/>
            </a:pPr>
            <a:r>
              <a:rPr lang="en-US" sz="2400" dirty="0"/>
              <a:t>Using energy efficiency devices-this will conserve both renewable and non—renewable resources.</a:t>
            </a:r>
          </a:p>
          <a:p>
            <a:pPr marL="457200" indent="-457200">
              <a:buFontTx/>
              <a:buAutoNum type="arabicPeriod"/>
            </a:pPr>
            <a:r>
              <a:rPr lang="en-US" sz="2400" dirty="0"/>
              <a:t>Using renewable sources of energy-this will conserve non—renewable resources.</a:t>
            </a:r>
          </a:p>
          <a:p>
            <a:pPr marL="457200" indent="-457200">
              <a:buFontTx/>
              <a:buAutoNum type="arabicPeriod"/>
            </a:pPr>
            <a:r>
              <a:rPr lang="en-US" sz="2400" dirty="0"/>
              <a:t>Using public means for transport-this will conserve non—renewable resources</a:t>
            </a:r>
          </a:p>
          <a:p>
            <a:pPr marL="457200" indent="-457200">
              <a:buFontTx/>
              <a:buAutoNum type="arabicPeriod"/>
            </a:pPr>
            <a:r>
              <a:rPr lang="en-US" sz="2400" dirty="0"/>
              <a:t>Planting trees</a:t>
            </a:r>
          </a:p>
          <a:p>
            <a:pPr algn="ctr"/>
            <a:r>
              <a:rPr lang="en-US" sz="2400" b="1" u="sng" dirty="0"/>
              <a:t>RENEWABLE AND NON RENEWABLE RESOURCES</a:t>
            </a:r>
          </a:p>
          <a:p>
            <a:r>
              <a:rPr lang="en-US" sz="2400" dirty="0"/>
              <a:t>Renewable resources- biogas, electricity, geothermal, firewood, wind, sun.</a:t>
            </a:r>
          </a:p>
          <a:p>
            <a:r>
              <a:rPr lang="en-US" sz="2400" dirty="0"/>
              <a:t>Non renewable resources- petrol, kerosene, diesel, coal.</a:t>
            </a:r>
          </a:p>
        </p:txBody>
      </p:sp>
    </p:spTree>
    <p:extLst>
      <p:ext uri="{BB962C8B-B14F-4D97-AF65-F5344CB8AC3E}">
        <p14:creationId xmlns:p14="http://schemas.microsoft.com/office/powerpoint/2010/main" val="266905964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457200"/>
            <a:ext cx="8991600" cy="1569660"/>
          </a:xfrm>
          <a:prstGeom prst="rect">
            <a:avLst/>
          </a:prstGeom>
        </p:spPr>
        <p:txBody>
          <a:bodyPr wrap="square">
            <a:spAutoFit/>
          </a:bodyPr>
          <a:lstStyle/>
          <a:p>
            <a:r>
              <a:rPr lang="en-US" sz="2400" dirty="0"/>
              <a:t>42. Which one of the following is a natural way of lighting a house? Using a</a:t>
            </a:r>
          </a:p>
          <a:p>
            <a:r>
              <a:rPr lang="en-US" sz="2400" dirty="0"/>
              <a:t>A. candle 		C. hurricane lamp</a:t>
            </a:r>
          </a:p>
          <a:p>
            <a:r>
              <a:rPr lang="en-US" sz="2400" dirty="0"/>
              <a:t>B. torch 		D. transparent roof.</a:t>
            </a:r>
          </a:p>
        </p:txBody>
      </p:sp>
      <p:sp>
        <p:nvSpPr>
          <p:cNvPr id="6" name="TextBox 5"/>
          <p:cNvSpPr txBox="1"/>
          <p:nvPr/>
        </p:nvSpPr>
        <p:spPr>
          <a:xfrm>
            <a:off x="4724400" y="1"/>
            <a:ext cx="2057400" cy="461665"/>
          </a:xfrm>
          <a:prstGeom prst="rect">
            <a:avLst/>
          </a:prstGeom>
          <a:noFill/>
        </p:spPr>
        <p:txBody>
          <a:bodyPr wrap="square" rtlCol="0">
            <a:spAutoFit/>
          </a:bodyPr>
          <a:lstStyle/>
          <a:p>
            <a:r>
              <a:rPr lang="en-US" sz="2400" b="1" dirty="0"/>
              <a:t>KCPE 2007</a:t>
            </a:r>
          </a:p>
        </p:txBody>
      </p:sp>
      <p:sp>
        <p:nvSpPr>
          <p:cNvPr id="7" name="Rectangle 6"/>
          <p:cNvSpPr/>
          <p:nvPr/>
        </p:nvSpPr>
        <p:spPr>
          <a:xfrm>
            <a:off x="1524000" y="2209800"/>
            <a:ext cx="9144000" cy="2308324"/>
          </a:xfrm>
          <a:prstGeom prst="rect">
            <a:avLst/>
          </a:prstGeom>
        </p:spPr>
        <p:txBody>
          <a:bodyPr wrap="square">
            <a:spAutoFit/>
          </a:bodyPr>
          <a:lstStyle/>
          <a:p>
            <a:r>
              <a:rPr lang="en-US" sz="2400" dirty="0"/>
              <a:t>33. Which of the following is a recommended practice to avoid being struck by lightning?</a:t>
            </a:r>
          </a:p>
          <a:p>
            <a:r>
              <a:rPr lang="en-US" sz="2400" dirty="0"/>
              <a:t>A. Sheltering under a tree.</a:t>
            </a:r>
          </a:p>
          <a:p>
            <a:r>
              <a:rPr lang="en-US" sz="2400" dirty="0"/>
              <a:t>B. Using an umbrella when in an open field.</a:t>
            </a:r>
          </a:p>
          <a:p>
            <a:r>
              <a:rPr lang="en-US" sz="2400" dirty="0"/>
              <a:t>C. Sheltering while leaning on a wall.</a:t>
            </a:r>
          </a:p>
          <a:p>
            <a:r>
              <a:rPr lang="en-US" sz="2400" dirty="0"/>
              <a:t>D. Wearing rubber shoes with thick soles.</a:t>
            </a:r>
          </a:p>
        </p:txBody>
      </p:sp>
      <p:sp>
        <p:nvSpPr>
          <p:cNvPr id="8" name="Rectangle 7"/>
          <p:cNvSpPr/>
          <p:nvPr/>
        </p:nvSpPr>
        <p:spPr>
          <a:xfrm>
            <a:off x="1447800" y="4518124"/>
            <a:ext cx="9144000" cy="1938992"/>
          </a:xfrm>
          <a:prstGeom prst="rect">
            <a:avLst/>
          </a:prstGeom>
        </p:spPr>
        <p:txBody>
          <a:bodyPr wrap="square">
            <a:spAutoFit/>
          </a:bodyPr>
          <a:lstStyle/>
          <a:p>
            <a:r>
              <a:rPr lang="en-US" sz="2400" dirty="0"/>
              <a:t>41. Which one of the following sources of electricity pollutes the environment?</a:t>
            </a:r>
          </a:p>
          <a:p>
            <a:r>
              <a:rPr lang="en-US" sz="2400" dirty="0"/>
              <a:t>A. Geothermal. B. Wind-driven generators.</a:t>
            </a:r>
          </a:p>
          <a:p>
            <a:r>
              <a:rPr lang="en-US" sz="2400" dirty="0"/>
              <a:t>C. Hydro-electric generators.</a:t>
            </a:r>
          </a:p>
          <a:p>
            <a:r>
              <a:rPr lang="en-US" sz="2400" dirty="0"/>
              <a:t>D. Petrol-driven generators.</a:t>
            </a:r>
          </a:p>
        </p:txBody>
      </p:sp>
    </p:spTree>
    <p:extLst>
      <p:ext uri="{BB962C8B-B14F-4D97-AF65-F5344CB8AC3E}">
        <p14:creationId xmlns:p14="http://schemas.microsoft.com/office/powerpoint/2010/main" val="368083042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1938992"/>
          </a:xfrm>
          <a:prstGeom prst="rect">
            <a:avLst/>
          </a:prstGeom>
        </p:spPr>
        <p:txBody>
          <a:bodyPr wrap="square">
            <a:spAutoFit/>
          </a:bodyPr>
          <a:lstStyle/>
          <a:p>
            <a:r>
              <a:rPr lang="en-US" sz="2400" dirty="0"/>
              <a:t>45. Which one of the following DOES NOT function</a:t>
            </a:r>
          </a:p>
          <a:p>
            <a:r>
              <a:rPr lang="en-US" sz="2400" dirty="0"/>
              <a:t>the same way as a bicycle dynamo when used to</a:t>
            </a:r>
          </a:p>
          <a:p>
            <a:r>
              <a:rPr lang="en-US" sz="2400" dirty="0"/>
              <a:t>produce electricity?</a:t>
            </a:r>
          </a:p>
          <a:p>
            <a:r>
              <a:rPr lang="en-US" sz="2400" dirty="0"/>
              <a:t>A. Hydro-electric generator. 		B. Car battery.</a:t>
            </a:r>
          </a:p>
          <a:p>
            <a:r>
              <a:rPr lang="en-US" sz="2400" dirty="0"/>
              <a:t>C. Diesel generator. 			D. Wind driven turbines</a:t>
            </a:r>
          </a:p>
        </p:txBody>
      </p:sp>
      <p:sp>
        <p:nvSpPr>
          <p:cNvPr id="6" name="Rectangle 5"/>
          <p:cNvSpPr/>
          <p:nvPr/>
        </p:nvSpPr>
        <p:spPr>
          <a:xfrm>
            <a:off x="1524000" y="2413338"/>
            <a:ext cx="9144000" cy="3416320"/>
          </a:xfrm>
          <a:prstGeom prst="rect">
            <a:avLst/>
          </a:prstGeom>
        </p:spPr>
        <p:txBody>
          <a:bodyPr wrap="square">
            <a:spAutoFit/>
          </a:bodyPr>
          <a:lstStyle/>
          <a:p>
            <a:r>
              <a:rPr lang="en-US" sz="2400" dirty="0"/>
              <a:t>31. The following are forms of energy:</a:t>
            </a:r>
          </a:p>
          <a:p>
            <a:r>
              <a:rPr lang="en-US" sz="2400" dirty="0"/>
              <a:t>(i) heat (ii) electricity</a:t>
            </a:r>
          </a:p>
          <a:p>
            <a:r>
              <a:rPr lang="en-US" sz="2400" dirty="0"/>
              <a:t>(iii) light (iv) sound</a:t>
            </a:r>
          </a:p>
          <a:p>
            <a:r>
              <a:rPr lang="en-US" sz="2400" dirty="0"/>
              <a:t>The two forms of energy that DO NOT require a medium for transmission are</a:t>
            </a:r>
          </a:p>
          <a:p>
            <a:pPr marL="457200" indent="-457200">
              <a:buAutoNum type="alphaUcPeriod"/>
            </a:pPr>
            <a:r>
              <a:rPr lang="en-US" sz="2400" dirty="0"/>
              <a:t>(ii) and (iv) </a:t>
            </a:r>
          </a:p>
          <a:p>
            <a:r>
              <a:rPr lang="en-US" sz="2400" dirty="0"/>
              <a:t>B. (i) and (iii)</a:t>
            </a:r>
          </a:p>
          <a:p>
            <a:r>
              <a:rPr lang="en-US" sz="2400" dirty="0"/>
              <a:t>C. (i) and (ii) </a:t>
            </a:r>
          </a:p>
          <a:p>
            <a:r>
              <a:rPr lang="en-US" sz="2400" dirty="0"/>
              <a:t>D. (iii) and (iv).</a:t>
            </a:r>
          </a:p>
        </p:txBody>
      </p:sp>
    </p:spTree>
    <p:extLst>
      <p:ext uri="{BB962C8B-B14F-4D97-AF65-F5344CB8AC3E}">
        <p14:creationId xmlns:p14="http://schemas.microsoft.com/office/powerpoint/2010/main" val="135116581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8249"/>
            <a:ext cx="9144000" cy="3785652"/>
          </a:xfrm>
          <a:prstGeom prst="rect">
            <a:avLst/>
          </a:prstGeom>
        </p:spPr>
        <p:txBody>
          <a:bodyPr wrap="square">
            <a:spAutoFit/>
          </a:bodyPr>
          <a:lstStyle/>
          <a:p>
            <a:r>
              <a:rPr lang="en-US" sz="2400" dirty="0"/>
              <a:t>32. The following practices help to conserve energy:</a:t>
            </a:r>
          </a:p>
          <a:p>
            <a:r>
              <a:rPr lang="en-US" sz="2400" dirty="0"/>
              <a:t>(i) using improved firewood </a:t>
            </a:r>
            <a:r>
              <a:rPr lang="en-US" sz="2400" dirty="0" err="1"/>
              <a:t>jikos</a:t>
            </a:r>
            <a:endParaRPr lang="en-US" sz="2400" dirty="0"/>
          </a:p>
          <a:p>
            <a:r>
              <a:rPr lang="en-US" sz="2400" dirty="0"/>
              <a:t>(ii) switching off lights that use hydro-electric</a:t>
            </a:r>
          </a:p>
          <a:p>
            <a:r>
              <a:rPr lang="en-US" sz="2400" dirty="0"/>
              <a:t>power when not needed</a:t>
            </a:r>
          </a:p>
          <a:p>
            <a:r>
              <a:rPr lang="en-US" sz="2400" dirty="0"/>
              <a:t>(iii) using public transport whenever possible</a:t>
            </a:r>
          </a:p>
          <a:p>
            <a:r>
              <a:rPr lang="en-US" sz="2400" dirty="0"/>
              <a:t>(iv) using biogas for cooking</a:t>
            </a:r>
          </a:p>
          <a:p>
            <a:r>
              <a:rPr lang="en-US" sz="2400" dirty="0"/>
              <a:t>Which two practices conserve non-renewable</a:t>
            </a:r>
          </a:p>
          <a:p>
            <a:r>
              <a:rPr lang="en-US" sz="2400" dirty="0"/>
              <a:t>sources of energy?</a:t>
            </a:r>
          </a:p>
          <a:p>
            <a:r>
              <a:rPr lang="en-US" sz="2400" dirty="0"/>
              <a:t>A. (i) and (ii). 		B. (ii) and (iii).</a:t>
            </a:r>
          </a:p>
          <a:p>
            <a:r>
              <a:rPr lang="en-US" sz="2400" dirty="0"/>
              <a:t>C. (ii) and (iv). 		D. (iii) and (iv).</a:t>
            </a:r>
          </a:p>
        </p:txBody>
      </p:sp>
      <p:sp>
        <p:nvSpPr>
          <p:cNvPr id="6" name="Rectangle 5"/>
          <p:cNvSpPr/>
          <p:nvPr/>
        </p:nvSpPr>
        <p:spPr>
          <a:xfrm>
            <a:off x="1524000" y="4038600"/>
            <a:ext cx="9144000" cy="2308324"/>
          </a:xfrm>
          <a:prstGeom prst="rect">
            <a:avLst/>
          </a:prstGeom>
        </p:spPr>
        <p:txBody>
          <a:bodyPr wrap="square">
            <a:spAutoFit/>
          </a:bodyPr>
          <a:lstStyle/>
          <a:p>
            <a:r>
              <a:rPr lang="en-US" sz="2400" dirty="0"/>
              <a:t>15. The reason why an ordinary </a:t>
            </a:r>
            <a:r>
              <a:rPr lang="en-US" sz="2400" dirty="0" err="1"/>
              <a:t>jiko</a:t>
            </a:r>
            <a:r>
              <a:rPr lang="en-US" sz="2400" dirty="0"/>
              <a:t> without a clay lining is not recommended for use is because.</a:t>
            </a:r>
          </a:p>
          <a:p>
            <a:r>
              <a:rPr lang="en-US" sz="2400" dirty="0"/>
              <a:t>A. it pollutes the environment</a:t>
            </a:r>
          </a:p>
          <a:p>
            <a:r>
              <a:rPr lang="en-US" sz="2400" dirty="0"/>
              <a:t>B. of the large amounts of charcoal used</a:t>
            </a:r>
          </a:p>
          <a:p>
            <a:r>
              <a:rPr lang="en-US" sz="2400" dirty="0"/>
              <a:t>C. it takes a long time when cooking</a:t>
            </a:r>
          </a:p>
          <a:p>
            <a:r>
              <a:rPr lang="en-US" sz="2400" dirty="0"/>
              <a:t>D. it gets too hot to hold.</a:t>
            </a:r>
          </a:p>
        </p:txBody>
      </p:sp>
    </p:spTree>
    <p:extLst>
      <p:ext uri="{BB962C8B-B14F-4D97-AF65-F5344CB8AC3E}">
        <p14:creationId xmlns:p14="http://schemas.microsoft.com/office/powerpoint/2010/main" val="149415195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0145" y="1"/>
            <a:ext cx="9144000" cy="830997"/>
          </a:xfrm>
          <a:prstGeom prst="rect">
            <a:avLst/>
          </a:prstGeom>
        </p:spPr>
        <p:txBody>
          <a:bodyPr wrap="square">
            <a:spAutoFit/>
          </a:bodyPr>
          <a:lstStyle/>
          <a:p>
            <a:r>
              <a:rPr lang="en-US" sz="2400" dirty="0"/>
              <a:t>30. The diagram below represents a circuit that can be used to make a temporary magnet.</a:t>
            </a:r>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838200"/>
            <a:ext cx="640554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4000" y="4191000"/>
            <a:ext cx="9144000" cy="2308324"/>
          </a:xfrm>
          <a:prstGeom prst="rect">
            <a:avLst/>
          </a:prstGeom>
        </p:spPr>
        <p:txBody>
          <a:bodyPr wrap="square">
            <a:spAutoFit/>
          </a:bodyPr>
          <a:lstStyle/>
          <a:p>
            <a:r>
              <a:rPr lang="en-US" sz="2400" dirty="0"/>
              <a:t>The energy transformation that occurs at the</a:t>
            </a:r>
          </a:p>
          <a:p>
            <a:r>
              <a:rPr lang="en-US" sz="2400" dirty="0"/>
              <a:t>section marked P is</a:t>
            </a:r>
          </a:p>
          <a:p>
            <a:r>
              <a:rPr lang="en-US" sz="2400" dirty="0"/>
              <a:t>A. electrical —» magnetic</a:t>
            </a:r>
          </a:p>
          <a:p>
            <a:r>
              <a:rPr lang="en-US" sz="2400" dirty="0"/>
              <a:t>B. chemical —» electrical</a:t>
            </a:r>
          </a:p>
          <a:p>
            <a:r>
              <a:rPr lang="en-US" sz="2400" dirty="0"/>
              <a:t>C. heat —» electricity</a:t>
            </a:r>
          </a:p>
          <a:p>
            <a:r>
              <a:rPr lang="en-US" sz="2400" dirty="0"/>
              <a:t>D. chemical —» magnetic.</a:t>
            </a:r>
          </a:p>
        </p:txBody>
      </p:sp>
    </p:spTree>
    <p:extLst>
      <p:ext uri="{BB962C8B-B14F-4D97-AF65-F5344CB8AC3E}">
        <p14:creationId xmlns:p14="http://schemas.microsoft.com/office/powerpoint/2010/main" val="509803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24400" y="0"/>
            <a:ext cx="2057400" cy="523220"/>
          </a:xfrm>
          <a:prstGeom prst="rect">
            <a:avLst/>
          </a:prstGeom>
          <a:noFill/>
        </p:spPr>
        <p:txBody>
          <a:bodyPr wrap="square" rtlCol="0">
            <a:spAutoFit/>
          </a:bodyPr>
          <a:lstStyle/>
          <a:p>
            <a:r>
              <a:rPr lang="en-US" sz="2800" b="1" dirty="0"/>
              <a:t>KCPE 2008</a:t>
            </a:r>
          </a:p>
        </p:txBody>
      </p:sp>
      <p:sp>
        <p:nvSpPr>
          <p:cNvPr id="6" name="Rectangle 5"/>
          <p:cNvSpPr/>
          <p:nvPr/>
        </p:nvSpPr>
        <p:spPr>
          <a:xfrm>
            <a:off x="1600200" y="461666"/>
            <a:ext cx="9144000" cy="1200329"/>
          </a:xfrm>
          <a:prstGeom prst="rect">
            <a:avLst/>
          </a:prstGeom>
        </p:spPr>
        <p:txBody>
          <a:bodyPr wrap="square">
            <a:spAutoFit/>
          </a:bodyPr>
          <a:lstStyle/>
          <a:p>
            <a:r>
              <a:rPr lang="en-US" sz="2400" dirty="0"/>
              <a:t>37. Which one of the following DOES NOT produce electricity?</a:t>
            </a:r>
          </a:p>
          <a:p>
            <a:r>
              <a:rPr lang="en-US" sz="2400" dirty="0"/>
              <a:t>	A. Bicycle dynamos.		 B. Batteries.</a:t>
            </a:r>
          </a:p>
          <a:p>
            <a:r>
              <a:rPr lang="en-US" sz="2400" dirty="0"/>
              <a:t>	C. Water dams. 		 D. Solar panels.</a:t>
            </a:r>
          </a:p>
        </p:txBody>
      </p:sp>
      <p:sp>
        <p:nvSpPr>
          <p:cNvPr id="7" name="Rectangle 6"/>
          <p:cNvSpPr/>
          <p:nvPr/>
        </p:nvSpPr>
        <p:spPr>
          <a:xfrm>
            <a:off x="1503218" y="1661994"/>
            <a:ext cx="9144000" cy="2308324"/>
          </a:xfrm>
          <a:prstGeom prst="rect">
            <a:avLst/>
          </a:prstGeom>
        </p:spPr>
        <p:txBody>
          <a:bodyPr wrap="square">
            <a:spAutoFit/>
          </a:bodyPr>
          <a:lstStyle/>
          <a:p>
            <a:r>
              <a:rPr lang="en-US" sz="2400" dirty="0"/>
              <a:t>43. Which one of the following groups of sources of energy consists of only renewable sources?</a:t>
            </a:r>
          </a:p>
          <a:p>
            <a:r>
              <a:rPr lang="en-US" sz="2400" dirty="0"/>
              <a:t>A. Firewood, kerosene, waterfall.</a:t>
            </a:r>
          </a:p>
          <a:p>
            <a:r>
              <a:rPr lang="en-US" sz="2400" dirty="0"/>
              <a:t>B. Wind, charcoal, biogas.</a:t>
            </a:r>
          </a:p>
          <a:p>
            <a:r>
              <a:rPr lang="en-US" sz="2400" dirty="0"/>
              <a:t>C. Diesel, waterfall, wind.</a:t>
            </a:r>
          </a:p>
          <a:p>
            <a:r>
              <a:rPr lang="en-US" sz="2400" dirty="0"/>
              <a:t>D. Biogas, kerosene, firewood.</a:t>
            </a:r>
          </a:p>
        </p:txBody>
      </p:sp>
      <p:sp>
        <p:nvSpPr>
          <p:cNvPr id="8" name="Rectangle 7"/>
          <p:cNvSpPr/>
          <p:nvPr/>
        </p:nvSpPr>
        <p:spPr>
          <a:xfrm>
            <a:off x="1524000" y="3935682"/>
            <a:ext cx="9144000" cy="2677656"/>
          </a:xfrm>
          <a:prstGeom prst="rect">
            <a:avLst/>
          </a:prstGeom>
        </p:spPr>
        <p:txBody>
          <a:bodyPr wrap="square">
            <a:spAutoFit/>
          </a:bodyPr>
          <a:lstStyle/>
          <a:p>
            <a:r>
              <a:rPr lang="en-US" sz="2400" dirty="0"/>
              <a:t>24. Which one of the following shows the correct order of energy changes that take place when a bulb is connected to a dry cell to produce light?</a:t>
            </a:r>
          </a:p>
          <a:p>
            <a:r>
              <a:rPr lang="en-US" sz="2400" dirty="0"/>
              <a:t>A. Chemical —» heat —» electrical —» light.</a:t>
            </a:r>
          </a:p>
          <a:p>
            <a:r>
              <a:rPr lang="en-US" sz="2400" dirty="0"/>
              <a:t>B. Electrical —» chemical —» heat —» light.</a:t>
            </a:r>
          </a:p>
          <a:p>
            <a:r>
              <a:rPr lang="en-US" sz="2400" dirty="0"/>
              <a:t>C. Chemical —» electrical —» heat —» light.</a:t>
            </a:r>
          </a:p>
          <a:p>
            <a:r>
              <a:rPr lang="en-US" sz="2400" dirty="0"/>
              <a:t>D. Electrical —» heat —» chemical —» light.</a:t>
            </a:r>
          </a:p>
        </p:txBody>
      </p:sp>
    </p:spTree>
    <p:extLst>
      <p:ext uri="{BB962C8B-B14F-4D97-AF65-F5344CB8AC3E}">
        <p14:creationId xmlns:p14="http://schemas.microsoft.com/office/powerpoint/2010/main" val="41176368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830997"/>
          </a:xfrm>
          <a:prstGeom prst="rect">
            <a:avLst/>
          </a:prstGeom>
        </p:spPr>
        <p:txBody>
          <a:bodyPr wrap="square">
            <a:spAutoFit/>
          </a:bodyPr>
          <a:lstStyle/>
          <a:p>
            <a:r>
              <a:rPr lang="en-US" sz="2400" dirty="0"/>
              <a:t>11. The diagram below shows a set-up that was used to</a:t>
            </a:r>
          </a:p>
          <a:p>
            <a:r>
              <a:rPr lang="en-US" sz="2400" dirty="0"/>
              <a:t>investigate a certain property of air.</a:t>
            </a: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3" y="851780"/>
            <a:ext cx="6816546" cy="2653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4000" y="3733800"/>
            <a:ext cx="9144000" cy="2308324"/>
          </a:xfrm>
          <a:prstGeom prst="rect">
            <a:avLst/>
          </a:prstGeom>
        </p:spPr>
        <p:txBody>
          <a:bodyPr wrap="square">
            <a:spAutoFit/>
          </a:bodyPr>
          <a:lstStyle/>
          <a:p>
            <a:r>
              <a:rPr lang="en-US" sz="2400" dirty="0"/>
              <a:t>Which one of the following would NOT observed if the tin can was heated gently?</a:t>
            </a:r>
          </a:p>
          <a:p>
            <a:r>
              <a:rPr lang="en-US" sz="2400" dirty="0"/>
              <a:t>A. Bubbles in the basin.</a:t>
            </a:r>
          </a:p>
          <a:p>
            <a:r>
              <a:rPr lang="en-US" sz="2400" dirty="0"/>
              <a:t>B. Drop of ink moving towards water in the basin.</a:t>
            </a:r>
          </a:p>
          <a:p>
            <a:r>
              <a:rPr lang="en-US" sz="2400" dirty="0"/>
              <a:t>C. Water level in the basin decreasing when heating is stopped.</a:t>
            </a:r>
          </a:p>
          <a:p>
            <a:r>
              <a:rPr lang="en-US" sz="2400" dirty="0"/>
              <a:t>D. Water level in the glass tube decreasing when heating is stopped.</a:t>
            </a:r>
          </a:p>
        </p:txBody>
      </p:sp>
    </p:spTree>
    <p:extLst>
      <p:ext uri="{BB962C8B-B14F-4D97-AF65-F5344CB8AC3E}">
        <p14:creationId xmlns:p14="http://schemas.microsoft.com/office/powerpoint/2010/main" val="203359092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830997"/>
          </a:xfrm>
          <a:prstGeom prst="rect">
            <a:avLst/>
          </a:prstGeom>
        </p:spPr>
        <p:txBody>
          <a:bodyPr wrap="square">
            <a:spAutoFit/>
          </a:bodyPr>
          <a:lstStyle/>
          <a:p>
            <a:r>
              <a:rPr lang="en-US" sz="2400" dirty="0"/>
              <a:t>26. Which one of the following is NOT a source of light?</a:t>
            </a:r>
          </a:p>
          <a:p>
            <a:r>
              <a:rPr lang="en-US" sz="2400" dirty="0"/>
              <a:t>A. Moon. 	B. Firefly. 	C. Star. 		D. Sun.</a:t>
            </a:r>
          </a:p>
        </p:txBody>
      </p:sp>
      <p:sp>
        <p:nvSpPr>
          <p:cNvPr id="7" name="Rectangle 6"/>
          <p:cNvSpPr/>
          <p:nvPr/>
        </p:nvSpPr>
        <p:spPr>
          <a:xfrm>
            <a:off x="1524000" y="830998"/>
            <a:ext cx="9144000" cy="830997"/>
          </a:xfrm>
          <a:prstGeom prst="rect">
            <a:avLst/>
          </a:prstGeom>
        </p:spPr>
        <p:txBody>
          <a:bodyPr wrap="square">
            <a:spAutoFit/>
          </a:bodyPr>
          <a:lstStyle/>
          <a:p>
            <a:r>
              <a:rPr lang="en-US" sz="2400" dirty="0"/>
              <a:t>42.The diagram below represents a set-up that is used to</a:t>
            </a:r>
          </a:p>
          <a:p>
            <a:r>
              <a:rPr lang="en-US" sz="2400" dirty="0"/>
              <a:t>investigate a certain property of light.</a:t>
            </a:r>
          </a:p>
        </p:txBody>
      </p:sp>
      <p:pic>
        <p:nvPicPr>
          <p:cNvPr id="860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1661994"/>
            <a:ext cx="5576172" cy="2148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600200" y="4009072"/>
            <a:ext cx="9144000" cy="1938992"/>
          </a:xfrm>
          <a:prstGeom prst="rect">
            <a:avLst/>
          </a:prstGeom>
        </p:spPr>
        <p:txBody>
          <a:bodyPr wrap="square">
            <a:spAutoFit/>
          </a:bodyPr>
          <a:lstStyle/>
          <a:p>
            <a:r>
              <a:rPr lang="en-US" sz="2400" dirty="0"/>
              <a:t>The property investigated is that light</a:t>
            </a:r>
          </a:p>
          <a:p>
            <a:r>
              <a:rPr lang="en-US" sz="2400" dirty="0"/>
              <a:t>A. is refracted</a:t>
            </a:r>
          </a:p>
          <a:p>
            <a:r>
              <a:rPr lang="en-US" sz="2400" dirty="0"/>
              <a:t>B. travels in a straight line</a:t>
            </a:r>
          </a:p>
          <a:p>
            <a:r>
              <a:rPr lang="en-US" sz="2400" dirty="0"/>
              <a:t>C. is dispersed</a:t>
            </a:r>
          </a:p>
          <a:p>
            <a:r>
              <a:rPr lang="en-US" sz="2400" dirty="0"/>
              <a:t>D. does not pass through opaque materials.</a:t>
            </a:r>
          </a:p>
        </p:txBody>
      </p:sp>
    </p:spTree>
    <p:extLst>
      <p:ext uri="{BB962C8B-B14F-4D97-AF65-F5344CB8AC3E}">
        <p14:creationId xmlns:p14="http://schemas.microsoft.com/office/powerpoint/2010/main" val="344241476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37855" y="-11254"/>
            <a:ext cx="9144000" cy="1938992"/>
          </a:xfrm>
          <a:prstGeom prst="rect">
            <a:avLst/>
          </a:prstGeom>
        </p:spPr>
        <p:txBody>
          <a:bodyPr wrap="square">
            <a:spAutoFit/>
          </a:bodyPr>
          <a:lstStyle/>
          <a:p>
            <a:r>
              <a:rPr lang="en-US" sz="2400" dirty="0"/>
              <a:t>44. Which one of the following is NOT a reason for lighting a house?</a:t>
            </a:r>
          </a:p>
          <a:p>
            <a:r>
              <a:rPr lang="en-US" sz="2400" dirty="0"/>
              <a:t>A. For safety purposes.</a:t>
            </a:r>
          </a:p>
          <a:p>
            <a:r>
              <a:rPr lang="en-US" sz="2400" dirty="0"/>
              <a:t>B. To discourage pests.</a:t>
            </a:r>
          </a:p>
          <a:p>
            <a:r>
              <a:rPr lang="en-US" sz="2400" dirty="0"/>
              <a:t>C. To feel warm.</a:t>
            </a:r>
          </a:p>
          <a:p>
            <a:r>
              <a:rPr lang="en-US" sz="2400" dirty="0"/>
              <a:t>D. To read comfortably.</a:t>
            </a:r>
          </a:p>
        </p:txBody>
      </p:sp>
      <p:sp>
        <p:nvSpPr>
          <p:cNvPr id="6" name="TextBox 5"/>
          <p:cNvSpPr txBox="1"/>
          <p:nvPr/>
        </p:nvSpPr>
        <p:spPr>
          <a:xfrm>
            <a:off x="4495800" y="1752601"/>
            <a:ext cx="2057400" cy="461665"/>
          </a:xfrm>
          <a:prstGeom prst="rect">
            <a:avLst/>
          </a:prstGeom>
          <a:noFill/>
        </p:spPr>
        <p:txBody>
          <a:bodyPr wrap="square" rtlCol="0">
            <a:spAutoFit/>
          </a:bodyPr>
          <a:lstStyle/>
          <a:p>
            <a:r>
              <a:rPr lang="en-US" sz="2400" b="1" dirty="0"/>
              <a:t>KCPE 2009</a:t>
            </a:r>
          </a:p>
        </p:txBody>
      </p:sp>
      <p:sp>
        <p:nvSpPr>
          <p:cNvPr id="7" name="Rectangle 6"/>
          <p:cNvSpPr/>
          <p:nvPr/>
        </p:nvSpPr>
        <p:spPr>
          <a:xfrm>
            <a:off x="1524001" y="2133600"/>
            <a:ext cx="9157854" cy="2308324"/>
          </a:xfrm>
          <a:prstGeom prst="rect">
            <a:avLst/>
          </a:prstGeom>
        </p:spPr>
        <p:txBody>
          <a:bodyPr wrap="square">
            <a:spAutoFit/>
          </a:bodyPr>
          <a:lstStyle/>
          <a:p>
            <a:r>
              <a:rPr lang="en-US" sz="2400" dirty="0"/>
              <a:t>26. Which one of the following DOES NOT explain why an improved </a:t>
            </a:r>
            <a:r>
              <a:rPr lang="en-US" sz="2400" dirty="0" err="1"/>
              <a:t>jiko</a:t>
            </a:r>
            <a:r>
              <a:rPr lang="en-US" sz="2400" dirty="0"/>
              <a:t> conserves energy? It has</a:t>
            </a:r>
          </a:p>
          <a:p>
            <a:r>
              <a:rPr lang="en-US" sz="2400" dirty="0"/>
              <a:t>A. a cone shape</a:t>
            </a:r>
          </a:p>
          <a:p>
            <a:r>
              <a:rPr lang="en-US" sz="2400" dirty="0"/>
              <a:t>B. walls made of clay</a:t>
            </a:r>
          </a:p>
          <a:p>
            <a:r>
              <a:rPr lang="en-US" sz="2400" dirty="0"/>
              <a:t>C. a small space for holding charcoal</a:t>
            </a:r>
          </a:p>
          <a:p>
            <a:r>
              <a:rPr lang="en-US" sz="2400" dirty="0"/>
              <a:t>D. an outer cover made of metal.</a:t>
            </a:r>
          </a:p>
        </p:txBody>
      </p:sp>
      <p:sp>
        <p:nvSpPr>
          <p:cNvPr id="8" name="Rectangle 7"/>
          <p:cNvSpPr/>
          <p:nvPr/>
        </p:nvSpPr>
        <p:spPr>
          <a:xfrm>
            <a:off x="1537855" y="4419600"/>
            <a:ext cx="9157854" cy="2308324"/>
          </a:xfrm>
          <a:prstGeom prst="rect">
            <a:avLst/>
          </a:prstGeom>
        </p:spPr>
        <p:txBody>
          <a:bodyPr wrap="square">
            <a:spAutoFit/>
          </a:bodyPr>
          <a:lstStyle/>
          <a:p>
            <a:r>
              <a:rPr lang="en-US" sz="2400" dirty="0"/>
              <a:t>20. When pieces of paper are dropped above a fire they rise. This is because</a:t>
            </a:r>
          </a:p>
          <a:p>
            <a:r>
              <a:rPr lang="en-US" sz="2400" dirty="0"/>
              <a:t>A. heat makes the paper lighter than air</a:t>
            </a:r>
          </a:p>
          <a:p>
            <a:r>
              <a:rPr lang="en-US" sz="2400" dirty="0"/>
              <a:t>B. paper expands when heated</a:t>
            </a:r>
          </a:p>
          <a:p>
            <a:r>
              <a:rPr lang="en-US" sz="2400" dirty="0"/>
              <a:t>C. hot air carries the paper upwards</a:t>
            </a:r>
          </a:p>
          <a:p>
            <a:r>
              <a:rPr lang="en-US" sz="2400" dirty="0"/>
              <a:t>D. Heat from the fire carries the paper upwards.</a:t>
            </a:r>
          </a:p>
        </p:txBody>
      </p:sp>
    </p:spTree>
    <p:extLst>
      <p:ext uri="{BB962C8B-B14F-4D97-AF65-F5344CB8AC3E}">
        <p14:creationId xmlns:p14="http://schemas.microsoft.com/office/powerpoint/2010/main" val="39035392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830997"/>
          </a:xfrm>
          <a:prstGeom prst="rect">
            <a:avLst/>
          </a:prstGeom>
        </p:spPr>
        <p:txBody>
          <a:bodyPr wrap="square">
            <a:spAutoFit/>
          </a:bodyPr>
          <a:lstStyle/>
          <a:p>
            <a:r>
              <a:rPr lang="en-US" sz="2400" dirty="0"/>
              <a:t>8. The diagram below represents a set-up that can be used to demonstrate a certain aspect of heat.</a:t>
            </a:r>
          </a:p>
        </p:txBody>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23938"/>
            <a:ext cx="8915400" cy="2633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4000" y="3810000"/>
            <a:ext cx="9144000" cy="1938992"/>
          </a:xfrm>
          <a:prstGeom prst="rect">
            <a:avLst/>
          </a:prstGeom>
        </p:spPr>
        <p:txBody>
          <a:bodyPr wrap="square">
            <a:spAutoFit/>
          </a:bodyPr>
          <a:lstStyle/>
          <a:p>
            <a:r>
              <a:rPr lang="en-US" sz="2400" dirty="0"/>
              <a:t>The aspect demonstrated is that</a:t>
            </a:r>
          </a:p>
          <a:p>
            <a:r>
              <a:rPr lang="en-US" sz="2400" dirty="0"/>
              <a:t>A. solids melt when heated</a:t>
            </a:r>
          </a:p>
          <a:p>
            <a:r>
              <a:rPr lang="en-US" sz="2400" dirty="0"/>
              <a:t>B. metals expand when heated</a:t>
            </a:r>
          </a:p>
          <a:p>
            <a:r>
              <a:rPr lang="en-US" sz="2400" dirty="0"/>
              <a:t>C. solids conduct heat</a:t>
            </a:r>
          </a:p>
          <a:p>
            <a:r>
              <a:rPr lang="en-US" sz="2400" dirty="0"/>
              <a:t>D. metals bend when heated.</a:t>
            </a:r>
          </a:p>
        </p:txBody>
      </p:sp>
    </p:spTree>
    <p:extLst>
      <p:ext uri="{BB962C8B-B14F-4D97-AF65-F5344CB8AC3E}">
        <p14:creationId xmlns:p14="http://schemas.microsoft.com/office/powerpoint/2010/main" val="83708806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Presence of warmth/temperature</a:t>
            </a:r>
          </a:p>
        </p:txBody>
      </p:sp>
      <p:sp>
        <p:nvSpPr>
          <p:cNvPr id="3" name="Content Placeholder 2"/>
          <p:cNvSpPr>
            <a:spLocks noGrp="1"/>
          </p:cNvSpPr>
          <p:nvPr>
            <p:ph idx="1"/>
          </p:nvPr>
        </p:nvSpPr>
        <p:spPr/>
        <p:txBody>
          <a:bodyPr/>
          <a:lstStyle/>
          <a:p>
            <a:r>
              <a:rPr lang="en-US" dirty="0" smtClean="0"/>
              <a:t>Requirements: Ice </a:t>
            </a:r>
            <a:r>
              <a:rPr lang="en-US" dirty="0"/>
              <a:t>cubes, seeds, two tins, water</a:t>
            </a:r>
            <a:r>
              <a:rPr lang="en-US" dirty="0" smtClean="0"/>
              <a:t>.</a:t>
            </a:r>
            <a:endParaRPr lang="en-US" dirty="0"/>
          </a:p>
        </p:txBody>
      </p:sp>
      <p:pic>
        <p:nvPicPr>
          <p:cNvPr id="4" name="Picture 3"/>
          <p:cNvPicPr>
            <a:picLocks noChangeAspect="1"/>
          </p:cNvPicPr>
          <p:nvPr/>
        </p:nvPicPr>
        <p:blipFill>
          <a:blip r:embed="rId2"/>
          <a:stretch>
            <a:fillRect/>
          </a:stretch>
        </p:blipFill>
        <p:spPr>
          <a:xfrm>
            <a:off x="1658271" y="2376733"/>
            <a:ext cx="7431668" cy="4115157"/>
          </a:xfrm>
          <a:prstGeom prst="rect">
            <a:avLst/>
          </a:prstGeom>
        </p:spPr>
      </p:pic>
    </p:spTree>
    <p:extLst>
      <p:ext uri="{BB962C8B-B14F-4D97-AF65-F5344CB8AC3E}">
        <p14:creationId xmlns:p14="http://schemas.microsoft.com/office/powerpoint/2010/main" val="34767776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7836"/>
            <a:ext cx="9144000" cy="461665"/>
          </a:xfrm>
          <a:prstGeom prst="rect">
            <a:avLst/>
          </a:prstGeom>
        </p:spPr>
        <p:txBody>
          <a:bodyPr wrap="square">
            <a:spAutoFit/>
          </a:bodyPr>
          <a:lstStyle/>
          <a:p>
            <a:r>
              <a:rPr lang="en-US" sz="2400" dirty="0"/>
              <a:t>30. In which one of the following circuit diagrams will the bulb not light? </a:t>
            </a:r>
          </a:p>
        </p:txBody>
      </p:sp>
      <p:pic>
        <p:nvPicPr>
          <p:cNvPr id="8806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819400" y="669788"/>
            <a:ext cx="5257801" cy="5807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012830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7800" y="76200"/>
            <a:ext cx="9144000" cy="4154984"/>
          </a:xfrm>
          <a:prstGeom prst="rect">
            <a:avLst/>
          </a:prstGeom>
        </p:spPr>
        <p:txBody>
          <a:bodyPr wrap="square">
            <a:spAutoFit/>
          </a:bodyPr>
          <a:lstStyle/>
          <a:p>
            <a:r>
              <a:rPr lang="en-US" sz="2400" dirty="0"/>
              <a:t>46. The following are activities involved in demonstrating that light travels in a straight line:</a:t>
            </a:r>
          </a:p>
          <a:p>
            <a:r>
              <a:rPr lang="en-US" sz="2400" dirty="0"/>
              <a:t>(i) Light a candle and place it at the opposite end of the cardboards</a:t>
            </a:r>
          </a:p>
          <a:p>
            <a:r>
              <a:rPr lang="en-US" sz="2400" dirty="0"/>
              <a:t>(ii) Thread a string through the holes</a:t>
            </a:r>
          </a:p>
          <a:p>
            <a:r>
              <a:rPr lang="en-US" sz="2400" dirty="0"/>
              <a:t>(iii) Observe the candle through the holes</a:t>
            </a:r>
          </a:p>
          <a:p>
            <a:r>
              <a:rPr lang="en-US" sz="2400" dirty="0"/>
              <a:t>(iv) Make a hole at the same level in the three cardboards</a:t>
            </a:r>
          </a:p>
          <a:p>
            <a:r>
              <a:rPr lang="en-US" sz="2400" dirty="0"/>
              <a:t>(v) cut three similar squares of cardboard and fix each cardboard to a piece of wood.</a:t>
            </a:r>
          </a:p>
          <a:p>
            <a:r>
              <a:rPr lang="en-US" sz="2400" dirty="0"/>
              <a:t>Which one of the following is the correct order of activities?</a:t>
            </a:r>
          </a:p>
          <a:p>
            <a:r>
              <a:rPr lang="en-US" sz="2400" dirty="0"/>
              <a:t>A. (v), (i), (iv), (iii), (ii) 		B. (v), (iv), (ii), (i), (iii)</a:t>
            </a:r>
          </a:p>
          <a:p>
            <a:r>
              <a:rPr lang="en-US" sz="2400" dirty="0"/>
              <a:t>C. (v), (i), (iv), (ii), (iii) 		D. (v), (iii). (iv), (ii), (i).</a:t>
            </a:r>
          </a:p>
        </p:txBody>
      </p:sp>
      <p:sp>
        <p:nvSpPr>
          <p:cNvPr id="6" name="Rectangle 5"/>
          <p:cNvSpPr/>
          <p:nvPr/>
        </p:nvSpPr>
        <p:spPr>
          <a:xfrm>
            <a:off x="1447800" y="4526340"/>
            <a:ext cx="9144000" cy="1569660"/>
          </a:xfrm>
          <a:prstGeom prst="rect">
            <a:avLst/>
          </a:prstGeom>
        </p:spPr>
        <p:txBody>
          <a:bodyPr wrap="square">
            <a:spAutoFit/>
          </a:bodyPr>
          <a:lstStyle/>
          <a:p>
            <a:r>
              <a:rPr lang="en-US" sz="2400" dirty="0"/>
              <a:t>49. Which one of the following is TRUE about heat transfer by convention? It takes place in</a:t>
            </a:r>
          </a:p>
          <a:p>
            <a:r>
              <a:rPr lang="en-US" sz="2400" dirty="0"/>
              <a:t>A. solids only 		B. liquid and gases</a:t>
            </a:r>
          </a:p>
          <a:p>
            <a:r>
              <a:rPr lang="en-US" sz="2400" dirty="0"/>
              <a:t>C. gases only 		D. solids and gases.</a:t>
            </a:r>
          </a:p>
        </p:txBody>
      </p:sp>
    </p:spTree>
    <p:extLst>
      <p:ext uri="{BB962C8B-B14F-4D97-AF65-F5344CB8AC3E}">
        <p14:creationId xmlns:p14="http://schemas.microsoft.com/office/powerpoint/2010/main" val="385541136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81000"/>
            <a:ext cx="9144000" cy="2308324"/>
          </a:xfrm>
          <a:prstGeom prst="rect">
            <a:avLst/>
          </a:prstGeom>
        </p:spPr>
        <p:txBody>
          <a:bodyPr wrap="square">
            <a:spAutoFit/>
          </a:bodyPr>
          <a:lstStyle/>
          <a:p>
            <a:r>
              <a:rPr lang="en-US" sz="2400" dirty="0"/>
              <a:t>25. Which one of the following groups of sources of energy consists of only sources that have chemical energy?</a:t>
            </a:r>
          </a:p>
          <a:p>
            <a:r>
              <a:rPr lang="en-US" sz="2400" dirty="0"/>
              <a:t>A. Charcoal, kerosene, food.</a:t>
            </a:r>
          </a:p>
          <a:p>
            <a:r>
              <a:rPr lang="en-US" sz="2400" dirty="0"/>
              <a:t>B. Dynamo, </a:t>
            </a:r>
            <a:r>
              <a:rPr lang="en-US" sz="2400" dirty="0" err="1"/>
              <a:t>drycell</a:t>
            </a:r>
            <a:r>
              <a:rPr lang="en-US" sz="2400" dirty="0"/>
              <a:t>, firewood.</a:t>
            </a:r>
          </a:p>
          <a:p>
            <a:r>
              <a:rPr lang="en-US" sz="2400" dirty="0"/>
              <a:t>C. Biogas, hydroelectric power generator, matches.</a:t>
            </a:r>
          </a:p>
          <a:p>
            <a:r>
              <a:rPr lang="en-US" sz="2400" dirty="0"/>
              <a:t>D. Geothermal, generator, cooking gas, car battery.</a:t>
            </a:r>
          </a:p>
        </p:txBody>
      </p:sp>
      <p:sp>
        <p:nvSpPr>
          <p:cNvPr id="6" name="TextBox 5"/>
          <p:cNvSpPr txBox="1"/>
          <p:nvPr/>
        </p:nvSpPr>
        <p:spPr>
          <a:xfrm>
            <a:off x="4800600" y="6928"/>
            <a:ext cx="2057400" cy="461665"/>
          </a:xfrm>
          <a:prstGeom prst="rect">
            <a:avLst/>
          </a:prstGeom>
          <a:noFill/>
        </p:spPr>
        <p:txBody>
          <a:bodyPr wrap="square" rtlCol="0">
            <a:spAutoFit/>
          </a:bodyPr>
          <a:lstStyle/>
          <a:p>
            <a:r>
              <a:rPr lang="en-US" sz="2400" b="1" dirty="0"/>
              <a:t>KCPE 2010</a:t>
            </a:r>
          </a:p>
        </p:txBody>
      </p:sp>
      <p:sp>
        <p:nvSpPr>
          <p:cNvPr id="7" name="Rectangle 6"/>
          <p:cNvSpPr/>
          <p:nvPr/>
        </p:nvSpPr>
        <p:spPr>
          <a:xfrm>
            <a:off x="1489364" y="2689324"/>
            <a:ext cx="9144000" cy="2308324"/>
          </a:xfrm>
          <a:prstGeom prst="rect">
            <a:avLst/>
          </a:prstGeom>
        </p:spPr>
        <p:txBody>
          <a:bodyPr wrap="square">
            <a:spAutoFit/>
          </a:bodyPr>
          <a:lstStyle/>
          <a:p>
            <a:r>
              <a:rPr lang="en-US" sz="2400" dirty="0"/>
              <a:t>28. Which one of the following is NOT a method of conserving energy? Using</a:t>
            </a:r>
          </a:p>
          <a:p>
            <a:r>
              <a:rPr lang="en-US" sz="2400" dirty="0"/>
              <a:t>A. a wind mill to pump water</a:t>
            </a:r>
          </a:p>
          <a:p>
            <a:r>
              <a:rPr lang="en-US" sz="2400" dirty="0"/>
              <a:t>B. biogas for cooking</a:t>
            </a:r>
          </a:p>
          <a:p>
            <a:r>
              <a:rPr lang="en-US" sz="2400" dirty="0"/>
              <a:t>C. solar panels to produce electricity</a:t>
            </a:r>
          </a:p>
          <a:p>
            <a:r>
              <a:rPr lang="en-US" sz="2400" dirty="0"/>
              <a:t>D. a traditional </a:t>
            </a:r>
            <a:r>
              <a:rPr lang="en-US" sz="2400" dirty="0" err="1"/>
              <a:t>jiko</a:t>
            </a:r>
            <a:r>
              <a:rPr lang="en-US" sz="2400" dirty="0"/>
              <a:t> for cooking.</a:t>
            </a:r>
          </a:p>
        </p:txBody>
      </p:sp>
      <p:sp>
        <p:nvSpPr>
          <p:cNvPr id="8" name="Rectangle 7"/>
          <p:cNvSpPr/>
          <p:nvPr/>
        </p:nvSpPr>
        <p:spPr>
          <a:xfrm>
            <a:off x="1530927" y="4986302"/>
            <a:ext cx="9178636" cy="1569660"/>
          </a:xfrm>
          <a:prstGeom prst="rect">
            <a:avLst/>
          </a:prstGeom>
        </p:spPr>
        <p:txBody>
          <a:bodyPr wrap="square">
            <a:spAutoFit/>
          </a:bodyPr>
          <a:lstStyle/>
          <a:p>
            <a:r>
              <a:rPr lang="en-US" sz="2400" dirty="0"/>
              <a:t>45. The beginning of energy transformations in radio that uses dry cells is</a:t>
            </a:r>
          </a:p>
          <a:p>
            <a:r>
              <a:rPr lang="en-US" sz="2400" dirty="0"/>
              <a:t>A. electrical B. magnetic</a:t>
            </a:r>
          </a:p>
          <a:p>
            <a:r>
              <a:rPr lang="en-US" sz="2400" dirty="0"/>
              <a:t>C. chemical D. sound.</a:t>
            </a:r>
          </a:p>
        </p:txBody>
      </p:sp>
    </p:spTree>
    <p:extLst>
      <p:ext uri="{BB962C8B-B14F-4D97-AF65-F5344CB8AC3E}">
        <p14:creationId xmlns:p14="http://schemas.microsoft.com/office/powerpoint/2010/main" val="38022871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830997"/>
          </a:xfrm>
          <a:prstGeom prst="rect">
            <a:avLst/>
          </a:prstGeom>
        </p:spPr>
        <p:txBody>
          <a:bodyPr wrap="square">
            <a:spAutoFit/>
          </a:bodyPr>
          <a:lstStyle/>
          <a:p>
            <a:r>
              <a:rPr lang="en-US" sz="2400" dirty="0"/>
              <a:t>29. The diagram below represents a set up that is used to investigate a certain aspect of light.</a:t>
            </a:r>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710" y="830997"/>
            <a:ext cx="8906491" cy="314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432954" y="4343400"/>
            <a:ext cx="9144000" cy="1938992"/>
          </a:xfrm>
          <a:prstGeom prst="rect">
            <a:avLst/>
          </a:prstGeom>
        </p:spPr>
        <p:txBody>
          <a:bodyPr wrap="square">
            <a:spAutoFit/>
          </a:bodyPr>
          <a:lstStyle/>
          <a:p>
            <a:r>
              <a:rPr lang="en-US" sz="2400" dirty="0"/>
              <a:t>The aspect investigated is</a:t>
            </a:r>
          </a:p>
          <a:p>
            <a:r>
              <a:rPr lang="en-US" sz="2400" dirty="0"/>
              <a:t>A. light travels in a straight line</a:t>
            </a:r>
          </a:p>
          <a:p>
            <a:r>
              <a:rPr lang="en-US" sz="2400" dirty="0"/>
              <a:t>B. refraction</a:t>
            </a:r>
          </a:p>
          <a:p>
            <a:r>
              <a:rPr lang="en-US" sz="2400" dirty="0"/>
              <a:t>C. reflection</a:t>
            </a:r>
          </a:p>
          <a:p>
            <a:r>
              <a:rPr lang="en-US" sz="2400" dirty="0"/>
              <a:t>D. passage of light through materials.</a:t>
            </a:r>
          </a:p>
        </p:txBody>
      </p:sp>
    </p:spTree>
    <p:extLst>
      <p:ext uri="{BB962C8B-B14F-4D97-AF65-F5344CB8AC3E}">
        <p14:creationId xmlns:p14="http://schemas.microsoft.com/office/powerpoint/2010/main" val="134873140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7881"/>
            <a:ext cx="9144000" cy="830997"/>
          </a:xfrm>
          <a:prstGeom prst="rect">
            <a:avLst/>
          </a:prstGeom>
        </p:spPr>
        <p:txBody>
          <a:bodyPr wrap="square">
            <a:spAutoFit/>
          </a:bodyPr>
          <a:lstStyle/>
          <a:p>
            <a:r>
              <a:rPr lang="en-US" sz="2400" dirty="0"/>
              <a:t>47. The diagram below represents a set up used to investigate a certain aspect of light.</a:t>
            </a:r>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142" y="838200"/>
            <a:ext cx="2743002"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4000" y="4495801"/>
            <a:ext cx="9144000" cy="1200329"/>
          </a:xfrm>
          <a:prstGeom prst="rect">
            <a:avLst/>
          </a:prstGeom>
        </p:spPr>
        <p:txBody>
          <a:bodyPr wrap="square">
            <a:spAutoFit/>
          </a:bodyPr>
          <a:lstStyle/>
          <a:p>
            <a:r>
              <a:rPr lang="en-US" sz="2400" dirty="0"/>
              <a:t>The aspect being investigated was</a:t>
            </a:r>
          </a:p>
          <a:p>
            <a:r>
              <a:rPr lang="en-US" sz="2400" dirty="0"/>
              <a:t>A. reflection of light 		B. making a rainbow</a:t>
            </a:r>
          </a:p>
          <a:p>
            <a:r>
              <a:rPr lang="en-US" sz="2400" dirty="0"/>
              <a:t>C. refraction of light 		D. how light travels</a:t>
            </a:r>
          </a:p>
        </p:txBody>
      </p:sp>
    </p:spTree>
    <p:extLst>
      <p:ext uri="{BB962C8B-B14F-4D97-AF65-F5344CB8AC3E}">
        <p14:creationId xmlns:p14="http://schemas.microsoft.com/office/powerpoint/2010/main" val="408637241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9582" y="83404"/>
            <a:ext cx="8437418" cy="830997"/>
          </a:xfrm>
          <a:prstGeom prst="rect">
            <a:avLst/>
          </a:prstGeom>
        </p:spPr>
        <p:txBody>
          <a:bodyPr wrap="square">
            <a:spAutoFit/>
          </a:bodyPr>
          <a:lstStyle/>
          <a:p>
            <a:r>
              <a:rPr lang="en-US" sz="2400" dirty="0"/>
              <a:t>6. The diagram below represents a set up that can be used to investigate good and poor conductors of electricity.</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586" y="1028700"/>
            <a:ext cx="59817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849582" y="4157008"/>
            <a:ext cx="8818418" cy="1569660"/>
          </a:xfrm>
          <a:prstGeom prst="rect">
            <a:avLst/>
          </a:prstGeom>
        </p:spPr>
        <p:txBody>
          <a:bodyPr wrap="square">
            <a:spAutoFit/>
          </a:bodyPr>
          <a:lstStyle/>
          <a:p>
            <a:r>
              <a:rPr lang="en-US" sz="2400" dirty="0"/>
              <a:t>Which one of the following materials when used to connect wires at position K would make the bulb light?</a:t>
            </a:r>
          </a:p>
          <a:p>
            <a:r>
              <a:rPr lang="en-US" sz="2400" dirty="0"/>
              <a:t>A. Piece of thread.  	B. Razor blade.</a:t>
            </a:r>
          </a:p>
          <a:p>
            <a:r>
              <a:rPr lang="en-US" sz="2400" dirty="0"/>
              <a:t>C. Piece of glass.      	D. Cello tape.</a:t>
            </a:r>
          </a:p>
        </p:txBody>
      </p:sp>
    </p:spTree>
    <p:extLst>
      <p:ext uri="{BB962C8B-B14F-4D97-AF65-F5344CB8AC3E}">
        <p14:creationId xmlns:p14="http://schemas.microsoft.com/office/powerpoint/2010/main" val="33628244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98073" y="16272"/>
            <a:ext cx="8763000" cy="830997"/>
          </a:xfrm>
          <a:prstGeom prst="rect">
            <a:avLst/>
          </a:prstGeom>
        </p:spPr>
        <p:txBody>
          <a:bodyPr wrap="square">
            <a:spAutoFit/>
          </a:bodyPr>
          <a:lstStyle/>
          <a:p>
            <a:r>
              <a:rPr lang="en-US" sz="2400" dirty="0"/>
              <a:t>46. The diagram below represents a safety sign when dealing with electricity.</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1" y="828676"/>
            <a:ext cx="401002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898074" y="3928408"/>
            <a:ext cx="8762999" cy="1938992"/>
          </a:xfrm>
          <a:prstGeom prst="rect">
            <a:avLst/>
          </a:prstGeom>
        </p:spPr>
        <p:txBody>
          <a:bodyPr wrap="square">
            <a:spAutoFit/>
          </a:bodyPr>
          <a:lstStyle/>
          <a:p>
            <a:r>
              <a:rPr lang="en-US" sz="2400" dirty="0"/>
              <a:t>The sign means </a:t>
            </a:r>
          </a:p>
          <a:p>
            <a:r>
              <a:rPr lang="en-US" sz="2400" dirty="0"/>
              <a:t>A. do not insert objects into electric socket</a:t>
            </a:r>
          </a:p>
          <a:p>
            <a:r>
              <a:rPr lang="en-US" sz="2400" dirty="0"/>
              <a:t>B. do not use appliances with damaged plugs or wires</a:t>
            </a:r>
          </a:p>
          <a:p>
            <a:r>
              <a:rPr lang="en-US" sz="2400" dirty="0"/>
              <a:t>C. do not plug in many electrical appliances</a:t>
            </a:r>
          </a:p>
          <a:p>
            <a:r>
              <a:rPr lang="en-US" sz="2400" dirty="0"/>
              <a:t>D. do not get near.</a:t>
            </a:r>
          </a:p>
        </p:txBody>
      </p:sp>
    </p:spTree>
    <p:extLst>
      <p:ext uri="{BB962C8B-B14F-4D97-AF65-F5344CB8AC3E}">
        <p14:creationId xmlns:p14="http://schemas.microsoft.com/office/powerpoint/2010/main" val="152569005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533401"/>
            <a:ext cx="8915400" cy="4893647"/>
          </a:xfrm>
          <a:prstGeom prst="rect">
            <a:avLst/>
          </a:prstGeom>
        </p:spPr>
        <p:txBody>
          <a:bodyPr wrap="square">
            <a:spAutoFit/>
          </a:bodyPr>
          <a:lstStyle/>
          <a:p>
            <a:r>
              <a:rPr lang="en-US" sz="2400" dirty="0"/>
              <a:t>38. Which one of the following pairs of materials are good conductors of electricity?</a:t>
            </a:r>
          </a:p>
          <a:p>
            <a:r>
              <a:rPr lang="en-US" sz="2400" dirty="0"/>
              <a:t>A. Steel wool and glass.</a:t>
            </a:r>
          </a:p>
          <a:p>
            <a:r>
              <a:rPr lang="en-US" sz="2400" dirty="0"/>
              <a:t>B. Coin and chalk.</a:t>
            </a:r>
          </a:p>
          <a:p>
            <a:r>
              <a:rPr lang="en-US" sz="2400" dirty="0"/>
              <a:t>C. Pins and dry wood.</a:t>
            </a:r>
          </a:p>
          <a:p>
            <a:r>
              <a:rPr lang="en-US" sz="2400" dirty="0"/>
              <a:t>D. Aluminum foil and razor blade.</a:t>
            </a:r>
          </a:p>
          <a:p>
            <a:endParaRPr lang="en-US" sz="2400" dirty="0"/>
          </a:p>
          <a:p>
            <a:r>
              <a:rPr lang="en-US" sz="2400" dirty="0"/>
              <a:t>39. Which one of the following statements about energy is TRUE? Energy is</a:t>
            </a:r>
          </a:p>
          <a:p>
            <a:r>
              <a:rPr lang="en-US" sz="2400" dirty="0"/>
              <a:t>A. a push or a pull</a:t>
            </a:r>
          </a:p>
          <a:p>
            <a:r>
              <a:rPr lang="en-US" sz="2400" dirty="0"/>
              <a:t>B. ability to do work</a:t>
            </a:r>
          </a:p>
          <a:p>
            <a:r>
              <a:rPr lang="en-US" sz="2400" dirty="0"/>
              <a:t>C. force that moves a load</a:t>
            </a:r>
          </a:p>
          <a:p>
            <a:r>
              <a:rPr lang="en-US" sz="2400" dirty="0"/>
              <a:t>D. force overcome by a machine.</a:t>
            </a:r>
          </a:p>
        </p:txBody>
      </p:sp>
    </p:spTree>
    <p:extLst>
      <p:ext uri="{BB962C8B-B14F-4D97-AF65-F5344CB8AC3E}">
        <p14:creationId xmlns:p14="http://schemas.microsoft.com/office/powerpoint/2010/main" val="420443127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76201"/>
            <a:ext cx="8839200" cy="830997"/>
          </a:xfrm>
          <a:prstGeom prst="rect">
            <a:avLst/>
          </a:prstGeom>
        </p:spPr>
        <p:txBody>
          <a:bodyPr wrap="square">
            <a:spAutoFit/>
          </a:bodyPr>
          <a:lstStyle/>
          <a:p>
            <a:r>
              <a:rPr lang="en-US" sz="2400" dirty="0"/>
              <a:t>22. The diagram below represents a set-up that was to</a:t>
            </a:r>
          </a:p>
          <a:p>
            <a:r>
              <a:rPr lang="en-US" sz="2400" dirty="0"/>
              <a:t>demonstrate a certain aspect of heat.</a:t>
            </a:r>
          </a:p>
        </p:txBody>
      </p:sp>
      <p:pic>
        <p:nvPicPr>
          <p:cNvPr id="1126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590800" y="914402"/>
            <a:ext cx="4054990" cy="3623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752600" y="4538008"/>
            <a:ext cx="8915400" cy="1938992"/>
          </a:xfrm>
          <a:prstGeom prst="rect">
            <a:avLst/>
          </a:prstGeom>
        </p:spPr>
        <p:txBody>
          <a:bodyPr wrap="square">
            <a:spAutoFit/>
          </a:bodyPr>
          <a:lstStyle/>
          <a:p>
            <a:r>
              <a:rPr lang="en-US" sz="2400" dirty="0"/>
              <a:t>The aspect demonstrated was</a:t>
            </a:r>
          </a:p>
          <a:p>
            <a:r>
              <a:rPr lang="en-US" sz="2400" dirty="0"/>
              <a:t>A. conduction in different solids</a:t>
            </a:r>
          </a:p>
          <a:p>
            <a:r>
              <a:rPr lang="en-US" sz="2400" dirty="0"/>
              <a:t>B. convection in water</a:t>
            </a:r>
          </a:p>
          <a:p>
            <a:r>
              <a:rPr lang="en-US" sz="2400" dirty="0"/>
              <a:t>C. conduction in water</a:t>
            </a:r>
          </a:p>
          <a:p>
            <a:r>
              <a:rPr lang="en-US" sz="2400" dirty="0"/>
              <a:t>D. expansion in different solids.</a:t>
            </a:r>
          </a:p>
        </p:txBody>
      </p:sp>
    </p:spTree>
    <p:extLst>
      <p:ext uri="{BB962C8B-B14F-4D97-AF65-F5344CB8AC3E}">
        <p14:creationId xmlns:p14="http://schemas.microsoft.com/office/powerpoint/2010/main" val="35390017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7964" y="228600"/>
            <a:ext cx="8839200" cy="2308324"/>
          </a:xfrm>
          <a:prstGeom prst="rect">
            <a:avLst/>
          </a:prstGeom>
        </p:spPr>
        <p:txBody>
          <a:bodyPr wrap="square">
            <a:spAutoFit/>
          </a:bodyPr>
          <a:lstStyle/>
          <a:p>
            <a:r>
              <a:rPr lang="en-US" sz="2400" dirty="0"/>
              <a:t>23. To save a person who has touched an exposed electric wire, one should</a:t>
            </a:r>
          </a:p>
          <a:p>
            <a:r>
              <a:rPr lang="en-US" sz="2400" dirty="0"/>
              <a:t>A. push the person away using dry wood</a:t>
            </a:r>
          </a:p>
          <a:p>
            <a:r>
              <a:rPr lang="en-US" sz="2400" dirty="0"/>
              <a:t>B. pull the person from the wire</a:t>
            </a:r>
          </a:p>
          <a:p>
            <a:r>
              <a:rPr lang="en-US" sz="2400" dirty="0"/>
              <a:t>C. pour cold water on the person</a:t>
            </a:r>
          </a:p>
          <a:p>
            <a:r>
              <a:rPr lang="en-US" sz="2400" dirty="0"/>
              <a:t>D. shake the person vigorously.</a:t>
            </a:r>
          </a:p>
        </p:txBody>
      </p:sp>
      <p:sp>
        <p:nvSpPr>
          <p:cNvPr id="6" name="Rectangle 5"/>
          <p:cNvSpPr/>
          <p:nvPr/>
        </p:nvSpPr>
        <p:spPr>
          <a:xfrm>
            <a:off x="1717964" y="2667000"/>
            <a:ext cx="8950036" cy="3785652"/>
          </a:xfrm>
          <a:prstGeom prst="rect">
            <a:avLst/>
          </a:prstGeom>
        </p:spPr>
        <p:txBody>
          <a:bodyPr wrap="square">
            <a:spAutoFit/>
          </a:bodyPr>
          <a:lstStyle/>
          <a:p>
            <a:r>
              <a:rPr lang="en-US" sz="2400" dirty="0"/>
              <a:t>24. In a certain investigation pupils heated different materials and recorded their findings.</a:t>
            </a:r>
          </a:p>
          <a:p>
            <a:r>
              <a:rPr lang="en-US" sz="2400" dirty="0"/>
              <a:t>Which one of the following CORRECTLY shows the pupils’ findings?</a:t>
            </a:r>
          </a:p>
          <a:p>
            <a:endParaRPr lang="en-US" sz="2400" dirty="0"/>
          </a:p>
          <a:p>
            <a:r>
              <a:rPr lang="en-US" sz="2400" b="1" dirty="0"/>
              <a:t>Materials that felt 		Materials that did</a:t>
            </a:r>
          </a:p>
          <a:p>
            <a:r>
              <a:rPr lang="en-US" sz="2400" b="1" dirty="0"/>
              <a:t>hot quickly 			not feel hot quickly</a:t>
            </a:r>
          </a:p>
          <a:p>
            <a:r>
              <a:rPr lang="en-US" sz="2400" dirty="0"/>
              <a:t>A. Rubber 			Iron.</a:t>
            </a:r>
          </a:p>
          <a:p>
            <a:r>
              <a:rPr lang="en-US" sz="2400" dirty="0"/>
              <a:t>B. Copper 			Aluminum.</a:t>
            </a:r>
          </a:p>
          <a:p>
            <a:r>
              <a:rPr lang="en-US" sz="2400" dirty="0"/>
              <a:t>C. Plastic 			Glass.</a:t>
            </a:r>
          </a:p>
          <a:p>
            <a:r>
              <a:rPr lang="en-US" sz="2400" dirty="0"/>
              <a:t>D. Steel 			Wood.</a:t>
            </a:r>
          </a:p>
        </p:txBody>
      </p:sp>
    </p:spTree>
    <p:extLst>
      <p:ext uri="{BB962C8B-B14F-4D97-AF65-F5344CB8AC3E}">
        <p14:creationId xmlns:p14="http://schemas.microsoft.com/office/powerpoint/2010/main" val="62492509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Presence of warmth/temperature</a:t>
            </a:r>
          </a:p>
        </p:txBody>
      </p:sp>
      <p:sp>
        <p:nvSpPr>
          <p:cNvPr id="3" name="Content Placeholder 2"/>
          <p:cNvSpPr>
            <a:spLocks noGrp="1"/>
          </p:cNvSpPr>
          <p:nvPr>
            <p:ph idx="1"/>
          </p:nvPr>
        </p:nvSpPr>
        <p:spPr/>
        <p:txBody>
          <a:bodyPr/>
          <a:lstStyle/>
          <a:p>
            <a:r>
              <a:rPr lang="en-US" b="1" dirty="0"/>
              <a:t>Procedure</a:t>
            </a:r>
            <a:r>
              <a:rPr lang="en-US" dirty="0"/>
              <a:t>:</a:t>
            </a:r>
          </a:p>
          <a:p>
            <a:r>
              <a:rPr lang="en-US" dirty="0"/>
              <a:t>Put ice cubes in some seeds in a tin and label it A.</a:t>
            </a:r>
          </a:p>
          <a:p>
            <a:r>
              <a:rPr lang="en-US" dirty="0"/>
              <a:t>Pour water in another tin and put the remaining seeds. Label the tin B.</a:t>
            </a:r>
          </a:p>
          <a:p>
            <a:r>
              <a:rPr lang="en-US" dirty="0"/>
              <a:t>Leave it undisturbed for a week</a:t>
            </a:r>
          </a:p>
          <a:p>
            <a:r>
              <a:rPr lang="en-US" b="1" dirty="0"/>
              <a:t>Observation</a:t>
            </a:r>
            <a:r>
              <a:rPr lang="en-US" dirty="0"/>
              <a:t>:</a:t>
            </a:r>
          </a:p>
          <a:p>
            <a:r>
              <a:rPr lang="en-US" dirty="0"/>
              <a:t>Seeds in tin B germinated while seeds in tin A did not</a:t>
            </a:r>
          </a:p>
          <a:p>
            <a:r>
              <a:rPr lang="en-US" dirty="0"/>
              <a:t>Conclusion:</a:t>
            </a:r>
          </a:p>
          <a:p>
            <a:r>
              <a:rPr lang="en-US" dirty="0"/>
              <a:t>Warmth affects the germination of seeds</a:t>
            </a:r>
          </a:p>
          <a:p>
            <a:endParaRPr lang="en-US" dirty="0"/>
          </a:p>
        </p:txBody>
      </p:sp>
    </p:spTree>
    <p:extLst>
      <p:ext uri="{BB962C8B-B14F-4D97-AF65-F5344CB8AC3E}">
        <p14:creationId xmlns:p14="http://schemas.microsoft.com/office/powerpoint/2010/main" val="19199720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76200"/>
            <a:ext cx="8686800" cy="4339650"/>
          </a:xfrm>
          <a:prstGeom prst="rect">
            <a:avLst/>
          </a:prstGeom>
        </p:spPr>
        <p:txBody>
          <a:bodyPr wrap="square">
            <a:spAutoFit/>
          </a:bodyPr>
          <a:lstStyle/>
          <a:p>
            <a:r>
              <a:rPr lang="en-US" sz="2400" dirty="0"/>
              <a:t>48. Which one of the following is a source of electricity?</a:t>
            </a:r>
          </a:p>
          <a:p>
            <a:r>
              <a:rPr lang="en-US" sz="2400" dirty="0"/>
              <a:t>A. Electromagnet.</a:t>
            </a:r>
          </a:p>
          <a:p>
            <a:r>
              <a:rPr lang="en-US" sz="2400" dirty="0"/>
              <a:t>B. Bulb.</a:t>
            </a:r>
          </a:p>
          <a:p>
            <a:r>
              <a:rPr lang="en-US" sz="2400" dirty="0"/>
              <a:t>C. Dynamo.</a:t>
            </a:r>
          </a:p>
          <a:p>
            <a:r>
              <a:rPr lang="en-US" sz="2400" dirty="0"/>
              <a:t>D. Dam.</a:t>
            </a:r>
          </a:p>
          <a:p>
            <a:endParaRPr lang="en-US" sz="1100" dirty="0"/>
          </a:p>
          <a:p>
            <a:r>
              <a:rPr lang="en-US" sz="2400" dirty="0"/>
              <a:t>49. Which one of the following are both reasons for lighting a house?</a:t>
            </a:r>
          </a:p>
          <a:p>
            <a:r>
              <a:rPr lang="en-US" sz="2400" dirty="0"/>
              <a:t>A. Safety and discouraging pests.</a:t>
            </a:r>
          </a:p>
          <a:p>
            <a:r>
              <a:rPr lang="en-US" sz="2400" dirty="0"/>
              <a:t>B. Drying and discouraging pests.</a:t>
            </a:r>
          </a:p>
          <a:p>
            <a:r>
              <a:rPr lang="en-US" sz="2400" dirty="0"/>
              <a:t>C. Warming and seeing clearly.</a:t>
            </a:r>
          </a:p>
          <a:p>
            <a:r>
              <a:rPr lang="en-US" sz="2400" dirty="0"/>
              <a:t>D. Safety and warming.</a:t>
            </a:r>
          </a:p>
        </p:txBody>
      </p:sp>
      <p:sp>
        <p:nvSpPr>
          <p:cNvPr id="6" name="Rectangle 5"/>
          <p:cNvSpPr/>
          <p:nvPr/>
        </p:nvSpPr>
        <p:spPr>
          <a:xfrm>
            <a:off x="1828800" y="5181601"/>
            <a:ext cx="8686800" cy="1200329"/>
          </a:xfrm>
          <a:prstGeom prst="rect">
            <a:avLst/>
          </a:prstGeom>
        </p:spPr>
        <p:txBody>
          <a:bodyPr wrap="square">
            <a:spAutoFit/>
          </a:bodyPr>
          <a:lstStyle/>
          <a:p>
            <a:r>
              <a:rPr lang="en-US" sz="2400" dirty="0"/>
              <a:t>18. Transfer of heat by convection takes place in</a:t>
            </a:r>
          </a:p>
          <a:p>
            <a:r>
              <a:rPr lang="en-US" sz="2400" dirty="0"/>
              <a:t>A. gases and liquids B. solids and liquids</a:t>
            </a:r>
          </a:p>
          <a:p>
            <a:r>
              <a:rPr lang="en-US" sz="2400" dirty="0"/>
              <a:t>C. solids and vacuum D. gases and vacuum.</a:t>
            </a:r>
          </a:p>
        </p:txBody>
      </p:sp>
      <p:sp>
        <p:nvSpPr>
          <p:cNvPr id="7" name="TextBox 6"/>
          <p:cNvSpPr txBox="1"/>
          <p:nvPr/>
        </p:nvSpPr>
        <p:spPr>
          <a:xfrm>
            <a:off x="4419600" y="4567536"/>
            <a:ext cx="2895600" cy="461665"/>
          </a:xfrm>
          <a:prstGeom prst="rect">
            <a:avLst/>
          </a:prstGeom>
          <a:noFill/>
        </p:spPr>
        <p:txBody>
          <a:bodyPr wrap="square" rtlCol="0">
            <a:spAutoFit/>
          </a:bodyPr>
          <a:lstStyle/>
          <a:p>
            <a:r>
              <a:rPr lang="en-US" sz="2400" b="1" u="sng" dirty="0"/>
              <a:t>KCPE 2012</a:t>
            </a:r>
          </a:p>
        </p:txBody>
      </p:sp>
    </p:spTree>
    <p:extLst>
      <p:ext uri="{BB962C8B-B14F-4D97-AF65-F5344CB8AC3E}">
        <p14:creationId xmlns:p14="http://schemas.microsoft.com/office/powerpoint/2010/main" val="269157221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76201"/>
            <a:ext cx="8839200" cy="830997"/>
          </a:xfrm>
          <a:prstGeom prst="rect">
            <a:avLst/>
          </a:prstGeom>
        </p:spPr>
        <p:txBody>
          <a:bodyPr wrap="square">
            <a:spAutoFit/>
          </a:bodyPr>
          <a:lstStyle/>
          <a:p>
            <a:r>
              <a:rPr lang="en-US" sz="2400" dirty="0"/>
              <a:t>19. The diagram below represents the processes I, II, III, IV that are involved in change of states of matter.</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914400"/>
            <a:ext cx="5334000" cy="2859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905000" y="3884474"/>
            <a:ext cx="8763000" cy="2308324"/>
          </a:xfrm>
          <a:prstGeom prst="rect">
            <a:avLst/>
          </a:prstGeom>
        </p:spPr>
        <p:txBody>
          <a:bodyPr wrap="square">
            <a:spAutoFit/>
          </a:bodyPr>
          <a:lstStyle/>
          <a:p>
            <a:r>
              <a:rPr lang="en-US" sz="2400" dirty="0"/>
              <a:t>Which one of the following CORRECTLY rep-resents the processes?</a:t>
            </a:r>
          </a:p>
          <a:p>
            <a:r>
              <a:rPr lang="en-US" sz="2400" dirty="0"/>
              <a:t>	I 		II 		III 		IV</a:t>
            </a:r>
          </a:p>
          <a:p>
            <a:r>
              <a:rPr lang="en-US" sz="2400" dirty="0"/>
              <a:t>A. Melting 		Freezing 	Evaporation 	Condensation.</a:t>
            </a:r>
          </a:p>
          <a:p>
            <a:r>
              <a:rPr lang="en-US" sz="2400" dirty="0"/>
              <a:t>B. Condensation 	Evaporation 	Melting 	Freezing.</a:t>
            </a:r>
          </a:p>
          <a:p>
            <a:r>
              <a:rPr lang="en-US" sz="2400" dirty="0"/>
              <a:t>C. Evaporation 	Melting 	Freezing 	Condensation.</a:t>
            </a:r>
          </a:p>
          <a:p>
            <a:r>
              <a:rPr lang="en-US" sz="2400" dirty="0"/>
              <a:t>D. Melting 		Freezing 	Condensation 	Evaporation.</a:t>
            </a:r>
          </a:p>
        </p:txBody>
      </p:sp>
    </p:spTree>
    <p:extLst>
      <p:ext uri="{BB962C8B-B14F-4D97-AF65-F5344CB8AC3E}">
        <p14:creationId xmlns:p14="http://schemas.microsoft.com/office/powerpoint/2010/main" val="34233740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152401"/>
            <a:ext cx="8763000" cy="1200329"/>
          </a:xfrm>
          <a:prstGeom prst="rect">
            <a:avLst/>
          </a:prstGeom>
        </p:spPr>
        <p:txBody>
          <a:bodyPr wrap="square">
            <a:spAutoFit/>
          </a:bodyPr>
          <a:lstStyle/>
          <a:p>
            <a:r>
              <a:rPr lang="en-US" sz="2400" dirty="0"/>
              <a:t>25. The diagram below represents a set-up in which a ruler is fixed to a desk and its free end pulled to positions L, M, and N. At each position the free end is released to produce sound.</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962" y="1371600"/>
            <a:ext cx="7183438" cy="328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981200" y="4895672"/>
            <a:ext cx="8610600" cy="1200329"/>
          </a:xfrm>
          <a:prstGeom prst="rect">
            <a:avLst/>
          </a:prstGeom>
        </p:spPr>
        <p:txBody>
          <a:bodyPr wrap="square">
            <a:spAutoFit/>
          </a:bodyPr>
          <a:lstStyle/>
          <a:p>
            <a:r>
              <a:rPr lang="en-US" sz="2400" dirty="0"/>
              <a:t>The set-up can be used to investigate</a:t>
            </a:r>
          </a:p>
          <a:p>
            <a:r>
              <a:rPr lang="en-US" sz="2400" dirty="0"/>
              <a:t>A. special sounds 		B. loud and soft sound</a:t>
            </a:r>
          </a:p>
          <a:p>
            <a:r>
              <a:rPr lang="en-US" sz="2400" dirty="0"/>
              <a:t>C. direction of sound 		D. noise pollution.</a:t>
            </a:r>
          </a:p>
        </p:txBody>
      </p:sp>
    </p:spTree>
    <p:extLst>
      <p:ext uri="{BB962C8B-B14F-4D97-AF65-F5344CB8AC3E}">
        <p14:creationId xmlns:p14="http://schemas.microsoft.com/office/powerpoint/2010/main" val="80333222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152400"/>
            <a:ext cx="8763000" cy="1938992"/>
          </a:xfrm>
          <a:prstGeom prst="rect">
            <a:avLst/>
          </a:prstGeom>
        </p:spPr>
        <p:txBody>
          <a:bodyPr wrap="square">
            <a:spAutoFit/>
          </a:bodyPr>
          <a:lstStyle/>
          <a:p>
            <a:r>
              <a:rPr lang="en-US" sz="2400" dirty="0"/>
              <a:t>26. A card made in the shape of letter E and numbers 1, 2 and 3 written on it was placed in front of a mirror as shown in the diagram below</a:t>
            </a:r>
          </a:p>
          <a:p>
            <a:r>
              <a:rPr lang="en-US" sz="2400" dirty="0"/>
              <a:t>Which of the following CORRECTLY represents the image as seen in the mirror?</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752602"/>
            <a:ext cx="3733800"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124200"/>
            <a:ext cx="487680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448865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31818" y="3101876"/>
            <a:ext cx="8763000" cy="2308324"/>
          </a:xfrm>
          <a:prstGeom prst="rect">
            <a:avLst/>
          </a:prstGeom>
        </p:spPr>
        <p:txBody>
          <a:bodyPr wrap="square">
            <a:spAutoFit/>
          </a:bodyPr>
          <a:lstStyle/>
          <a:p>
            <a:r>
              <a:rPr lang="en-US" sz="2400" dirty="0"/>
              <a:t>28. Which of the following practices will NOT result in a person getting an electric shock?</a:t>
            </a:r>
          </a:p>
          <a:p>
            <a:r>
              <a:rPr lang="en-US" sz="2400" dirty="0"/>
              <a:t>A. Touching sockets with wet hands.</a:t>
            </a:r>
          </a:p>
          <a:p>
            <a:r>
              <a:rPr lang="en-US" sz="2400" dirty="0"/>
              <a:t>B. Putting pencils in sockets.</a:t>
            </a:r>
          </a:p>
          <a:p>
            <a:r>
              <a:rPr lang="en-US" sz="2400" dirty="0"/>
              <a:t>C. Overloading the sockets.</a:t>
            </a:r>
          </a:p>
          <a:p>
            <a:r>
              <a:rPr lang="en-US" sz="2400" dirty="0"/>
              <a:t>D. Putting iron nails in sockets.</a:t>
            </a:r>
          </a:p>
        </p:txBody>
      </p:sp>
      <p:sp>
        <p:nvSpPr>
          <p:cNvPr id="6" name="Rectangle 5"/>
          <p:cNvSpPr/>
          <p:nvPr/>
        </p:nvSpPr>
        <p:spPr>
          <a:xfrm>
            <a:off x="1731818" y="609600"/>
            <a:ext cx="8763000" cy="1938992"/>
          </a:xfrm>
          <a:prstGeom prst="rect">
            <a:avLst/>
          </a:prstGeom>
        </p:spPr>
        <p:txBody>
          <a:bodyPr wrap="square">
            <a:spAutoFit/>
          </a:bodyPr>
          <a:lstStyle/>
          <a:p>
            <a:r>
              <a:rPr lang="en-US" sz="2400" dirty="0"/>
              <a:t>27. The reason why improved </a:t>
            </a:r>
            <a:r>
              <a:rPr lang="en-US" sz="2400" dirty="0" err="1"/>
              <a:t>jikos</a:t>
            </a:r>
            <a:r>
              <a:rPr lang="en-US" sz="2400" dirty="0"/>
              <a:t> have a clay lining is to</a:t>
            </a:r>
          </a:p>
          <a:p>
            <a:r>
              <a:rPr lang="en-US" sz="2400" dirty="0"/>
              <a:t>A. reduce the amount of heat loss</a:t>
            </a:r>
          </a:p>
          <a:p>
            <a:r>
              <a:rPr lang="en-US" sz="2400" dirty="0"/>
              <a:t>B. reduce the space for charcoal</a:t>
            </a:r>
          </a:p>
          <a:p>
            <a:r>
              <a:rPr lang="en-US" sz="2400" dirty="0"/>
              <a:t>C. make charcoal light faster</a:t>
            </a:r>
          </a:p>
          <a:p>
            <a:r>
              <a:rPr lang="en-US" sz="2400" dirty="0"/>
              <a:t>D. make the </a:t>
            </a:r>
            <a:r>
              <a:rPr lang="en-US" sz="2400" dirty="0" err="1"/>
              <a:t>jiko</a:t>
            </a:r>
            <a:r>
              <a:rPr lang="en-US" sz="2400" dirty="0"/>
              <a:t> last longer.</a:t>
            </a:r>
          </a:p>
        </p:txBody>
      </p:sp>
    </p:spTree>
    <p:extLst>
      <p:ext uri="{BB962C8B-B14F-4D97-AF65-F5344CB8AC3E}">
        <p14:creationId xmlns:p14="http://schemas.microsoft.com/office/powerpoint/2010/main" val="266608959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228601"/>
            <a:ext cx="8991600" cy="6001643"/>
          </a:xfrm>
          <a:prstGeom prst="rect">
            <a:avLst/>
          </a:prstGeom>
        </p:spPr>
        <p:txBody>
          <a:bodyPr wrap="square">
            <a:spAutoFit/>
          </a:bodyPr>
          <a:lstStyle/>
          <a:p>
            <a:r>
              <a:rPr lang="en-US" sz="2400" dirty="0"/>
              <a:t>41. The diagram below represents a simple electric circuit.</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Which of the following energy transformations would take place when the switch is on?</a:t>
            </a:r>
          </a:p>
          <a:p>
            <a:r>
              <a:rPr lang="en-US" sz="2400" dirty="0"/>
              <a:t>A. Chemical → electrical→ heat→ light.</a:t>
            </a:r>
          </a:p>
          <a:p>
            <a:r>
              <a:rPr lang="en-US" sz="2400" dirty="0"/>
              <a:t>B. Electrical→ chemical → light → heat.</a:t>
            </a:r>
          </a:p>
          <a:p>
            <a:r>
              <a:rPr lang="en-US" sz="2400" dirty="0"/>
              <a:t>C. Chemical → electrical→ light→ heat.</a:t>
            </a:r>
          </a:p>
          <a:p>
            <a:r>
              <a:rPr lang="en-US" sz="2400" dirty="0"/>
              <a:t>D. Electrical → light → chemical→ heat.</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609600"/>
            <a:ext cx="3929062" cy="30275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145201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399872"/>
            <a:ext cx="8763000" cy="1200329"/>
          </a:xfrm>
          <a:prstGeom prst="rect">
            <a:avLst/>
          </a:prstGeom>
        </p:spPr>
        <p:txBody>
          <a:bodyPr wrap="square">
            <a:spAutoFit/>
          </a:bodyPr>
          <a:lstStyle/>
          <a:p>
            <a:r>
              <a:rPr lang="en-US" sz="2400" dirty="0"/>
              <a:t>1. Heat is transferred and through a vacuum by</a:t>
            </a:r>
          </a:p>
          <a:p>
            <a:r>
              <a:rPr lang="en-US" sz="2400" dirty="0"/>
              <a:t>A. convection and conduction 	B. convection only</a:t>
            </a:r>
          </a:p>
          <a:p>
            <a:r>
              <a:rPr lang="en-US" sz="2400" dirty="0"/>
              <a:t>C. conduction and radiation 		D. radiation only.</a:t>
            </a:r>
          </a:p>
        </p:txBody>
      </p:sp>
      <p:sp>
        <p:nvSpPr>
          <p:cNvPr id="6" name="TextBox 5"/>
          <p:cNvSpPr txBox="1"/>
          <p:nvPr/>
        </p:nvSpPr>
        <p:spPr>
          <a:xfrm>
            <a:off x="4343400" y="1"/>
            <a:ext cx="2362200" cy="461665"/>
          </a:xfrm>
          <a:prstGeom prst="rect">
            <a:avLst/>
          </a:prstGeom>
          <a:noFill/>
        </p:spPr>
        <p:txBody>
          <a:bodyPr wrap="square" rtlCol="0">
            <a:spAutoFit/>
          </a:bodyPr>
          <a:lstStyle/>
          <a:p>
            <a:r>
              <a:rPr lang="en-US" sz="2400" b="1" u="sng" dirty="0"/>
              <a:t>KCPE 2013</a:t>
            </a:r>
          </a:p>
        </p:txBody>
      </p:sp>
      <p:sp>
        <p:nvSpPr>
          <p:cNvPr id="7" name="Rectangle 6"/>
          <p:cNvSpPr/>
          <p:nvPr/>
        </p:nvSpPr>
        <p:spPr>
          <a:xfrm>
            <a:off x="1676400" y="1654076"/>
            <a:ext cx="8839200" cy="2308324"/>
          </a:xfrm>
          <a:prstGeom prst="rect">
            <a:avLst/>
          </a:prstGeom>
        </p:spPr>
        <p:txBody>
          <a:bodyPr wrap="square">
            <a:spAutoFit/>
          </a:bodyPr>
          <a:lstStyle/>
          <a:p>
            <a:r>
              <a:rPr lang="en-US" sz="2400" dirty="0"/>
              <a:t>5. Which of the following pairs of processes occurs when temperature decreases?</a:t>
            </a:r>
          </a:p>
          <a:p>
            <a:r>
              <a:rPr lang="en-US" sz="2400" dirty="0"/>
              <a:t>A. Melting and condensation.</a:t>
            </a:r>
          </a:p>
          <a:p>
            <a:r>
              <a:rPr lang="en-US" sz="2400" dirty="0"/>
              <a:t>B. Freezing and melting.</a:t>
            </a:r>
          </a:p>
          <a:p>
            <a:r>
              <a:rPr lang="en-US" sz="2400" dirty="0"/>
              <a:t>C. Contraction and evaporation.</a:t>
            </a:r>
          </a:p>
          <a:p>
            <a:r>
              <a:rPr lang="en-US" sz="2400" dirty="0"/>
              <a:t>D. Freezing and condensation.</a:t>
            </a:r>
          </a:p>
        </p:txBody>
      </p:sp>
    </p:spTree>
    <p:extLst>
      <p:ext uri="{BB962C8B-B14F-4D97-AF65-F5344CB8AC3E}">
        <p14:creationId xmlns:p14="http://schemas.microsoft.com/office/powerpoint/2010/main" val="67382260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798016"/>
            <a:ext cx="8382000" cy="4154984"/>
          </a:xfrm>
          <a:prstGeom prst="rect">
            <a:avLst/>
          </a:prstGeom>
        </p:spPr>
        <p:txBody>
          <a:bodyPr wrap="square">
            <a:spAutoFit/>
          </a:bodyPr>
          <a:lstStyle/>
          <a:p>
            <a:r>
              <a:rPr lang="en-US" sz="2400" dirty="0"/>
              <a:t>14. Which of the following materials are both opaque?</a:t>
            </a:r>
          </a:p>
          <a:p>
            <a:r>
              <a:rPr lang="en-US" sz="2400" dirty="0"/>
              <a:t>A. Mirror and fresh milk.</a:t>
            </a:r>
          </a:p>
          <a:p>
            <a:r>
              <a:rPr lang="en-US" sz="2400" dirty="0"/>
              <a:t>B. Paper smeared with oil and frosted glass.</a:t>
            </a:r>
          </a:p>
          <a:p>
            <a:r>
              <a:rPr lang="en-US" sz="2400" dirty="0"/>
              <a:t>C. Fresh milk and frosted glass.</a:t>
            </a:r>
          </a:p>
          <a:p>
            <a:r>
              <a:rPr lang="en-US" sz="2400" dirty="0"/>
              <a:t>D. Mirror and paper smeared with oil.</a:t>
            </a:r>
          </a:p>
          <a:p>
            <a:endParaRPr lang="en-US" sz="2400" dirty="0"/>
          </a:p>
          <a:p>
            <a:r>
              <a:rPr lang="en-US" sz="2400" dirty="0"/>
              <a:t>15. Which one of the following pairs is a source of electricity?</a:t>
            </a:r>
          </a:p>
          <a:p>
            <a:r>
              <a:rPr lang="en-US" sz="2400" dirty="0"/>
              <a:t>A. Dam and a dynamo.</a:t>
            </a:r>
          </a:p>
          <a:p>
            <a:r>
              <a:rPr lang="en-US" sz="2400" dirty="0"/>
              <a:t>B. Wind – driven turbine and a dam.</a:t>
            </a:r>
          </a:p>
          <a:p>
            <a:r>
              <a:rPr lang="en-US" sz="2400" dirty="0"/>
              <a:t>C. Torch and a dynamo.</a:t>
            </a:r>
          </a:p>
          <a:p>
            <a:r>
              <a:rPr lang="en-US" sz="2400" dirty="0"/>
              <a:t>D. Dry cell and a geothermal generator.</a:t>
            </a:r>
          </a:p>
        </p:txBody>
      </p:sp>
    </p:spTree>
    <p:extLst>
      <p:ext uri="{BB962C8B-B14F-4D97-AF65-F5344CB8AC3E}">
        <p14:creationId xmlns:p14="http://schemas.microsoft.com/office/powerpoint/2010/main" val="18403361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457201"/>
            <a:ext cx="8839200" cy="5262979"/>
          </a:xfrm>
          <a:prstGeom prst="rect">
            <a:avLst/>
          </a:prstGeom>
        </p:spPr>
        <p:txBody>
          <a:bodyPr wrap="square">
            <a:spAutoFit/>
          </a:bodyPr>
          <a:lstStyle/>
          <a:p>
            <a:r>
              <a:rPr lang="en-US" sz="2400" dirty="0"/>
              <a:t>20. The diagram below represents a set –up that is used to demonstrate a certain aspect of matter</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aspect investigated is</a:t>
            </a:r>
          </a:p>
          <a:p>
            <a:r>
              <a:rPr lang="en-US" sz="2400" dirty="0"/>
              <a:t>A. radiation 		B. convection</a:t>
            </a:r>
          </a:p>
          <a:p>
            <a:r>
              <a:rPr lang="en-US" sz="2400" dirty="0"/>
              <a:t>C. conduction 		D. expansion.</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1426546"/>
            <a:ext cx="4162425" cy="2993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140749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152401"/>
            <a:ext cx="8763000" cy="6001643"/>
          </a:xfrm>
          <a:prstGeom prst="rect">
            <a:avLst/>
          </a:prstGeom>
        </p:spPr>
        <p:txBody>
          <a:bodyPr wrap="square">
            <a:spAutoFit/>
          </a:bodyPr>
          <a:lstStyle/>
          <a:p>
            <a:r>
              <a:rPr lang="en-US" sz="2400" dirty="0"/>
              <a:t>23. The diagram below represents a simple electromagnet.</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Which of the following energy transformations occur in the electromagnet?</a:t>
            </a:r>
          </a:p>
          <a:p>
            <a:r>
              <a:rPr lang="en-US" sz="2400" dirty="0"/>
              <a:t>A. Electrical Magnetic Chemical.</a:t>
            </a:r>
          </a:p>
          <a:p>
            <a:r>
              <a:rPr lang="en-US" sz="2400" dirty="0"/>
              <a:t>B. Chemical Magnetic Electrical.</a:t>
            </a:r>
          </a:p>
          <a:p>
            <a:r>
              <a:rPr lang="en-US" sz="2400" dirty="0"/>
              <a:t>C. Chemical Electrical Magnetic.</a:t>
            </a:r>
          </a:p>
          <a:p>
            <a:r>
              <a:rPr lang="en-US" sz="2400" dirty="0"/>
              <a:t>D. Magnetic Chemical Electrical.</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609601"/>
            <a:ext cx="5562600" cy="3172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37130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Process of </a:t>
            </a:r>
            <a:r>
              <a:rPr lang="en-US" dirty="0" smtClean="0"/>
              <a:t>germination</a:t>
            </a:r>
            <a:endParaRPr lang="en-US" dirty="0"/>
          </a:p>
        </p:txBody>
      </p:sp>
      <p:graphicFrame>
        <p:nvGraphicFramePr>
          <p:cNvPr id="3" name="Diagram 2"/>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211198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228601"/>
            <a:ext cx="8991600" cy="830997"/>
          </a:xfrm>
          <a:prstGeom prst="rect">
            <a:avLst/>
          </a:prstGeom>
        </p:spPr>
        <p:txBody>
          <a:bodyPr wrap="square">
            <a:spAutoFit/>
          </a:bodyPr>
          <a:lstStyle/>
          <a:p>
            <a:r>
              <a:rPr lang="en-US" sz="2400" dirty="0"/>
              <a:t>47. The diagram below represents a set up used to demonstrate a certain property of light.</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200322"/>
            <a:ext cx="4343401" cy="2304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828800" y="3863876"/>
            <a:ext cx="8686800" cy="2308324"/>
          </a:xfrm>
          <a:prstGeom prst="rect">
            <a:avLst/>
          </a:prstGeom>
        </p:spPr>
        <p:txBody>
          <a:bodyPr wrap="square">
            <a:spAutoFit/>
          </a:bodyPr>
          <a:lstStyle/>
          <a:p>
            <a:r>
              <a:rPr lang="en-US" sz="2400" dirty="0"/>
              <a:t>Which one of the following statements is correct about the set up? Light is</a:t>
            </a:r>
          </a:p>
          <a:p>
            <a:r>
              <a:rPr lang="en-US" sz="2400" dirty="0"/>
              <a:t>A. refracted from P to the eye</a:t>
            </a:r>
          </a:p>
          <a:p>
            <a:r>
              <a:rPr lang="en-US" sz="2400" dirty="0"/>
              <a:t>B. reflected from Q to the eye</a:t>
            </a:r>
          </a:p>
          <a:p>
            <a:r>
              <a:rPr lang="en-US" sz="2400" dirty="0"/>
              <a:t>C. refracted from Q to the eye</a:t>
            </a:r>
          </a:p>
          <a:p>
            <a:r>
              <a:rPr lang="en-US" sz="2400" dirty="0"/>
              <a:t>D. reflected from P to the eye.</a:t>
            </a:r>
          </a:p>
        </p:txBody>
      </p:sp>
    </p:spTree>
    <p:extLst>
      <p:ext uri="{BB962C8B-B14F-4D97-AF65-F5344CB8AC3E}">
        <p14:creationId xmlns:p14="http://schemas.microsoft.com/office/powerpoint/2010/main" val="28285200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57400" y="228601"/>
            <a:ext cx="8686800" cy="6001643"/>
          </a:xfrm>
          <a:prstGeom prst="rect">
            <a:avLst/>
          </a:prstGeom>
        </p:spPr>
        <p:txBody>
          <a:bodyPr wrap="square">
            <a:spAutoFit/>
          </a:bodyPr>
          <a:lstStyle/>
          <a:p>
            <a:r>
              <a:rPr lang="en-US" sz="2400" dirty="0"/>
              <a:t>49. In a certain investigation pupils used a straight pipe</a:t>
            </a:r>
          </a:p>
          <a:p>
            <a:r>
              <a:rPr lang="en-US" sz="2400" dirty="0"/>
              <a:t>to observe a candle flame. They then bent the pipe and observed again.</a:t>
            </a:r>
          </a:p>
          <a:p>
            <a:r>
              <a:rPr lang="en-US" sz="2400" dirty="0"/>
              <a:t>Which aspect of light was being investigated?</a:t>
            </a:r>
          </a:p>
          <a:p>
            <a:r>
              <a:rPr lang="en-US" sz="2400" dirty="0"/>
              <a:t>A. Formation of shadows.</a:t>
            </a:r>
          </a:p>
          <a:p>
            <a:r>
              <a:rPr lang="en-US" sz="2400" dirty="0"/>
              <a:t>B. Uses of light.</a:t>
            </a:r>
          </a:p>
          <a:p>
            <a:r>
              <a:rPr lang="en-US" sz="2400" dirty="0"/>
              <a:t>C. Sources of light.</a:t>
            </a:r>
          </a:p>
          <a:p>
            <a:r>
              <a:rPr lang="en-US" sz="2400" dirty="0"/>
              <a:t>D. How light travels.</a:t>
            </a:r>
          </a:p>
          <a:p>
            <a:endParaRPr lang="en-US" sz="2400" dirty="0"/>
          </a:p>
          <a:p>
            <a:r>
              <a:rPr lang="en-US" sz="2400" dirty="0"/>
              <a:t>50. A pupil was blindfolded and asked to listen as a bell was rang from different positions.</a:t>
            </a:r>
          </a:p>
          <a:p>
            <a:r>
              <a:rPr lang="en-US" sz="2400" dirty="0"/>
              <a:t>Which aspect of sound was being investigated?</a:t>
            </a:r>
          </a:p>
          <a:p>
            <a:r>
              <a:rPr lang="en-US" sz="2400" dirty="0"/>
              <a:t>A. Direction of sound.</a:t>
            </a:r>
          </a:p>
          <a:p>
            <a:r>
              <a:rPr lang="en-US" sz="2400" dirty="0"/>
              <a:t>B. Effects of sound pollution.</a:t>
            </a:r>
          </a:p>
          <a:p>
            <a:r>
              <a:rPr lang="en-US" sz="2400" dirty="0"/>
              <a:t>C. Loud and soft sounds.</a:t>
            </a:r>
          </a:p>
          <a:p>
            <a:r>
              <a:rPr lang="en-US" sz="2400" dirty="0"/>
              <a:t>D. Meaning of special sounds.</a:t>
            </a:r>
          </a:p>
        </p:txBody>
      </p:sp>
    </p:spTree>
    <p:extLst>
      <p:ext uri="{BB962C8B-B14F-4D97-AF65-F5344CB8AC3E}">
        <p14:creationId xmlns:p14="http://schemas.microsoft.com/office/powerpoint/2010/main" val="4783225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95800" y="228601"/>
            <a:ext cx="2819400" cy="461665"/>
          </a:xfrm>
          <a:prstGeom prst="rect">
            <a:avLst/>
          </a:prstGeom>
          <a:noFill/>
        </p:spPr>
        <p:txBody>
          <a:bodyPr wrap="square" rtlCol="0">
            <a:spAutoFit/>
          </a:bodyPr>
          <a:lstStyle/>
          <a:p>
            <a:r>
              <a:rPr lang="en-US" sz="2400" b="1" u="sng" dirty="0"/>
              <a:t>KCPE 2014</a:t>
            </a:r>
          </a:p>
        </p:txBody>
      </p:sp>
      <p:sp>
        <p:nvSpPr>
          <p:cNvPr id="6" name="Rectangle 5"/>
          <p:cNvSpPr/>
          <p:nvPr/>
        </p:nvSpPr>
        <p:spPr>
          <a:xfrm>
            <a:off x="1828800" y="751345"/>
            <a:ext cx="8839200" cy="5262979"/>
          </a:xfrm>
          <a:prstGeom prst="rect">
            <a:avLst/>
          </a:prstGeom>
        </p:spPr>
        <p:txBody>
          <a:bodyPr wrap="square">
            <a:spAutoFit/>
          </a:bodyPr>
          <a:lstStyle/>
          <a:p>
            <a:r>
              <a:rPr lang="en-US" sz="2400" dirty="0"/>
              <a:t>19. The energy transformation that takes place when a torch that uses batteries is switched on is</a:t>
            </a:r>
          </a:p>
          <a:p>
            <a:r>
              <a:rPr lang="en-US" sz="2400" dirty="0"/>
              <a:t>A. electrical 		chemical 		heat 		light</a:t>
            </a:r>
          </a:p>
          <a:p>
            <a:r>
              <a:rPr lang="en-US" sz="2400" dirty="0"/>
              <a:t>B. electrical 		heat 			chemical 	light</a:t>
            </a:r>
          </a:p>
          <a:p>
            <a:r>
              <a:rPr lang="en-US" sz="2400" dirty="0"/>
              <a:t>C. chemical 		electrical 		light 		heat</a:t>
            </a:r>
          </a:p>
          <a:p>
            <a:r>
              <a:rPr lang="en-US" sz="2400" dirty="0"/>
              <a:t>D. chemical 		electrical 		heat 		light</a:t>
            </a:r>
          </a:p>
          <a:p>
            <a:endParaRPr lang="en-US" sz="2400" dirty="0"/>
          </a:p>
          <a:p>
            <a:r>
              <a:rPr lang="en-US" sz="2400" dirty="0"/>
              <a:t>20. Formation of rainbow can be demonstrated by the following activities except when</a:t>
            </a:r>
          </a:p>
          <a:p>
            <a:r>
              <a:rPr lang="en-US" sz="2400" dirty="0"/>
              <a:t>A. observing the sun through a horizontally – held transparent biro pen casing</a:t>
            </a:r>
          </a:p>
          <a:p>
            <a:r>
              <a:rPr lang="en-US" sz="2400" dirty="0"/>
              <a:t>B. placing a mirror in water to face the sun</a:t>
            </a:r>
          </a:p>
          <a:p>
            <a:r>
              <a:rPr lang="en-US" sz="2400" dirty="0"/>
              <a:t>C. spraying water in the air from the mouth in bright sunshine</a:t>
            </a:r>
          </a:p>
          <a:p>
            <a:r>
              <a:rPr lang="en-US" sz="2400" dirty="0"/>
              <a:t>D. placing a biro pen casing on a water in a glass container.</a:t>
            </a:r>
          </a:p>
        </p:txBody>
      </p:sp>
      <p:grpSp>
        <p:nvGrpSpPr>
          <p:cNvPr id="12" name="Group 11"/>
          <p:cNvGrpSpPr/>
          <p:nvPr/>
        </p:nvGrpSpPr>
        <p:grpSpPr>
          <a:xfrm>
            <a:off x="3886200" y="1676401"/>
            <a:ext cx="5181600" cy="107373"/>
            <a:chOff x="2362200" y="1676400"/>
            <a:chExt cx="5181600" cy="107373"/>
          </a:xfrm>
        </p:grpSpPr>
        <p:sp>
          <p:nvSpPr>
            <p:cNvPr id="7" name="Right Arrow 6"/>
            <p:cNvSpPr/>
            <p:nvPr/>
          </p:nvSpPr>
          <p:spPr>
            <a:xfrm>
              <a:off x="2362200" y="1676400"/>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5029200" y="1676400"/>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162800" y="1707573"/>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ight Arrow 9"/>
          <p:cNvSpPr/>
          <p:nvPr/>
        </p:nvSpPr>
        <p:spPr>
          <a:xfrm>
            <a:off x="3886200" y="2057400"/>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501245" y="2057400"/>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848100" y="2438401"/>
            <a:ext cx="5181600" cy="107373"/>
            <a:chOff x="2362200" y="1676400"/>
            <a:chExt cx="5181600" cy="107373"/>
          </a:xfrm>
        </p:grpSpPr>
        <p:sp>
          <p:nvSpPr>
            <p:cNvPr id="14" name="Right Arrow 13"/>
            <p:cNvSpPr/>
            <p:nvPr/>
          </p:nvSpPr>
          <p:spPr>
            <a:xfrm>
              <a:off x="2362200" y="1676400"/>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029200" y="1676400"/>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162800" y="1707573"/>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86200" y="2819401"/>
            <a:ext cx="5181600" cy="107373"/>
            <a:chOff x="2362200" y="1676400"/>
            <a:chExt cx="5181600" cy="107373"/>
          </a:xfrm>
        </p:grpSpPr>
        <p:sp>
          <p:nvSpPr>
            <p:cNvPr id="18" name="Right Arrow 17"/>
            <p:cNvSpPr/>
            <p:nvPr/>
          </p:nvSpPr>
          <p:spPr>
            <a:xfrm>
              <a:off x="2362200" y="1676400"/>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5029200" y="1676400"/>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162800" y="1707573"/>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ight Arrow 20"/>
          <p:cNvSpPr/>
          <p:nvPr/>
        </p:nvSpPr>
        <p:spPr>
          <a:xfrm>
            <a:off x="8634845" y="2057400"/>
            <a:ext cx="3810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754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62545" y="152400"/>
            <a:ext cx="8686800" cy="1938992"/>
          </a:xfrm>
          <a:prstGeom prst="rect">
            <a:avLst/>
          </a:prstGeom>
        </p:spPr>
        <p:txBody>
          <a:bodyPr wrap="square">
            <a:spAutoFit/>
          </a:bodyPr>
          <a:lstStyle/>
          <a:p>
            <a:r>
              <a:rPr lang="en-US" sz="2400" dirty="0"/>
              <a:t>21. Which one of the following is a source of light</a:t>
            </a:r>
          </a:p>
          <a:p>
            <a:r>
              <a:rPr lang="en-US" sz="2400" dirty="0"/>
              <a:t>A. Torch.</a:t>
            </a:r>
          </a:p>
          <a:p>
            <a:r>
              <a:rPr lang="en-US" sz="2400" dirty="0"/>
              <a:t>B. Dam.</a:t>
            </a:r>
          </a:p>
          <a:p>
            <a:r>
              <a:rPr lang="en-US" sz="2400" dirty="0"/>
              <a:t>C. Solar panel.</a:t>
            </a:r>
          </a:p>
          <a:p>
            <a:r>
              <a:rPr lang="en-US" sz="2400" dirty="0"/>
              <a:t>D. Biogas plant.</a:t>
            </a:r>
          </a:p>
        </p:txBody>
      </p:sp>
      <p:sp>
        <p:nvSpPr>
          <p:cNvPr id="6" name="Rectangle 5"/>
          <p:cNvSpPr/>
          <p:nvPr/>
        </p:nvSpPr>
        <p:spPr>
          <a:xfrm>
            <a:off x="1662546" y="2133600"/>
            <a:ext cx="8776855" cy="1938992"/>
          </a:xfrm>
          <a:prstGeom prst="rect">
            <a:avLst/>
          </a:prstGeom>
        </p:spPr>
        <p:txBody>
          <a:bodyPr wrap="square">
            <a:spAutoFit/>
          </a:bodyPr>
          <a:lstStyle/>
          <a:p>
            <a:r>
              <a:rPr lang="en-US" sz="2400" dirty="0"/>
              <a:t>37. Heat transfer in liquids and gases mainly take place through</a:t>
            </a:r>
          </a:p>
          <a:p>
            <a:r>
              <a:rPr lang="en-US" sz="2400" dirty="0"/>
              <a:t>A. radiation</a:t>
            </a:r>
          </a:p>
          <a:p>
            <a:r>
              <a:rPr lang="en-US" sz="2400" dirty="0"/>
              <a:t>B. convection and conduction</a:t>
            </a:r>
          </a:p>
          <a:p>
            <a:r>
              <a:rPr lang="en-US" sz="2400" dirty="0"/>
              <a:t>C. convection</a:t>
            </a:r>
          </a:p>
          <a:p>
            <a:r>
              <a:rPr lang="en-US" sz="2400" dirty="0"/>
              <a:t>D. conduction and radiation.</a:t>
            </a:r>
          </a:p>
        </p:txBody>
      </p:sp>
      <p:sp>
        <p:nvSpPr>
          <p:cNvPr id="7" name="Rectangle 6"/>
          <p:cNvSpPr/>
          <p:nvPr/>
        </p:nvSpPr>
        <p:spPr>
          <a:xfrm>
            <a:off x="1752601" y="4309408"/>
            <a:ext cx="8596744" cy="1938992"/>
          </a:xfrm>
          <a:prstGeom prst="rect">
            <a:avLst/>
          </a:prstGeom>
        </p:spPr>
        <p:txBody>
          <a:bodyPr wrap="square">
            <a:spAutoFit/>
          </a:bodyPr>
          <a:lstStyle/>
          <a:p>
            <a:r>
              <a:rPr lang="en-US" sz="2400" dirty="0"/>
              <a:t>38. Which one of the following is a transparent material?</a:t>
            </a:r>
          </a:p>
          <a:p>
            <a:r>
              <a:rPr lang="en-US" sz="2400" dirty="0"/>
              <a:t>A. Kerosene.</a:t>
            </a:r>
          </a:p>
          <a:p>
            <a:r>
              <a:rPr lang="en-US" sz="2400" dirty="0"/>
              <a:t>B. Mirror.</a:t>
            </a:r>
          </a:p>
          <a:p>
            <a:r>
              <a:rPr lang="en-US" sz="2400" dirty="0"/>
              <a:t>C. Frosted glass.</a:t>
            </a:r>
          </a:p>
          <a:p>
            <a:r>
              <a:rPr lang="en-US" sz="2400" dirty="0"/>
              <a:t>D. White paper.</a:t>
            </a:r>
          </a:p>
        </p:txBody>
      </p:sp>
    </p:spTree>
    <p:extLst>
      <p:ext uri="{BB962C8B-B14F-4D97-AF65-F5344CB8AC3E}">
        <p14:creationId xmlns:p14="http://schemas.microsoft.com/office/powerpoint/2010/main" val="37896938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55618" y="0"/>
            <a:ext cx="8839200" cy="2308324"/>
          </a:xfrm>
          <a:prstGeom prst="rect">
            <a:avLst/>
          </a:prstGeom>
        </p:spPr>
        <p:txBody>
          <a:bodyPr wrap="square">
            <a:spAutoFit/>
          </a:bodyPr>
          <a:lstStyle/>
          <a:p>
            <a:r>
              <a:rPr lang="en-US" sz="2400" dirty="0"/>
              <a:t>39. Which one of the following is the safety measure against lighting when it is raining?</a:t>
            </a:r>
          </a:p>
          <a:p>
            <a:r>
              <a:rPr lang="en-US" sz="2400" dirty="0"/>
              <a:t>A. Leaning against wall.</a:t>
            </a:r>
          </a:p>
          <a:p>
            <a:r>
              <a:rPr lang="en-US" sz="2400" dirty="0"/>
              <a:t>B. Walking on open areas.</a:t>
            </a:r>
          </a:p>
          <a:p>
            <a:r>
              <a:rPr lang="en-US" sz="2400" dirty="0"/>
              <a:t>C. Wearing rubber shoes.</a:t>
            </a:r>
          </a:p>
          <a:p>
            <a:r>
              <a:rPr lang="en-US" sz="2400" dirty="0"/>
              <a:t>D. Using an umbrella.</a:t>
            </a:r>
          </a:p>
        </p:txBody>
      </p:sp>
      <p:sp>
        <p:nvSpPr>
          <p:cNvPr id="6" name="Rectangle 5"/>
          <p:cNvSpPr/>
          <p:nvPr/>
        </p:nvSpPr>
        <p:spPr>
          <a:xfrm>
            <a:off x="1752600" y="2362201"/>
            <a:ext cx="8742218" cy="4524315"/>
          </a:xfrm>
          <a:prstGeom prst="rect">
            <a:avLst/>
          </a:prstGeom>
        </p:spPr>
        <p:txBody>
          <a:bodyPr wrap="square">
            <a:spAutoFit/>
          </a:bodyPr>
          <a:lstStyle/>
          <a:p>
            <a:r>
              <a:rPr lang="en-US" sz="2400" dirty="0"/>
              <a:t>48. The diagram below represents a set up that can be used to investigate good and poor conductors of electricity?</a:t>
            </a:r>
          </a:p>
          <a:p>
            <a:endParaRPr lang="en-US" sz="2400" dirty="0"/>
          </a:p>
          <a:p>
            <a:endParaRPr lang="en-US" sz="2400" dirty="0"/>
          </a:p>
          <a:p>
            <a:endParaRPr lang="en-US" sz="2400" dirty="0"/>
          </a:p>
          <a:p>
            <a:endParaRPr lang="en-US" sz="2400" dirty="0"/>
          </a:p>
          <a:p>
            <a:r>
              <a:rPr lang="en-US" sz="2400" dirty="0"/>
              <a:t>Which one of the following materials when used to connect wires at point S would make the bulb not light?</a:t>
            </a:r>
          </a:p>
          <a:p>
            <a:r>
              <a:rPr lang="en-US" sz="2400" dirty="0"/>
              <a:t>A. Pencil.</a:t>
            </a:r>
          </a:p>
          <a:p>
            <a:r>
              <a:rPr lang="en-US" sz="2400" dirty="0"/>
              <a:t>B. </a:t>
            </a:r>
            <a:r>
              <a:rPr lang="en-US" sz="2400" dirty="0" err="1"/>
              <a:t>Aluminium</a:t>
            </a:r>
            <a:r>
              <a:rPr lang="en-US" sz="2400" dirty="0"/>
              <a:t> foil.</a:t>
            </a:r>
          </a:p>
          <a:p>
            <a:r>
              <a:rPr lang="en-US" sz="2400" dirty="0"/>
              <a:t>C. Steel wool.</a:t>
            </a:r>
          </a:p>
          <a:p>
            <a:r>
              <a:rPr lang="en-US" sz="2400" dirty="0"/>
              <a:t>D. Rubber band.</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3200400"/>
            <a:ext cx="5174419" cy="1350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595124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0"/>
            <a:ext cx="8915400" cy="2677656"/>
          </a:xfrm>
          <a:prstGeom prst="rect">
            <a:avLst/>
          </a:prstGeom>
        </p:spPr>
        <p:txBody>
          <a:bodyPr wrap="square">
            <a:spAutoFit/>
          </a:bodyPr>
          <a:lstStyle/>
          <a:p>
            <a:r>
              <a:rPr lang="en-US" sz="2400" dirty="0"/>
              <a:t>50. In a certain investigation pupils sat at different positions around a pupil who was ringing a bell. Which one of the following aspects of sound were the pupils investigating?</a:t>
            </a:r>
          </a:p>
          <a:p>
            <a:r>
              <a:rPr lang="en-US" sz="2400" dirty="0"/>
              <a:t>	A. Special sounds.</a:t>
            </a:r>
          </a:p>
          <a:p>
            <a:r>
              <a:rPr lang="en-US" sz="2400" dirty="0"/>
              <a:t>	B. Loud and soft sound.</a:t>
            </a:r>
          </a:p>
          <a:p>
            <a:r>
              <a:rPr lang="en-US" sz="2400" dirty="0"/>
              <a:t>	C. Noise pollution.</a:t>
            </a:r>
          </a:p>
          <a:p>
            <a:r>
              <a:rPr lang="en-US" sz="2400" dirty="0"/>
              <a:t>	D. Direction of sound.</a:t>
            </a:r>
          </a:p>
        </p:txBody>
      </p:sp>
      <p:sp>
        <p:nvSpPr>
          <p:cNvPr id="6" name="TextBox 5"/>
          <p:cNvSpPr txBox="1"/>
          <p:nvPr/>
        </p:nvSpPr>
        <p:spPr>
          <a:xfrm>
            <a:off x="4343400" y="2667001"/>
            <a:ext cx="3429000" cy="461665"/>
          </a:xfrm>
          <a:prstGeom prst="rect">
            <a:avLst/>
          </a:prstGeom>
          <a:noFill/>
        </p:spPr>
        <p:txBody>
          <a:bodyPr wrap="square" rtlCol="0">
            <a:spAutoFit/>
          </a:bodyPr>
          <a:lstStyle/>
          <a:p>
            <a:pPr algn="ctr"/>
            <a:r>
              <a:rPr lang="en-US" sz="2400" b="1" u="sng" dirty="0"/>
              <a:t>KCPE 2015</a:t>
            </a:r>
          </a:p>
        </p:txBody>
      </p:sp>
      <p:sp>
        <p:nvSpPr>
          <p:cNvPr id="7" name="Rectangle 6"/>
          <p:cNvSpPr/>
          <p:nvPr/>
        </p:nvSpPr>
        <p:spPr>
          <a:xfrm>
            <a:off x="1676400" y="4461808"/>
            <a:ext cx="8763000" cy="1938992"/>
          </a:xfrm>
          <a:prstGeom prst="rect">
            <a:avLst/>
          </a:prstGeom>
        </p:spPr>
        <p:txBody>
          <a:bodyPr wrap="square">
            <a:spAutoFit/>
          </a:bodyPr>
          <a:lstStyle/>
          <a:p>
            <a:r>
              <a:rPr lang="en-US" sz="2400" dirty="0"/>
              <a:t>48.	The following statements are true about energy except</a:t>
            </a:r>
          </a:p>
          <a:p>
            <a:r>
              <a:rPr lang="en-US" sz="2400" dirty="0"/>
              <a:t>	A. it causes motion</a:t>
            </a:r>
          </a:p>
          <a:p>
            <a:r>
              <a:rPr lang="en-US" sz="2400" dirty="0"/>
              <a:t>	B. it can be conserved</a:t>
            </a:r>
          </a:p>
          <a:p>
            <a:r>
              <a:rPr lang="en-US" sz="2400" dirty="0"/>
              <a:t>	C. it changes from one form to another</a:t>
            </a:r>
          </a:p>
          <a:p>
            <a:r>
              <a:rPr lang="en-US" sz="2400" dirty="0"/>
              <a:t>	D. is the ability to do work</a:t>
            </a:r>
          </a:p>
        </p:txBody>
      </p:sp>
      <p:sp>
        <p:nvSpPr>
          <p:cNvPr id="8" name="Rectangle 7"/>
          <p:cNvSpPr/>
          <p:nvPr/>
        </p:nvSpPr>
        <p:spPr>
          <a:xfrm>
            <a:off x="1676400" y="3048000"/>
            <a:ext cx="8915400" cy="1569660"/>
          </a:xfrm>
          <a:prstGeom prst="rect">
            <a:avLst/>
          </a:prstGeom>
        </p:spPr>
        <p:txBody>
          <a:bodyPr wrap="square">
            <a:spAutoFit/>
          </a:bodyPr>
          <a:lstStyle/>
          <a:p>
            <a:r>
              <a:rPr lang="en-US" sz="2400" dirty="0"/>
              <a:t>4.	Which is the last stage in energy transformation when a 	kerosene stove is burning?</a:t>
            </a:r>
          </a:p>
          <a:p>
            <a:r>
              <a:rPr lang="en-US" sz="2400" dirty="0"/>
              <a:t>	A. Chemical		B. Heat</a:t>
            </a:r>
          </a:p>
          <a:p>
            <a:r>
              <a:rPr lang="en-US" sz="2400" dirty="0"/>
              <a:t>	C. Light			D. Sound</a:t>
            </a:r>
          </a:p>
        </p:txBody>
      </p:sp>
    </p:spTree>
    <p:extLst>
      <p:ext uri="{BB962C8B-B14F-4D97-AF65-F5344CB8AC3E}">
        <p14:creationId xmlns:p14="http://schemas.microsoft.com/office/powerpoint/2010/main" val="320320300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76201"/>
            <a:ext cx="8839200" cy="6370975"/>
          </a:xfrm>
          <a:prstGeom prst="rect">
            <a:avLst/>
          </a:prstGeom>
        </p:spPr>
        <p:txBody>
          <a:bodyPr wrap="square">
            <a:spAutoFit/>
          </a:bodyPr>
          <a:lstStyle/>
          <a:p>
            <a:r>
              <a:rPr lang="en-US" sz="2400" dirty="0"/>
              <a:t>38.	During a thunderstorm, pupils were observed;</a:t>
            </a:r>
          </a:p>
          <a:p>
            <a:r>
              <a:rPr lang="en-US" sz="2400" dirty="0"/>
              <a:t>	i)   sheltering under the verandah</a:t>
            </a:r>
          </a:p>
          <a:p>
            <a:r>
              <a:rPr lang="en-US" sz="2400" dirty="0"/>
              <a:t>	ii) wearing red jackets in a classroom</a:t>
            </a:r>
          </a:p>
          <a:p>
            <a:r>
              <a:rPr lang="en-US" sz="2400" dirty="0"/>
              <a:t>	iii) playing on the football pitch</a:t>
            </a:r>
          </a:p>
          <a:p>
            <a:r>
              <a:rPr lang="en-US" sz="2400" dirty="0"/>
              <a:t>	iv) lying on the ground in the classroom</a:t>
            </a:r>
          </a:p>
          <a:p>
            <a:endParaRPr lang="en-US" sz="2400" dirty="0"/>
          </a:p>
          <a:p>
            <a:r>
              <a:rPr lang="en-US" sz="2400" dirty="0"/>
              <a:t>	In which pair of observations are the pupils more likely to be 	struck by lightning?</a:t>
            </a:r>
          </a:p>
          <a:p>
            <a:r>
              <a:rPr lang="en-US" sz="2400" dirty="0"/>
              <a:t>	A. (i) and (iii)		B. (i) and (iv)</a:t>
            </a:r>
          </a:p>
          <a:p>
            <a:r>
              <a:rPr lang="en-US" sz="2400" dirty="0"/>
              <a:t>	C. (ii) and (iii)		D. (ii) and (iv)</a:t>
            </a:r>
          </a:p>
          <a:p>
            <a:endParaRPr lang="en-US" sz="2400" dirty="0"/>
          </a:p>
          <a:p>
            <a:r>
              <a:rPr lang="en-US" sz="2400" dirty="0"/>
              <a:t>39.	In which one of the following activities is renewable energy in use?</a:t>
            </a:r>
          </a:p>
          <a:p>
            <a:r>
              <a:rPr lang="en-US" sz="2400" dirty="0"/>
              <a:t>	A. Driving a petrol powered car.</a:t>
            </a:r>
          </a:p>
          <a:p>
            <a:r>
              <a:rPr lang="en-US" sz="2400" dirty="0"/>
              <a:t>	B. Using a windmill to grind maize</a:t>
            </a:r>
          </a:p>
          <a:p>
            <a:r>
              <a:rPr lang="en-US" sz="2400" dirty="0"/>
              <a:t>	C. Cooking on energy saving charcoal stove</a:t>
            </a:r>
          </a:p>
          <a:p>
            <a:r>
              <a:rPr lang="en-US" sz="2400" dirty="0"/>
              <a:t>	D. Using coal to </a:t>
            </a:r>
            <a:r>
              <a:rPr lang="en-US" sz="2400" dirty="0" err="1"/>
              <a:t>generage</a:t>
            </a:r>
            <a:r>
              <a:rPr lang="en-US" sz="2400" dirty="0"/>
              <a:t> electricity</a:t>
            </a:r>
          </a:p>
        </p:txBody>
      </p:sp>
    </p:spTree>
    <p:extLst>
      <p:ext uri="{BB962C8B-B14F-4D97-AF65-F5344CB8AC3E}">
        <p14:creationId xmlns:p14="http://schemas.microsoft.com/office/powerpoint/2010/main" val="311225697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533401"/>
            <a:ext cx="8915400" cy="5262979"/>
          </a:xfrm>
          <a:prstGeom prst="rect">
            <a:avLst/>
          </a:prstGeom>
        </p:spPr>
        <p:txBody>
          <a:bodyPr wrap="square">
            <a:spAutoFit/>
          </a:bodyPr>
          <a:lstStyle/>
          <a:p>
            <a:r>
              <a:rPr lang="en-US" sz="2400" dirty="0"/>
              <a:t>49.	Which one of the following pairs of materials is suitable for 	demonstrating the formation of a rainbow when using the sun 	as a source of light?</a:t>
            </a:r>
          </a:p>
          <a:p>
            <a:r>
              <a:rPr lang="en-US" sz="2400" dirty="0"/>
              <a:t>	A. Ruler and mirror</a:t>
            </a:r>
          </a:p>
          <a:p>
            <a:r>
              <a:rPr lang="en-US" sz="2400" dirty="0"/>
              <a:t>	B. Mirror and water</a:t>
            </a:r>
          </a:p>
          <a:p>
            <a:r>
              <a:rPr lang="en-US" sz="2400" dirty="0"/>
              <a:t>	C. Mirror and white screen</a:t>
            </a:r>
          </a:p>
          <a:p>
            <a:r>
              <a:rPr lang="en-US" sz="2400" dirty="0"/>
              <a:t>	D. Glass container and mirror</a:t>
            </a:r>
          </a:p>
          <a:p>
            <a:endParaRPr lang="en-US" sz="2400" dirty="0"/>
          </a:p>
          <a:p>
            <a:r>
              <a:rPr lang="en-US" sz="2400" dirty="0"/>
              <a:t>50.	Which one of the following materials will not form a shadow 	when light is shone on it?</a:t>
            </a:r>
          </a:p>
          <a:p>
            <a:r>
              <a:rPr lang="en-US" sz="2400" dirty="0"/>
              <a:t>	A. White paper	</a:t>
            </a:r>
          </a:p>
          <a:p>
            <a:r>
              <a:rPr lang="en-US" sz="2400" dirty="0"/>
              <a:t>	B. Mirror		 </a:t>
            </a:r>
          </a:p>
          <a:p>
            <a:r>
              <a:rPr lang="en-US" sz="2400" dirty="0"/>
              <a:t>	C. Glass of a lamp</a:t>
            </a:r>
          </a:p>
          <a:p>
            <a:r>
              <a:rPr lang="en-US" sz="2400" dirty="0"/>
              <a:t>	D. Sheet of </a:t>
            </a:r>
            <a:r>
              <a:rPr lang="en-US" sz="2400" dirty="0" err="1"/>
              <a:t>aluminium</a:t>
            </a:r>
            <a:r>
              <a:rPr lang="en-US" sz="2400" dirty="0"/>
              <a:t>	 </a:t>
            </a:r>
          </a:p>
        </p:txBody>
      </p:sp>
    </p:spTree>
    <p:extLst>
      <p:ext uri="{BB962C8B-B14F-4D97-AF65-F5344CB8AC3E}">
        <p14:creationId xmlns:p14="http://schemas.microsoft.com/office/powerpoint/2010/main" val="345926693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3448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381000"/>
            <a:ext cx="8534400" cy="7478970"/>
          </a:xfrm>
          <a:prstGeom prst="rect">
            <a:avLst/>
          </a:prstGeom>
          <a:noFill/>
        </p:spPr>
        <p:txBody>
          <a:bodyPr wrap="square" rtlCol="0">
            <a:spAutoFit/>
          </a:bodyPr>
          <a:lstStyle/>
          <a:p>
            <a:pPr algn="ctr"/>
            <a:r>
              <a:rPr lang="en-US" sz="8000" b="1" dirty="0">
                <a:solidFill>
                  <a:srgbClr val="CC0066"/>
                </a:solidFill>
                <a:latin typeface="Arial Black" panose="020B0A04020102020204" pitchFamily="34" charset="0"/>
              </a:rPr>
              <a:t>WE ARE NOW GOING TO TAKE A BREAK</a:t>
            </a:r>
          </a:p>
          <a:p>
            <a:pPr algn="ctr"/>
            <a:r>
              <a:rPr lang="en-US" sz="8000" b="1" dirty="0">
                <a:solidFill>
                  <a:srgbClr val="CC0066"/>
                </a:solidFill>
                <a:latin typeface="Arial Black" panose="020B0A04020102020204" pitchFamily="34" charset="0"/>
              </a:rPr>
              <a:t>…………………….</a:t>
            </a:r>
          </a:p>
        </p:txBody>
      </p:sp>
    </p:spTree>
    <p:extLst>
      <p:ext uri="{BB962C8B-B14F-4D97-AF65-F5344CB8AC3E}">
        <p14:creationId xmlns:p14="http://schemas.microsoft.com/office/powerpoint/2010/main" val="231609357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77562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76530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1447800"/>
            <a:ext cx="8991600" cy="4339650"/>
          </a:xfrm>
          <a:prstGeom prst="rect">
            <a:avLst/>
          </a:prstGeom>
          <a:noFill/>
        </p:spPr>
        <p:txBody>
          <a:bodyPr wrap="square" rtlCol="0">
            <a:spAutoFit/>
          </a:bodyPr>
          <a:lstStyle/>
          <a:p>
            <a:pPr algn="ctr"/>
            <a:r>
              <a:rPr lang="en-US" sz="13800" b="1" dirty="0">
                <a:solidFill>
                  <a:srgbClr val="CC0066"/>
                </a:solidFill>
              </a:rPr>
              <a:t>WELCOME BACK…</a:t>
            </a:r>
          </a:p>
        </p:txBody>
      </p:sp>
    </p:spTree>
    <p:extLst>
      <p:ext uri="{BB962C8B-B14F-4D97-AF65-F5344CB8AC3E}">
        <p14:creationId xmlns:p14="http://schemas.microsoft.com/office/powerpoint/2010/main" val="32285679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38400" y="897062"/>
            <a:ext cx="7467600" cy="5732338"/>
          </a:xfrm>
          <a:prstGeom prst="rect">
            <a:avLst/>
          </a:prstGeom>
          <a:noFill/>
        </p:spPr>
        <p:txBody>
          <a:bodyPr wrap="square" rtlCol="0">
            <a:spAutoFit/>
          </a:bodyPr>
          <a:lstStyle/>
          <a:p>
            <a:r>
              <a:rPr lang="en-US" sz="3200" b="1" u="sng" dirty="0">
                <a:solidFill>
                  <a:srgbClr val="FF0000"/>
                </a:solidFill>
              </a:rPr>
              <a:t>FLOATING AND SINKING</a:t>
            </a:r>
          </a:p>
          <a:p>
            <a:endParaRPr lang="en-US" sz="700" dirty="0"/>
          </a:p>
          <a:p>
            <a:r>
              <a:rPr lang="en-US" sz="2400" u="sng" dirty="0"/>
              <a:t>FLOATING</a:t>
            </a:r>
            <a:r>
              <a:rPr lang="en-US" sz="2400" dirty="0"/>
              <a:t>- the ability of an object to remain on the surface of water.</a:t>
            </a:r>
          </a:p>
          <a:p>
            <a:r>
              <a:rPr lang="en-US" sz="2400" dirty="0"/>
              <a:t>Objects which float on water include: Biro pen, polythene paper, plastic ruler, cork, rubber sticks, pieces of wood, slippers.</a:t>
            </a:r>
          </a:p>
          <a:p>
            <a:endParaRPr lang="en-US" sz="1050" dirty="0"/>
          </a:p>
          <a:p>
            <a:r>
              <a:rPr lang="en-US" sz="2400" dirty="0"/>
              <a:t>Objects which DO NOT float in water are called </a:t>
            </a:r>
            <a:r>
              <a:rPr lang="en-US" sz="2400" b="1" dirty="0"/>
              <a:t>sinkers.</a:t>
            </a:r>
            <a:r>
              <a:rPr lang="en-US" sz="2400" dirty="0"/>
              <a:t> </a:t>
            </a:r>
          </a:p>
          <a:p>
            <a:r>
              <a:rPr lang="en-US" sz="2400" dirty="0"/>
              <a:t>They include:</a:t>
            </a:r>
          </a:p>
          <a:p>
            <a:pPr marL="457200" indent="-457200">
              <a:buFont typeface="+mj-lt"/>
              <a:buAutoNum type="alphaLcParenR"/>
            </a:pPr>
            <a:r>
              <a:rPr lang="en-US" sz="2400" dirty="0"/>
              <a:t>Nails  </a:t>
            </a:r>
          </a:p>
          <a:p>
            <a:pPr marL="457200" indent="-457200">
              <a:buFont typeface="+mj-lt"/>
              <a:buAutoNum type="alphaLcParenR"/>
            </a:pPr>
            <a:r>
              <a:rPr lang="en-US" sz="2400" dirty="0"/>
              <a:t>Pins </a:t>
            </a:r>
          </a:p>
          <a:p>
            <a:pPr marL="457200" indent="-457200">
              <a:buFont typeface="+mj-lt"/>
              <a:buAutoNum type="alphaLcParenR"/>
            </a:pPr>
            <a:r>
              <a:rPr lang="en-US" sz="2400" dirty="0"/>
              <a:t>Stones  </a:t>
            </a:r>
          </a:p>
          <a:p>
            <a:pPr marL="457200" indent="-457200">
              <a:buFont typeface="+mj-lt"/>
              <a:buAutoNum type="alphaLcParenR"/>
            </a:pPr>
            <a:r>
              <a:rPr lang="en-US" sz="2400" dirty="0"/>
              <a:t>metal chains</a:t>
            </a:r>
          </a:p>
          <a:p>
            <a:pPr marL="457200" indent="-457200">
              <a:buFont typeface="+mj-lt"/>
              <a:buAutoNum type="alphaLcParenR"/>
            </a:pPr>
            <a:r>
              <a:rPr lang="en-US" sz="2400" dirty="0"/>
              <a:t>silver bangles. </a:t>
            </a:r>
          </a:p>
          <a:p>
            <a:pPr marL="457200" indent="-457200">
              <a:buFont typeface="+mj-lt"/>
              <a:buAutoNum type="alphaLcParenR"/>
            </a:pPr>
            <a:r>
              <a:rPr lang="en-US" sz="2400" dirty="0"/>
              <a:t>Hammers </a:t>
            </a:r>
          </a:p>
        </p:txBody>
      </p:sp>
      <p:sp>
        <p:nvSpPr>
          <p:cNvPr id="6" name="TextBox 5"/>
          <p:cNvSpPr txBox="1"/>
          <p:nvPr/>
        </p:nvSpPr>
        <p:spPr>
          <a:xfrm>
            <a:off x="3200400" y="1"/>
            <a:ext cx="5867400" cy="769441"/>
          </a:xfrm>
          <a:prstGeom prst="rect">
            <a:avLst/>
          </a:prstGeom>
          <a:noFill/>
        </p:spPr>
        <p:txBody>
          <a:bodyPr wrap="square" rtlCol="0">
            <a:spAutoFit/>
          </a:bodyPr>
          <a:lstStyle/>
          <a:p>
            <a:pPr algn="ctr"/>
            <a:r>
              <a:rPr lang="en-US" sz="4400" b="1" u="sng" dirty="0">
                <a:solidFill>
                  <a:srgbClr val="FF0000"/>
                </a:solidFill>
              </a:rPr>
              <a:t>PROPERTIES OF MATTER</a:t>
            </a:r>
          </a:p>
        </p:txBody>
      </p:sp>
    </p:spTree>
    <p:extLst>
      <p:ext uri="{BB962C8B-B14F-4D97-AF65-F5344CB8AC3E}">
        <p14:creationId xmlns:p14="http://schemas.microsoft.com/office/powerpoint/2010/main" val="209041165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76201"/>
            <a:ext cx="9144000" cy="6494085"/>
          </a:xfrm>
          <a:prstGeom prst="rect">
            <a:avLst/>
          </a:prstGeom>
          <a:noFill/>
        </p:spPr>
        <p:txBody>
          <a:bodyPr wrap="square" rtlCol="0">
            <a:spAutoFit/>
          </a:bodyPr>
          <a:lstStyle/>
          <a:p>
            <a:pPr algn="ctr"/>
            <a:r>
              <a:rPr lang="en-US" sz="3200" b="1" u="sng" dirty="0"/>
              <a:t>Factors affecting floating and sinking</a:t>
            </a:r>
          </a:p>
          <a:p>
            <a:pPr marL="342900" indent="-342900">
              <a:buFont typeface="+mj-lt"/>
              <a:buAutoNum type="arabicPeriod"/>
            </a:pPr>
            <a:r>
              <a:rPr lang="en-US" sz="2400" dirty="0"/>
              <a:t>Size of the object</a:t>
            </a:r>
          </a:p>
          <a:p>
            <a:pPr marL="342900" indent="-342900">
              <a:buFont typeface="+mj-lt"/>
              <a:buAutoNum type="arabicPeriod"/>
            </a:pPr>
            <a:r>
              <a:rPr lang="en-US" sz="2400" dirty="0"/>
              <a:t>Shape of the object</a:t>
            </a:r>
          </a:p>
          <a:p>
            <a:pPr marL="342900" indent="-342900">
              <a:buFont typeface="+mj-lt"/>
              <a:buAutoNum type="arabicPeriod"/>
            </a:pPr>
            <a:r>
              <a:rPr lang="en-US" sz="2400" dirty="0"/>
              <a:t>Type of material</a:t>
            </a:r>
          </a:p>
          <a:p>
            <a:pPr marL="342900" indent="-342900">
              <a:buFont typeface="+mj-lt"/>
              <a:buAutoNum type="arabicPeriod"/>
            </a:pPr>
            <a:endParaRPr lang="en-US" sz="2400" b="1" dirty="0"/>
          </a:p>
          <a:p>
            <a:r>
              <a:rPr lang="en-US" sz="2400" b="1" dirty="0"/>
              <a:t>1. Size of an object- </a:t>
            </a:r>
            <a:r>
              <a:rPr lang="en-US" sz="2400" dirty="0"/>
              <a:t>a small piece of wood will float on water in a glass while a big piece of wood sinks in the same water because of the size of the material.</a:t>
            </a:r>
          </a:p>
          <a:p>
            <a:endParaRPr lang="en-US" sz="2400" b="1" dirty="0"/>
          </a:p>
          <a:p>
            <a:r>
              <a:rPr lang="en-US" sz="2400" b="1" dirty="0"/>
              <a:t>2. Shape of the object- </a:t>
            </a:r>
            <a:r>
              <a:rPr lang="en-US" sz="2400" dirty="0"/>
              <a:t>a ship made of steel floats on water because of its shape. A bottle top placed on water floats but when crushed and placed on water it sinks.</a:t>
            </a:r>
          </a:p>
          <a:p>
            <a:endParaRPr lang="en-US" sz="2400" dirty="0"/>
          </a:p>
          <a:p>
            <a:r>
              <a:rPr lang="en-US" sz="2400" b="1" dirty="0"/>
              <a:t>3. Type of material- </a:t>
            </a:r>
            <a:r>
              <a:rPr lang="en-US" sz="2400" dirty="0"/>
              <a:t>a ruler made of wood floats on water because of its material. Plastics and wax also float on water because of the type of material.</a:t>
            </a:r>
          </a:p>
          <a:p>
            <a:endParaRPr lang="en-US" sz="2400" dirty="0"/>
          </a:p>
        </p:txBody>
      </p:sp>
    </p:spTree>
    <p:extLst>
      <p:ext uri="{BB962C8B-B14F-4D97-AF65-F5344CB8AC3E}">
        <p14:creationId xmlns:p14="http://schemas.microsoft.com/office/powerpoint/2010/main" val="315834398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52600" y="152401"/>
            <a:ext cx="8763000" cy="4524315"/>
          </a:xfrm>
          <a:prstGeom prst="rect">
            <a:avLst/>
          </a:prstGeom>
          <a:noFill/>
        </p:spPr>
        <p:txBody>
          <a:bodyPr wrap="square" rtlCol="0">
            <a:spAutoFit/>
          </a:bodyPr>
          <a:lstStyle/>
          <a:p>
            <a:pPr algn="ctr"/>
            <a:r>
              <a:rPr lang="en-US" sz="2800" b="1" u="sng" dirty="0"/>
              <a:t>PRESSURE</a:t>
            </a:r>
          </a:p>
          <a:p>
            <a:endParaRPr lang="en-US" dirty="0"/>
          </a:p>
          <a:p>
            <a:r>
              <a:rPr lang="en-US" sz="3200" dirty="0"/>
              <a:t>This is a force applied per unit area. Example: if you place a book on a table, the book exerts force on the table. This is because the book has </a:t>
            </a:r>
            <a:r>
              <a:rPr lang="en-US" sz="3200" u="sng" dirty="0"/>
              <a:t>mass</a:t>
            </a:r>
            <a:r>
              <a:rPr lang="en-US" sz="3200" dirty="0"/>
              <a:t> and </a:t>
            </a:r>
            <a:r>
              <a:rPr lang="en-US" sz="3200" u="sng" dirty="0"/>
              <a:t>weight</a:t>
            </a:r>
            <a:r>
              <a:rPr lang="en-US" sz="3200" dirty="0"/>
              <a:t>.</a:t>
            </a:r>
          </a:p>
          <a:p>
            <a:endParaRPr lang="en-US" sz="3200" dirty="0"/>
          </a:p>
          <a:p>
            <a:r>
              <a:rPr lang="en-US" sz="3200" dirty="0"/>
              <a:t>Pressure is measured in </a:t>
            </a:r>
            <a:r>
              <a:rPr lang="en-US" sz="3200" b="1" dirty="0" err="1"/>
              <a:t>Newtons</a:t>
            </a:r>
            <a:r>
              <a:rPr lang="en-US" sz="3200" b="1" dirty="0"/>
              <a:t> per </a:t>
            </a:r>
            <a:r>
              <a:rPr lang="en-US" sz="3200" b="1" dirty="0" err="1"/>
              <a:t>metre</a:t>
            </a:r>
            <a:r>
              <a:rPr lang="en-US" sz="3200" b="1" dirty="0"/>
              <a:t> square (N/m</a:t>
            </a:r>
            <a:r>
              <a:rPr lang="en-US" sz="3200" b="1" baseline="30000" dirty="0"/>
              <a:t>2 </a:t>
            </a:r>
            <a:r>
              <a:rPr lang="en-US" sz="3200" b="1" dirty="0"/>
              <a:t>)</a:t>
            </a:r>
            <a:endParaRPr lang="en-US" sz="3200" dirty="0"/>
          </a:p>
          <a:p>
            <a:endParaRPr lang="en-US" dirty="0"/>
          </a:p>
        </p:txBody>
      </p:sp>
    </p:spTree>
    <p:extLst>
      <p:ext uri="{BB962C8B-B14F-4D97-AF65-F5344CB8AC3E}">
        <p14:creationId xmlns:p14="http://schemas.microsoft.com/office/powerpoint/2010/main" val="26339691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33600" y="228601"/>
            <a:ext cx="7848600" cy="461665"/>
          </a:xfrm>
          <a:prstGeom prst="rect">
            <a:avLst/>
          </a:prstGeom>
          <a:noFill/>
        </p:spPr>
        <p:txBody>
          <a:bodyPr wrap="square" rtlCol="0">
            <a:spAutoFit/>
          </a:bodyPr>
          <a:lstStyle/>
          <a:p>
            <a:pPr algn="ctr"/>
            <a:r>
              <a:rPr lang="en-US" sz="2400" b="1" u="sng" dirty="0"/>
              <a:t>PRESSURE IN LIQUIDS</a:t>
            </a:r>
          </a:p>
        </p:txBody>
      </p:sp>
      <p:sp>
        <p:nvSpPr>
          <p:cNvPr id="6" name="TextBox 5"/>
          <p:cNvSpPr txBox="1"/>
          <p:nvPr/>
        </p:nvSpPr>
        <p:spPr>
          <a:xfrm>
            <a:off x="1524000" y="690266"/>
            <a:ext cx="9144000" cy="3477875"/>
          </a:xfrm>
          <a:prstGeom prst="rect">
            <a:avLst/>
          </a:prstGeom>
          <a:noFill/>
        </p:spPr>
        <p:txBody>
          <a:bodyPr wrap="square" rtlCol="0">
            <a:spAutoFit/>
          </a:bodyPr>
          <a:lstStyle/>
          <a:p>
            <a:r>
              <a:rPr lang="en-US" sz="2400" u="sng" dirty="0"/>
              <a:t>EXPERIMENT: To determine how a liquid held in a container exerts pressure</a:t>
            </a:r>
          </a:p>
          <a:p>
            <a:endParaRPr lang="en-US" sz="1200" dirty="0"/>
          </a:p>
          <a:p>
            <a:r>
              <a:rPr lang="en-US" sz="2400" b="1" dirty="0"/>
              <a:t>Materials needed</a:t>
            </a:r>
          </a:p>
          <a:p>
            <a:pPr marL="342900" indent="-342900">
              <a:buAutoNum type="arabicPeriod"/>
            </a:pPr>
            <a:r>
              <a:rPr lang="en-US" sz="2400" dirty="0"/>
              <a:t>Rectangular container with 3 holes at the side.</a:t>
            </a:r>
          </a:p>
          <a:p>
            <a:pPr marL="342900" indent="-342900">
              <a:buAutoNum type="arabicPeriod"/>
            </a:pPr>
            <a:r>
              <a:rPr lang="en-US" sz="2400" dirty="0"/>
              <a:t>Water</a:t>
            </a:r>
          </a:p>
          <a:p>
            <a:pPr marL="342900" indent="-342900">
              <a:buAutoNum type="arabicPeriod"/>
            </a:pPr>
            <a:r>
              <a:rPr lang="en-US" sz="2400" dirty="0"/>
              <a:t>Stand </a:t>
            </a:r>
          </a:p>
          <a:p>
            <a:endParaRPr lang="en-US" sz="1400" dirty="0"/>
          </a:p>
          <a:p>
            <a:r>
              <a:rPr lang="en-US" sz="2400" b="1" dirty="0"/>
              <a:t>Procedure</a:t>
            </a:r>
          </a:p>
          <a:p>
            <a:r>
              <a:rPr lang="en-US" sz="2400" dirty="0"/>
              <a:t>Set the Materials as shown below:</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4114800"/>
            <a:ext cx="3177297" cy="2228850"/>
          </a:xfrm>
          <a:prstGeom prst="rect">
            <a:avLst/>
          </a:prstGeom>
        </p:spPr>
      </p:pic>
    </p:spTree>
    <p:extLst>
      <p:ext uri="{BB962C8B-B14F-4D97-AF65-F5344CB8AC3E}">
        <p14:creationId xmlns:p14="http://schemas.microsoft.com/office/powerpoint/2010/main" val="37559170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0" y="228601"/>
            <a:ext cx="7772400" cy="5139869"/>
          </a:xfrm>
          <a:prstGeom prst="rect">
            <a:avLst/>
          </a:prstGeom>
          <a:noFill/>
        </p:spPr>
        <p:txBody>
          <a:bodyPr wrap="square" rtlCol="0">
            <a:spAutoFit/>
          </a:bodyPr>
          <a:lstStyle/>
          <a:p>
            <a:r>
              <a:rPr lang="en-US" sz="2800" b="1" u="sng" dirty="0"/>
              <a:t>Observations and conclusions</a:t>
            </a:r>
          </a:p>
          <a:p>
            <a:endParaRPr lang="en-US" sz="2400" dirty="0"/>
          </a:p>
          <a:p>
            <a:r>
              <a:rPr lang="en-US" sz="2800" dirty="0"/>
              <a:t>The top hole throws water nearer to the container while the bottom one throws farthest. This shows that pressure in liquids increases with depth.</a:t>
            </a:r>
          </a:p>
          <a:p>
            <a:endParaRPr lang="en-US" sz="2800" dirty="0"/>
          </a:p>
          <a:p>
            <a:r>
              <a:rPr lang="en-US" sz="2800" b="1" u="sng" dirty="0"/>
              <a:t>Application of pressure in liquids</a:t>
            </a:r>
          </a:p>
          <a:p>
            <a:endParaRPr lang="en-US" sz="2400" b="1" u="sng" dirty="0"/>
          </a:p>
          <a:p>
            <a:pPr marL="457200" indent="-457200">
              <a:buFont typeface="+mj-lt"/>
              <a:buAutoNum type="arabicPeriod"/>
            </a:pPr>
            <a:r>
              <a:rPr lang="en-US" sz="2800" dirty="0"/>
              <a:t>Water taps on tanks are fitted at the bottom because pressure increases with depth.</a:t>
            </a:r>
          </a:p>
          <a:p>
            <a:pPr marL="457200" indent="-457200">
              <a:buFont typeface="+mj-lt"/>
              <a:buAutoNum type="arabicPeriod"/>
            </a:pPr>
            <a:r>
              <a:rPr lang="en-US" sz="2800" dirty="0"/>
              <a:t>The dams have thick bases because pressure increases with depth.</a:t>
            </a:r>
          </a:p>
        </p:txBody>
      </p:sp>
    </p:spTree>
    <p:extLst>
      <p:ext uri="{BB962C8B-B14F-4D97-AF65-F5344CB8AC3E}">
        <p14:creationId xmlns:p14="http://schemas.microsoft.com/office/powerpoint/2010/main" val="99903651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81000"/>
            <a:ext cx="9144000" cy="5509200"/>
          </a:xfrm>
          <a:prstGeom prst="rect">
            <a:avLst/>
          </a:prstGeom>
        </p:spPr>
        <p:txBody>
          <a:bodyPr wrap="square">
            <a:spAutoFit/>
          </a:bodyPr>
          <a:lstStyle/>
          <a:p>
            <a:r>
              <a:rPr lang="en-US" sz="3200" b="1" u="sng" dirty="0"/>
              <a:t>STD 5 WORK ON PROPERTIES OF MATTER</a:t>
            </a:r>
          </a:p>
          <a:p>
            <a:endParaRPr lang="en-US" sz="3200" dirty="0"/>
          </a:p>
          <a:p>
            <a:r>
              <a:rPr lang="en-US" sz="3200" dirty="0"/>
              <a:t>•	Matter is anything that occupies space and has mass.</a:t>
            </a:r>
          </a:p>
          <a:p>
            <a:r>
              <a:rPr lang="en-US" sz="3200" dirty="0"/>
              <a:t>•	Mass is the amount of matter contained in an object.</a:t>
            </a:r>
          </a:p>
          <a:p>
            <a:r>
              <a:rPr lang="en-US" sz="3200" dirty="0"/>
              <a:t>•	Matter exists in three forms, solid, Liquid and gases.</a:t>
            </a:r>
          </a:p>
          <a:p>
            <a:r>
              <a:rPr lang="en-US" sz="3200" dirty="0"/>
              <a:t>•	State in which matter exist depends on temperature and pressure.</a:t>
            </a:r>
          </a:p>
          <a:p>
            <a:r>
              <a:rPr lang="en-US" sz="3200" dirty="0"/>
              <a:t>•	State of matter can be changed.</a:t>
            </a:r>
          </a:p>
        </p:txBody>
      </p:sp>
    </p:spTree>
    <p:extLst>
      <p:ext uri="{BB962C8B-B14F-4D97-AF65-F5344CB8AC3E}">
        <p14:creationId xmlns:p14="http://schemas.microsoft.com/office/powerpoint/2010/main" val="16336829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1"/>
            <a:ext cx="9144000" cy="6370975"/>
          </a:xfrm>
          <a:prstGeom prst="rect">
            <a:avLst/>
          </a:prstGeom>
        </p:spPr>
        <p:txBody>
          <a:bodyPr wrap="square">
            <a:spAutoFit/>
          </a:bodyPr>
          <a:lstStyle/>
          <a:p>
            <a:r>
              <a:rPr lang="en-US" sz="2400" b="1" u="sng" dirty="0"/>
              <a:t>Characteristics of matter</a:t>
            </a:r>
          </a:p>
          <a:p>
            <a:endParaRPr lang="en-US" sz="2400" dirty="0"/>
          </a:p>
          <a:p>
            <a:r>
              <a:rPr lang="en-US" sz="2400" u="sng" dirty="0"/>
              <a:t>Gases:</a:t>
            </a:r>
          </a:p>
          <a:p>
            <a:r>
              <a:rPr lang="en-US" sz="2400" dirty="0"/>
              <a:t>•	They have no definite shape.</a:t>
            </a:r>
          </a:p>
          <a:p>
            <a:r>
              <a:rPr lang="en-US" sz="2400" dirty="0"/>
              <a:t>•	They have no definite volume.</a:t>
            </a:r>
          </a:p>
          <a:p>
            <a:r>
              <a:rPr lang="en-US" sz="2400" dirty="0"/>
              <a:t>•	Have definite mass.</a:t>
            </a:r>
          </a:p>
          <a:p>
            <a:r>
              <a:rPr lang="en-US" sz="2400" dirty="0"/>
              <a:t>•	Gases occupy space.</a:t>
            </a:r>
          </a:p>
          <a:p>
            <a:endParaRPr lang="en-US" sz="2400" dirty="0"/>
          </a:p>
          <a:p>
            <a:r>
              <a:rPr lang="en-US" sz="2400" u="sng" dirty="0"/>
              <a:t>Solids:</a:t>
            </a:r>
          </a:p>
          <a:p>
            <a:r>
              <a:rPr lang="en-US" sz="2400" dirty="0"/>
              <a:t>•	Have definite shape.</a:t>
            </a:r>
          </a:p>
          <a:p>
            <a:r>
              <a:rPr lang="en-US" sz="2400" dirty="0"/>
              <a:t>•	Have definite volume.</a:t>
            </a:r>
          </a:p>
          <a:p>
            <a:r>
              <a:rPr lang="en-US" sz="2400" dirty="0"/>
              <a:t>•	Have definite mass.</a:t>
            </a:r>
          </a:p>
          <a:p>
            <a:endParaRPr lang="en-US" sz="2400" dirty="0"/>
          </a:p>
          <a:p>
            <a:r>
              <a:rPr lang="en-US" sz="2400" u="sng" dirty="0"/>
              <a:t>Liquids</a:t>
            </a:r>
          </a:p>
          <a:p>
            <a:r>
              <a:rPr lang="en-US" sz="2400" dirty="0"/>
              <a:t>•	Have a definite volume.</a:t>
            </a:r>
          </a:p>
          <a:p>
            <a:r>
              <a:rPr lang="en-US" sz="2400" dirty="0"/>
              <a:t>•	Have no definite shape.</a:t>
            </a:r>
          </a:p>
          <a:p>
            <a:r>
              <a:rPr lang="en-US" sz="2400" dirty="0"/>
              <a:t>•	Have definite mass.</a:t>
            </a:r>
          </a:p>
        </p:txBody>
      </p:sp>
      <p:graphicFrame>
        <p:nvGraphicFramePr>
          <p:cNvPr id="6" name="Table 5"/>
          <p:cNvGraphicFramePr>
            <a:graphicFrameLocks noGrp="1"/>
          </p:cNvGraphicFramePr>
          <p:nvPr>
            <p:extLst>
              <p:ext uri="{D42A27DB-BD31-4B8C-83A1-F6EECF244321}">
                <p14:modId xmlns:p14="http://schemas.microsoft.com/office/powerpoint/2010/main" val="275301499"/>
              </p:ext>
            </p:extLst>
          </p:nvPr>
        </p:nvGraphicFramePr>
        <p:xfrm>
          <a:off x="5486400" y="2629228"/>
          <a:ext cx="5034980" cy="2323773"/>
        </p:xfrm>
        <a:graphic>
          <a:graphicData uri="http://schemas.openxmlformats.org/drawingml/2006/table">
            <a:tbl>
              <a:tblPr firstRow="1" bandRow="1">
                <a:tableStyleId>{2D5ABB26-0587-4C30-8999-92F81FD0307C}</a:tableStyleId>
              </a:tblPr>
              <a:tblGrid>
                <a:gridCol w="1157669">
                  <a:extLst>
                    <a:ext uri="{9D8B030D-6E8A-4147-A177-3AD203B41FA5}">
                      <a16:colId xmlns:a16="http://schemas.microsoft.com/office/drawing/2014/main" val="20000"/>
                    </a:ext>
                  </a:extLst>
                </a:gridCol>
                <a:gridCol w="1360805">
                  <a:extLst>
                    <a:ext uri="{9D8B030D-6E8A-4147-A177-3AD203B41FA5}">
                      <a16:colId xmlns:a16="http://schemas.microsoft.com/office/drawing/2014/main" val="20001"/>
                    </a:ext>
                  </a:extLst>
                </a:gridCol>
                <a:gridCol w="1344613">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SHA (shape)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VO(volume)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MA(mass)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81333">
                <a:tc>
                  <a:txBody>
                    <a:bodyPr/>
                    <a:lstStyle/>
                    <a:p>
                      <a:r>
                        <a:rPr lang="en-US" dirty="0" smtClean="0"/>
                        <a:t>SO(solid)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62000">
                <a:tc>
                  <a:txBody>
                    <a:bodyPr/>
                    <a:lstStyle/>
                    <a:p>
                      <a:r>
                        <a:rPr lang="en-US" dirty="0" smtClean="0"/>
                        <a:t>LI(liquids)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09600">
                <a:tc>
                  <a:txBody>
                    <a:bodyPr/>
                    <a:lstStyle/>
                    <a:p>
                      <a:r>
                        <a:rPr lang="en-US" dirty="0" smtClean="0"/>
                        <a:t>GA(gases)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1" name="Group 10"/>
          <p:cNvGrpSpPr/>
          <p:nvPr/>
        </p:nvGrpSpPr>
        <p:grpSpPr>
          <a:xfrm>
            <a:off x="6858000" y="3127710"/>
            <a:ext cx="381000" cy="304800"/>
            <a:chOff x="6019800" y="1143000"/>
            <a:chExt cx="381000" cy="304800"/>
          </a:xfrm>
        </p:grpSpPr>
        <p:cxnSp>
          <p:nvCxnSpPr>
            <p:cNvPr id="8" name="Straight Connector 7"/>
            <p:cNvCxnSpPr/>
            <p:nvPr/>
          </p:nvCxnSpPr>
          <p:spPr>
            <a:xfrm>
              <a:off x="6019800" y="1143000"/>
              <a:ext cx="0" cy="3048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019800" y="1143000"/>
              <a:ext cx="381000" cy="3048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3072148"/>
            <a:ext cx="42703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4522" y="3798887"/>
            <a:ext cx="42703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1" y="3072147"/>
            <a:ext cx="42703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1" y="3778248"/>
            <a:ext cx="42703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9286" y="4502943"/>
            <a:ext cx="427037"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Multiply 11"/>
          <p:cNvSpPr/>
          <p:nvPr/>
        </p:nvSpPr>
        <p:spPr>
          <a:xfrm>
            <a:off x="6743699" y="3798886"/>
            <a:ext cx="381000" cy="533400"/>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8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799" y="4498181"/>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239" y="4367211"/>
            <a:ext cx="3048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954221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49734"/>
            <a:ext cx="9144000" cy="5693866"/>
          </a:xfrm>
          <a:prstGeom prst="rect">
            <a:avLst/>
          </a:prstGeom>
        </p:spPr>
        <p:txBody>
          <a:bodyPr wrap="square">
            <a:spAutoFit/>
          </a:bodyPr>
          <a:lstStyle/>
          <a:p>
            <a:r>
              <a:rPr lang="en-US" sz="2800" b="1" u="sng" dirty="0"/>
              <a:t>NB: </a:t>
            </a:r>
            <a:r>
              <a:rPr lang="en-US" sz="2800" dirty="0"/>
              <a:t>When matter is heated it either melts, expands or evaporates.</a:t>
            </a:r>
          </a:p>
          <a:p>
            <a:r>
              <a:rPr lang="en-US" sz="2800" dirty="0"/>
              <a:t>When matter is cooled it either freezes, contracts or condenses.</a:t>
            </a:r>
          </a:p>
          <a:p>
            <a:endParaRPr lang="en-US" sz="2800" dirty="0"/>
          </a:p>
          <a:p>
            <a:pPr algn="ctr"/>
            <a:r>
              <a:rPr lang="en-US" sz="2800" b="1" u="sng" dirty="0"/>
              <a:t>Melting</a:t>
            </a:r>
          </a:p>
          <a:p>
            <a:r>
              <a:rPr lang="en-US" sz="2800" dirty="0"/>
              <a:t>•	It is the process in which solids are changes into liquids </a:t>
            </a:r>
          </a:p>
          <a:p>
            <a:r>
              <a:rPr lang="en-US" sz="2800" dirty="0"/>
              <a:t>•	When ice (solid) is heated it changes to water.</a:t>
            </a:r>
          </a:p>
          <a:p>
            <a:r>
              <a:rPr lang="en-US" sz="2800" dirty="0"/>
              <a:t>•	Melted solid if left to cool turns back to solid.</a:t>
            </a:r>
          </a:p>
          <a:p>
            <a:r>
              <a:rPr lang="en-US" sz="2800" dirty="0"/>
              <a:t>•	Melting is caused by heating that is increasing temperature. </a:t>
            </a:r>
          </a:p>
          <a:p>
            <a:r>
              <a:rPr lang="en-US" sz="2800" dirty="0"/>
              <a:t>•	Solidifying is caused by cooling that is decreasing temperature.</a:t>
            </a:r>
          </a:p>
        </p:txBody>
      </p:sp>
    </p:spTree>
    <p:extLst>
      <p:ext uri="{BB962C8B-B14F-4D97-AF65-F5344CB8AC3E}">
        <p14:creationId xmlns:p14="http://schemas.microsoft.com/office/powerpoint/2010/main" val="31837672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499" y="2647428"/>
            <a:ext cx="8333222" cy="1215566"/>
          </a:xfrm>
        </p:spPr>
        <p:txBody>
          <a:bodyPr/>
          <a:lstStyle/>
          <a:p>
            <a:r>
              <a:rPr lang="en-US" dirty="0"/>
              <a:t>STANDARD 7 WORK</a:t>
            </a:r>
          </a:p>
        </p:txBody>
      </p:sp>
    </p:spTree>
    <p:extLst>
      <p:ext uri="{BB962C8B-B14F-4D97-AF65-F5344CB8AC3E}">
        <p14:creationId xmlns:p14="http://schemas.microsoft.com/office/powerpoint/2010/main" val="1571400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474346"/>
            <a:ext cx="9144000" cy="5632311"/>
          </a:xfrm>
          <a:prstGeom prst="rect">
            <a:avLst/>
          </a:prstGeom>
        </p:spPr>
        <p:txBody>
          <a:bodyPr wrap="square">
            <a:spAutoFit/>
          </a:bodyPr>
          <a:lstStyle/>
          <a:p>
            <a:r>
              <a:rPr lang="en-US" sz="2400" b="1" u="sng" dirty="0"/>
              <a:t>Evaporation</a:t>
            </a:r>
          </a:p>
          <a:p>
            <a:r>
              <a:rPr lang="en-US" sz="2400" dirty="0"/>
              <a:t>- It is the process where liquids are turned into gases.</a:t>
            </a:r>
          </a:p>
          <a:p>
            <a:endParaRPr lang="en-US" sz="2400" dirty="0"/>
          </a:p>
          <a:p>
            <a:r>
              <a:rPr lang="en-US" sz="2400" b="1" u="sng" dirty="0"/>
              <a:t>Condensation</a:t>
            </a:r>
            <a:r>
              <a:rPr lang="en-US" sz="2400" dirty="0"/>
              <a:t> </a:t>
            </a:r>
          </a:p>
          <a:p>
            <a:r>
              <a:rPr lang="en-US" sz="2400" dirty="0"/>
              <a:t>•	It is the process of changing water </a:t>
            </a:r>
            <a:r>
              <a:rPr lang="en-US" sz="2400" dirty="0" err="1"/>
              <a:t>vapour</a:t>
            </a:r>
            <a:r>
              <a:rPr lang="en-US" sz="2400" dirty="0"/>
              <a:t> gas into liquid. </a:t>
            </a:r>
          </a:p>
          <a:p>
            <a:r>
              <a:rPr lang="en-US" sz="2400" dirty="0"/>
              <a:t>•	Condensation is the opposite of evaporation.</a:t>
            </a:r>
          </a:p>
          <a:p>
            <a:r>
              <a:rPr lang="en-US" sz="2400" dirty="0"/>
              <a:t>•	Condensation is caused by cooling. </a:t>
            </a:r>
          </a:p>
          <a:p>
            <a:r>
              <a:rPr lang="en-US" sz="2400" dirty="0"/>
              <a:t>•	It comes as a result of decreasing temperature.</a:t>
            </a:r>
          </a:p>
          <a:p>
            <a:endParaRPr lang="en-US" sz="2400" dirty="0"/>
          </a:p>
          <a:p>
            <a:r>
              <a:rPr lang="en-US" sz="2400" b="1" u="sng" dirty="0"/>
              <a:t>Freezing</a:t>
            </a:r>
            <a:r>
              <a:rPr lang="en-US" sz="2400" dirty="0"/>
              <a:t> </a:t>
            </a:r>
          </a:p>
          <a:p>
            <a:r>
              <a:rPr lang="en-US" sz="2400" dirty="0"/>
              <a:t>•	It’s the process of turning liquid into solid state.</a:t>
            </a:r>
          </a:p>
          <a:p>
            <a:r>
              <a:rPr lang="en-US" sz="2400" dirty="0"/>
              <a:t>•	When liquid is poured under low temperature e.g. in a freezer it turns into ice (solid)</a:t>
            </a:r>
          </a:p>
          <a:p>
            <a:r>
              <a:rPr lang="en-US" sz="2400" dirty="0"/>
              <a:t>•	Ice is solid water.</a:t>
            </a:r>
          </a:p>
          <a:p>
            <a:r>
              <a:rPr lang="en-US" sz="2400" dirty="0"/>
              <a:t>•	Freezing is as a result of decreasing temperature.</a:t>
            </a:r>
          </a:p>
        </p:txBody>
      </p:sp>
    </p:spTree>
    <p:extLst>
      <p:ext uri="{BB962C8B-B14F-4D97-AF65-F5344CB8AC3E}">
        <p14:creationId xmlns:p14="http://schemas.microsoft.com/office/powerpoint/2010/main" val="17136660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29000" y="228601"/>
            <a:ext cx="6248400" cy="461665"/>
          </a:xfrm>
          <a:prstGeom prst="rect">
            <a:avLst/>
          </a:prstGeom>
          <a:noFill/>
        </p:spPr>
        <p:txBody>
          <a:bodyPr wrap="square" rtlCol="0">
            <a:spAutoFit/>
          </a:bodyPr>
          <a:lstStyle/>
          <a:p>
            <a:r>
              <a:rPr lang="en-US" sz="2400" b="1" u="sng" dirty="0"/>
              <a:t>SUMMARY OF CHANGES IN STATES OF MATTER</a:t>
            </a:r>
          </a:p>
        </p:txBody>
      </p:sp>
      <p:sp>
        <p:nvSpPr>
          <p:cNvPr id="7" name="TextBox 6"/>
          <p:cNvSpPr txBox="1"/>
          <p:nvPr/>
        </p:nvSpPr>
        <p:spPr>
          <a:xfrm>
            <a:off x="4800600" y="1524001"/>
            <a:ext cx="2743200" cy="461665"/>
          </a:xfrm>
          <a:prstGeom prst="rect">
            <a:avLst/>
          </a:prstGeom>
          <a:noFill/>
        </p:spPr>
        <p:txBody>
          <a:bodyPr wrap="square" rtlCol="0">
            <a:spAutoFit/>
          </a:bodyPr>
          <a:lstStyle/>
          <a:p>
            <a:r>
              <a:rPr lang="en-US" sz="2400" b="1" dirty="0"/>
              <a:t>SOLIDS</a:t>
            </a:r>
          </a:p>
        </p:txBody>
      </p:sp>
      <p:sp>
        <p:nvSpPr>
          <p:cNvPr id="8" name="TextBox 7"/>
          <p:cNvSpPr txBox="1"/>
          <p:nvPr/>
        </p:nvSpPr>
        <p:spPr>
          <a:xfrm>
            <a:off x="6553200" y="4267201"/>
            <a:ext cx="2362200" cy="461665"/>
          </a:xfrm>
          <a:prstGeom prst="rect">
            <a:avLst/>
          </a:prstGeom>
          <a:noFill/>
        </p:spPr>
        <p:txBody>
          <a:bodyPr wrap="square" rtlCol="0">
            <a:spAutoFit/>
          </a:bodyPr>
          <a:lstStyle/>
          <a:p>
            <a:r>
              <a:rPr lang="en-US" sz="2400" b="1" dirty="0"/>
              <a:t>GASES</a:t>
            </a:r>
          </a:p>
        </p:txBody>
      </p:sp>
      <p:sp>
        <p:nvSpPr>
          <p:cNvPr id="9" name="TextBox 8"/>
          <p:cNvSpPr txBox="1"/>
          <p:nvPr/>
        </p:nvSpPr>
        <p:spPr>
          <a:xfrm>
            <a:off x="1905000" y="2514601"/>
            <a:ext cx="2209800" cy="461665"/>
          </a:xfrm>
          <a:prstGeom prst="rect">
            <a:avLst/>
          </a:prstGeom>
          <a:noFill/>
        </p:spPr>
        <p:txBody>
          <a:bodyPr wrap="square" rtlCol="0">
            <a:spAutoFit/>
          </a:bodyPr>
          <a:lstStyle/>
          <a:p>
            <a:r>
              <a:rPr lang="en-US" sz="2400" b="1" dirty="0"/>
              <a:t>LIQUIDS</a:t>
            </a:r>
          </a:p>
        </p:txBody>
      </p:sp>
      <p:cxnSp>
        <p:nvCxnSpPr>
          <p:cNvPr id="11" name="Straight Arrow Connector 10"/>
          <p:cNvCxnSpPr/>
          <p:nvPr/>
        </p:nvCxnSpPr>
        <p:spPr>
          <a:xfrm flipV="1">
            <a:off x="3009900" y="1905000"/>
            <a:ext cx="1790700" cy="8404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819400" y="1676400"/>
            <a:ext cx="1828800" cy="838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62200" y="1676401"/>
            <a:ext cx="1371600" cy="461665"/>
          </a:xfrm>
          <a:prstGeom prst="rect">
            <a:avLst/>
          </a:prstGeom>
          <a:noFill/>
        </p:spPr>
        <p:txBody>
          <a:bodyPr wrap="square" rtlCol="0">
            <a:spAutoFit/>
          </a:bodyPr>
          <a:lstStyle/>
          <a:p>
            <a:r>
              <a:rPr lang="en-US" sz="2400" dirty="0"/>
              <a:t>melting</a:t>
            </a:r>
          </a:p>
        </p:txBody>
      </p:sp>
      <p:sp>
        <p:nvSpPr>
          <p:cNvPr id="17" name="TextBox 16"/>
          <p:cNvSpPr txBox="1"/>
          <p:nvPr/>
        </p:nvSpPr>
        <p:spPr>
          <a:xfrm>
            <a:off x="3581400" y="2362201"/>
            <a:ext cx="1219200" cy="461665"/>
          </a:xfrm>
          <a:prstGeom prst="rect">
            <a:avLst/>
          </a:prstGeom>
          <a:noFill/>
        </p:spPr>
        <p:txBody>
          <a:bodyPr wrap="square" rtlCol="0">
            <a:spAutoFit/>
          </a:bodyPr>
          <a:lstStyle/>
          <a:p>
            <a:r>
              <a:rPr lang="en-US" sz="2400" dirty="0"/>
              <a:t>freezing</a:t>
            </a:r>
          </a:p>
        </p:txBody>
      </p:sp>
      <p:cxnSp>
        <p:nvCxnSpPr>
          <p:cNvPr id="18" name="Straight Arrow Connector 17"/>
          <p:cNvCxnSpPr>
            <a:stCxn id="8" idx="1"/>
          </p:cNvCxnSpPr>
          <p:nvPr/>
        </p:nvCxnSpPr>
        <p:spPr>
          <a:xfrm flipH="1" flipV="1">
            <a:off x="2590800" y="2976265"/>
            <a:ext cx="3962400" cy="152176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86100" y="3657601"/>
            <a:ext cx="2019300" cy="461665"/>
          </a:xfrm>
          <a:prstGeom prst="rect">
            <a:avLst/>
          </a:prstGeom>
          <a:noFill/>
        </p:spPr>
        <p:txBody>
          <a:bodyPr wrap="square" rtlCol="0">
            <a:spAutoFit/>
          </a:bodyPr>
          <a:lstStyle/>
          <a:p>
            <a:r>
              <a:rPr lang="en-US" sz="2400" dirty="0"/>
              <a:t>Condensation </a:t>
            </a:r>
          </a:p>
        </p:txBody>
      </p:sp>
      <p:cxnSp>
        <p:nvCxnSpPr>
          <p:cNvPr id="25" name="Straight Arrow Connector 24"/>
          <p:cNvCxnSpPr/>
          <p:nvPr/>
        </p:nvCxnSpPr>
        <p:spPr>
          <a:xfrm>
            <a:off x="3009900" y="2895600"/>
            <a:ext cx="3848100" cy="14361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00600" y="3200401"/>
            <a:ext cx="1752600" cy="461665"/>
          </a:xfrm>
          <a:prstGeom prst="rect">
            <a:avLst/>
          </a:prstGeom>
          <a:noFill/>
        </p:spPr>
        <p:txBody>
          <a:bodyPr wrap="square" rtlCol="0">
            <a:spAutoFit/>
          </a:bodyPr>
          <a:lstStyle/>
          <a:p>
            <a:r>
              <a:rPr lang="en-US" sz="2400" dirty="0"/>
              <a:t>Evaporation </a:t>
            </a:r>
          </a:p>
        </p:txBody>
      </p:sp>
      <p:sp>
        <p:nvSpPr>
          <p:cNvPr id="30" name="TextBox 29"/>
          <p:cNvSpPr txBox="1"/>
          <p:nvPr/>
        </p:nvSpPr>
        <p:spPr>
          <a:xfrm>
            <a:off x="1905000" y="4876800"/>
            <a:ext cx="7772400" cy="1569660"/>
          </a:xfrm>
          <a:prstGeom prst="rect">
            <a:avLst/>
          </a:prstGeom>
          <a:noFill/>
        </p:spPr>
        <p:txBody>
          <a:bodyPr wrap="square" rtlCol="0">
            <a:spAutoFit/>
          </a:bodyPr>
          <a:lstStyle/>
          <a:p>
            <a:pPr marL="342900" indent="-342900">
              <a:buFont typeface="+mj-lt"/>
              <a:buAutoNum type="arabicPeriod"/>
            </a:pPr>
            <a:r>
              <a:rPr lang="en-US" sz="2400" dirty="0"/>
              <a:t>The temperature at which a solid melts is the same temperature at which a liquid freezes.</a:t>
            </a:r>
          </a:p>
          <a:p>
            <a:pPr marL="342900" indent="-342900">
              <a:buFont typeface="+mj-lt"/>
              <a:buAutoNum type="arabicPeriod"/>
            </a:pPr>
            <a:r>
              <a:rPr lang="en-US" sz="2400" dirty="0"/>
              <a:t>The temperature at which a liquid evaporates is the same temperature at which a gas condenses.</a:t>
            </a:r>
          </a:p>
        </p:txBody>
      </p:sp>
    </p:spTree>
    <p:extLst>
      <p:ext uri="{BB962C8B-B14F-4D97-AF65-F5344CB8AC3E}">
        <p14:creationId xmlns:p14="http://schemas.microsoft.com/office/powerpoint/2010/main" val="175718002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47800" y="457201"/>
            <a:ext cx="9220200" cy="1200329"/>
          </a:xfrm>
          <a:prstGeom prst="rect">
            <a:avLst/>
          </a:prstGeom>
          <a:noFill/>
        </p:spPr>
        <p:txBody>
          <a:bodyPr wrap="square" rtlCol="0">
            <a:spAutoFit/>
          </a:bodyPr>
          <a:lstStyle/>
          <a:p>
            <a:pPr algn="ctr"/>
            <a:r>
              <a:rPr lang="en-US" sz="2400" b="1" u="sng" dirty="0"/>
              <a:t>RATES OF EVAPORATION</a:t>
            </a:r>
          </a:p>
          <a:p>
            <a:r>
              <a:rPr lang="en-US" sz="2400" dirty="0"/>
              <a:t>The following is the order in which liquids evaporates from the fastest to the slowest:</a:t>
            </a:r>
          </a:p>
        </p:txBody>
      </p:sp>
      <p:sp>
        <p:nvSpPr>
          <p:cNvPr id="7" name="TextBox 6"/>
          <p:cNvSpPr txBox="1"/>
          <p:nvPr/>
        </p:nvSpPr>
        <p:spPr>
          <a:xfrm>
            <a:off x="4572000" y="1676401"/>
            <a:ext cx="2438400" cy="461665"/>
          </a:xfrm>
          <a:prstGeom prst="rect">
            <a:avLst/>
          </a:prstGeom>
          <a:noFill/>
        </p:spPr>
        <p:txBody>
          <a:bodyPr wrap="square" rtlCol="0">
            <a:spAutoFit/>
          </a:bodyPr>
          <a:lstStyle/>
          <a:p>
            <a:r>
              <a:rPr lang="en-US" sz="2400" b="1" dirty="0"/>
              <a:t>PETROL (Peter )</a:t>
            </a:r>
          </a:p>
        </p:txBody>
      </p:sp>
      <p:sp>
        <p:nvSpPr>
          <p:cNvPr id="8" name="TextBox 7"/>
          <p:cNvSpPr txBox="1"/>
          <p:nvPr/>
        </p:nvSpPr>
        <p:spPr>
          <a:xfrm>
            <a:off x="4572000" y="2971801"/>
            <a:ext cx="2590800" cy="461665"/>
          </a:xfrm>
          <a:prstGeom prst="rect">
            <a:avLst/>
          </a:prstGeom>
          <a:noFill/>
        </p:spPr>
        <p:txBody>
          <a:bodyPr wrap="square" rtlCol="0">
            <a:spAutoFit/>
          </a:bodyPr>
          <a:lstStyle/>
          <a:p>
            <a:r>
              <a:rPr lang="en-US" sz="2400" b="1" dirty="0"/>
              <a:t>SPIRIT (saw)</a:t>
            </a:r>
          </a:p>
        </p:txBody>
      </p:sp>
      <p:sp>
        <p:nvSpPr>
          <p:cNvPr id="9" name="TextBox 8"/>
          <p:cNvSpPr txBox="1"/>
          <p:nvPr/>
        </p:nvSpPr>
        <p:spPr>
          <a:xfrm>
            <a:off x="4343400" y="4034136"/>
            <a:ext cx="3505200" cy="461665"/>
          </a:xfrm>
          <a:prstGeom prst="rect">
            <a:avLst/>
          </a:prstGeom>
          <a:noFill/>
        </p:spPr>
        <p:txBody>
          <a:bodyPr wrap="square" rtlCol="0">
            <a:spAutoFit/>
          </a:bodyPr>
          <a:lstStyle/>
          <a:p>
            <a:r>
              <a:rPr lang="en-US" sz="2400" b="1" dirty="0"/>
              <a:t>KEROSENE (</a:t>
            </a:r>
            <a:r>
              <a:rPr lang="en-US" sz="2400" b="1" dirty="0" err="1"/>
              <a:t>Kamau</a:t>
            </a:r>
            <a:r>
              <a:rPr lang="en-US" sz="2400" b="1" dirty="0"/>
              <a:t>)</a:t>
            </a:r>
          </a:p>
        </p:txBody>
      </p:sp>
      <p:sp>
        <p:nvSpPr>
          <p:cNvPr id="10" name="TextBox 9"/>
          <p:cNvSpPr txBox="1"/>
          <p:nvPr/>
        </p:nvSpPr>
        <p:spPr>
          <a:xfrm>
            <a:off x="4648200" y="5100936"/>
            <a:ext cx="2895600" cy="461665"/>
          </a:xfrm>
          <a:prstGeom prst="rect">
            <a:avLst/>
          </a:prstGeom>
          <a:noFill/>
        </p:spPr>
        <p:txBody>
          <a:bodyPr wrap="square" rtlCol="0">
            <a:spAutoFit/>
          </a:bodyPr>
          <a:lstStyle/>
          <a:p>
            <a:r>
              <a:rPr lang="en-US" sz="2400" b="1" dirty="0"/>
              <a:t>WATER (washing)</a:t>
            </a:r>
          </a:p>
        </p:txBody>
      </p:sp>
      <p:sp>
        <p:nvSpPr>
          <p:cNvPr id="11" name="Down Arrow 10"/>
          <p:cNvSpPr/>
          <p:nvPr/>
        </p:nvSpPr>
        <p:spPr>
          <a:xfrm>
            <a:off x="4953000" y="2138066"/>
            <a:ext cx="304800" cy="83373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4953000" y="3433465"/>
            <a:ext cx="304800" cy="60067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4953000" y="4495801"/>
            <a:ext cx="304800" cy="60513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48238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2686"/>
            <a:ext cx="9144000" cy="1384995"/>
          </a:xfrm>
          <a:prstGeom prst="rect">
            <a:avLst/>
          </a:prstGeom>
        </p:spPr>
        <p:txBody>
          <a:bodyPr wrap="square">
            <a:spAutoFit/>
          </a:bodyPr>
          <a:lstStyle/>
          <a:p>
            <a:pPr algn="ctr"/>
            <a:r>
              <a:rPr lang="en-US" sz="2800" b="1" dirty="0"/>
              <a:t>STD 6 WORKS ON PROPERTIES OF MATTER.</a:t>
            </a:r>
          </a:p>
          <a:p>
            <a:endParaRPr lang="en-US" sz="2800" b="1" dirty="0"/>
          </a:p>
          <a:p>
            <a:r>
              <a:rPr lang="en-US" sz="2800" b="1" dirty="0"/>
              <a:t>         Composition of Air</a:t>
            </a:r>
          </a:p>
        </p:txBody>
      </p:sp>
      <p:pic>
        <p:nvPicPr>
          <p:cNvPr id="3584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819400" y="1900237"/>
            <a:ext cx="5867400" cy="4160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971800" y="2209800"/>
            <a:ext cx="990600" cy="381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0.97 %</a:t>
            </a:r>
          </a:p>
        </p:txBody>
      </p:sp>
    </p:spTree>
    <p:extLst>
      <p:ext uri="{BB962C8B-B14F-4D97-AF65-F5344CB8AC3E}">
        <p14:creationId xmlns:p14="http://schemas.microsoft.com/office/powerpoint/2010/main" val="23431009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28600"/>
            <a:ext cx="9144000" cy="3908762"/>
          </a:xfrm>
          <a:prstGeom prst="rect">
            <a:avLst/>
          </a:prstGeom>
        </p:spPr>
        <p:txBody>
          <a:bodyPr wrap="square">
            <a:spAutoFit/>
          </a:bodyPr>
          <a:lstStyle/>
          <a:p>
            <a:pPr algn="ctr"/>
            <a:r>
              <a:rPr lang="en-US" sz="3200" b="1" u="sng" dirty="0"/>
              <a:t>Uses of air</a:t>
            </a:r>
          </a:p>
          <a:p>
            <a:r>
              <a:rPr lang="en-US" sz="2400" b="1" dirty="0"/>
              <a:t>Uses of oxygen </a:t>
            </a:r>
            <a:r>
              <a:rPr lang="en-US" sz="2400" dirty="0"/>
              <a:t>– breathing, burning and in germination.</a:t>
            </a:r>
          </a:p>
          <a:p>
            <a:endParaRPr lang="en-US" sz="2400" dirty="0"/>
          </a:p>
          <a:p>
            <a:r>
              <a:rPr lang="en-US" sz="2400" b="1" dirty="0"/>
              <a:t>Uses of carbon dioxide </a:t>
            </a:r>
            <a:r>
              <a:rPr lang="en-US" sz="2400" dirty="0"/>
              <a:t>– used in making plant food, in preserving soft drinks, in fire extinguishers or putting out fire.</a:t>
            </a:r>
          </a:p>
          <a:p>
            <a:endParaRPr lang="en-US" sz="2400" dirty="0"/>
          </a:p>
          <a:p>
            <a:r>
              <a:rPr lang="en-US" sz="2400" b="1" dirty="0"/>
              <a:t>Uses of Nitrogen </a:t>
            </a:r>
            <a:r>
              <a:rPr lang="en-US" sz="2400" dirty="0"/>
              <a:t>– used by leguminous plants to make proteins.</a:t>
            </a:r>
          </a:p>
          <a:p>
            <a:endParaRPr lang="en-US" sz="2400" dirty="0"/>
          </a:p>
          <a:p>
            <a:r>
              <a:rPr lang="en-US" sz="2400" b="1" dirty="0"/>
              <a:t>Use of inert Gases</a:t>
            </a:r>
          </a:p>
          <a:p>
            <a:r>
              <a:rPr lang="en-US" sz="2400" dirty="0"/>
              <a:t>It is used in electric bulbs and tubes.</a:t>
            </a:r>
          </a:p>
        </p:txBody>
      </p:sp>
    </p:spTree>
    <p:extLst>
      <p:ext uri="{BB962C8B-B14F-4D97-AF65-F5344CB8AC3E}">
        <p14:creationId xmlns:p14="http://schemas.microsoft.com/office/powerpoint/2010/main" val="346495389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228600"/>
            <a:ext cx="8382000" cy="3570208"/>
          </a:xfrm>
          <a:prstGeom prst="rect">
            <a:avLst/>
          </a:prstGeom>
          <a:noFill/>
        </p:spPr>
        <p:txBody>
          <a:bodyPr wrap="square" rtlCol="0">
            <a:spAutoFit/>
          </a:bodyPr>
          <a:lstStyle/>
          <a:p>
            <a:pPr algn="ctr"/>
            <a:r>
              <a:rPr lang="en-US" sz="2400" b="1" u="sng" dirty="0"/>
              <a:t>Experiment: To show part of air used for burning</a:t>
            </a:r>
          </a:p>
          <a:p>
            <a:endParaRPr lang="en-US" sz="100" dirty="0"/>
          </a:p>
          <a:p>
            <a:r>
              <a:rPr lang="en-US" sz="2400" b="1" u="sng" dirty="0"/>
              <a:t>Requirements</a:t>
            </a:r>
          </a:p>
          <a:p>
            <a:r>
              <a:rPr lang="en-US" sz="2400" dirty="0"/>
              <a:t>Candle</a:t>
            </a:r>
          </a:p>
          <a:p>
            <a:r>
              <a:rPr lang="en-US" sz="2400" dirty="0"/>
              <a:t>Basin or trough </a:t>
            </a:r>
          </a:p>
          <a:p>
            <a:r>
              <a:rPr lang="en-US" sz="2400" dirty="0"/>
              <a:t>Water</a:t>
            </a:r>
          </a:p>
          <a:p>
            <a:r>
              <a:rPr lang="en-US" sz="2400" dirty="0"/>
              <a:t>Glass or Bell jar</a:t>
            </a:r>
          </a:p>
          <a:p>
            <a:endParaRPr lang="en-US" sz="400" b="1" u="sng" dirty="0"/>
          </a:p>
          <a:p>
            <a:r>
              <a:rPr lang="en-US" sz="2400" b="1" u="sng" dirty="0"/>
              <a:t>Procedure</a:t>
            </a:r>
          </a:p>
          <a:p>
            <a:r>
              <a:rPr lang="en-US" sz="2400" dirty="0"/>
              <a:t>Light a candle and put it in a basin as shown below. Cover it with a glass of water. Pour water in a basin and leave it for some time.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1" y="3733801"/>
            <a:ext cx="4180619" cy="2800351"/>
          </a:xfrm>
          <a:prstGeom prst="rect">
            <a:avLst/>
          </a:prstGeom>
        </p:spPr>
      </p:pic>
    </p:spTree>
    <p:extLst>
      <p:ext uri="{BB962C8B-B14F-4D97-AF65-F5344CB8AC3E}">
        <p14:creationId xmlns:p14="http://schemas.microsoft.com/office/powerpoint/2010/main" val="104048072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546318"/>
            <a:ext cx="9220200" cy="1815882"/>
          </a:xfrm>
          <a:prstGeom prst="rect">
            <a:avLst/>
          </a:prstGeom>
          <a:noFill/>
        </p:spPr>
        <p:txBody>
          <a:bodyPr wrap="square" rtlCol="0">
            <a:spAutoFit/>
          </a:bodyPr>
          <a:lstStyle/>
          <a:p>
            <a:r>
              <a:rPr lang="en-US" sz="2800" b="1" u="sng" dirty="0"/>
              <a:t>Observations </a:t>
            </a:r>
          </a:p>
          <a:p>
            <a:pPr marL="514350" indent="-514350">
              <a:buFont typeface="+mj-lt"/>
              <a:buAutoNum type="arabicPeriod"/>
            </a:pPr>
            <a:r>
              <a:rPr lang="en-US" sz="2800" dirty="0"/>
              <a:t>After some time, the candle goes off.</a:t>
            </a:r>
          </a:p>
          <a:p>
            <a:pPr marL="514350" indent="-514350">
              <a:buFont typeface="+mj-lt"/>
              <a:buAutoNum type="arabicPeriod"/>
            </a:pPr>
            <a:r>
              <a:rPr lang="en-US" sz="2800" dirty="0"/>
              <a:t>Water level in the bell jar/glass rises.</a:t>
            </a:r>
          </a:p>
          <a:p>
            <a:pPr marL="514350" indent="-514350">
              <a:buFont typeface="+mj-lt"/>
              <a:buAutoNum type="arabicPeriod"/>
            </a:pPr>
            <a:r>
              <a:rPr lang="en-US" sz="2800" dirty="0"/>
              <a:t>Water level in the basin/trough drops.</a:t>
            </a:r>
          </a:p>
        </p:txBody>
      </p:sp>
      <p:sp>
        <p:nvSpPr>
          <p:cNvPr id="6" name="TextBox 5"/>
          <p:cNvSpPr txBox="1"/>
          <p:nvPr/>
        </p:nvSpPr>
        <p:spPr>
          <a:xfrm>
            <a:off x="1757362" y="3084493"/>
            <a:ext cx="9144000" cy="954107"/>
          </a:xfrm>
          <a:prstGeom prst="rect">
            <a:avLst/>
          </a:prstGeom>
          <a:noFill/>
        </p:spPr>
        <p:txBody>
          <a:bodyPr wrap="square" rtlCol="0">
            <a:spAutoFit/>
          </a:bodyPr>
          <a:lstStyle/>
          <a:p>
            <a:r>
              <a:rPr lang="en-US" sz="2800" b="1" u="sng" dirty="0"/>
              <a:t>Conclusion</a:t>
            </a:r>
          </a:p>
          <a:p>
            <a:r>
              <a:rPr lang="en-US" sz="2800" dirty="0"/>
              <a:t>Part of air is used for burning</a:t>
            </a:r>
          </a:p>
        </p:txBody>
      </p:sp>
    </p:spTree>
    <p:extLst>
      <p:ext uri="{BB962C8B-B14F-4D97-AF65-F5344CB8AC3E}">
        <p14:creationId xmlns:p14="http://schemas.microsoft.com/office/powerpoint/2010/main" val="185913079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
            <a:ext cx="9144000" cy="6555641"/>
          </a:xfrm>
          <a:prstGeom prst="rect">
            <a:avLst/>
          </a:prstGeom>
        </p:spPr>
        <p:txBody>
          <a:bodyPr wrap="square">
            <a:spAutoFit/>
          </a:bodyPr>
          <a:lstStyle/>
          <a:p>
            <a:r>
              <a:rPr lang="en-US" sz="2800" b="1" u="sng" dirty="0"/>
              <a:t>STD 7 WORK ON PROPERTIES OF MATTER.</a:t>
            </a:r>
          </a:p>
          <a:p>
            <a:endParaRPr lang="en-US" sz="1400" b="1" u="sng" dirty="0"/>
          </a:p>
          <a:p>
            <a:r>
              <a:rPr lang="en-US" sz="2800" dirty="0"/>
              <a:t>•Sugar and salt dissolve in water, these solids that dissolves in water are known as </a:t>
            </a:r>
            <a:r>
              <a:rPr lang="en-US" sz="2800" b="1" dirty="0">
                <a:solidFill>
                  <a:srgbClr val="FF0000"/>
                </a:solidFill>
              </a:rPr>
              <a:t>solute</a:t>
            </a:r>
            <a:r>
              <a:rPr lang="en-US" sz="2800" dirty="0">
                <a:solidFill>
                  <a:srgbClr val="FF0000"/>
                </a:solidFill>
              </a:rPr>
              <a:t>.</a:t>
            </a:r>
          </a:p>
          <a:p>
            <a:r>
              <a:rPr lang="en-US" sz="2800" dirty="0"/>
              <a:t>•The mixture of solids and liquids are known as </a:t>
            </a:r>
            <a:r>
              <a:rPr lang="en-US" sz="2800" b="1" dirty="0">
                <a:solidFill>
                  <a:srgbClr val="FF0000"/>
                </a:solidFill>
              </a:rPr>
              <a:t>solution</a:t>
            </a:r>
            <a:r>
              <a:rPr lang="en-US" sz="2800" dirty="0"/>
              <a:t>.</a:t>
            </a:r>
          </a:p>
          <a:p>
            <a:r>
              <a:rPr lang="en-US" sz="2800" dirty="0"/>
              <a:t>•Liquid which solid dissolves in is known as  </a:t>
            </a:r>
            <a:r>
              <a:rPr lang="en-US" sz="2800" b="1" dirty="0">
                <a:solidFill>
                  <a:srgbClr val="FF0000"/>
                </a:solidFill>
              </a:rPr>
              <a:t>solvent.</a:t>
            </a:r>
          </a:p>
          <a:p>
            <a:r>
              <a:rPr lang="en-US" sz="2800" dirty="0"/>
              <a:t>•Substances that do not dissolve in liquids are known as </a:t>
            </a:r>
            <a:r>
              <a:rPr lang="en-US" sz="2800" b="1" dirty="0">
                <a:solidFill>
                  <a:srgbClr val="FF0000"/>
                </a:solidFill>
              </a:rPr>
              <a:t>insoluble</a:t>
            </a:r>
            <a:r>
              <a:rPr lang="en-US" sz="2800" b="1" dirty="0"/>
              <a:t>.</a:t>
            </a:r>
          </a:p>
          <a:p>
            <a:r>
              <a:rPr lang="en-US" sz="2800" dirty="0"/>
              <a:t>•Liquid that mix and form one layer is known as </a:t>
            </a:r>
            <a:r>
              <a:rPr lang="en-US" sz="2800" b="1" dirty="0">
                <a:solidFill>
                  <a:srgbClr val="FF0000"/>
                </a:solidFill>
              </a:rPr>
              <a:t>miscible</a:t>
            </a:r>
            <a:r>
              <a:rPr lang="en-US" sz="2800" dirty="0"/>
              <a:t>. examples are:-</a:t>
            </a:r>
          </a:p>
          <a:p>
            <a:pPr marL="571500" indent="-571500">
              <a:buFont typeface="+mj-lt"/>
              <a:buAutoNum type="romanLcPeriod"/>
            </a:pPr>
            <a:r>
              <a:rPr lang="en-US" sz="2800" dirty="0"/>
              <a:t>Kerosene and diesel</a:t>
            </a:r>
          </a:p>
          <a:p>
            <a:pPr marL="571500" indent="-571500">
              <a:buFont typeface="+mj-lt"/>
              <a:buAutoNum type="romanLcPeriod"/>
            </a:pPr>
            <a:r>
              <a:rPr lang="en-US" sz="2800" dirty="0"/>
              <a:t>Spirit and water</a:t>
            </a:r>
          </a:p>
          <a:p>
            <a:pPr marL="571500" indent="-571500">
              <a:buFont typeface="+mj-lt"/>
              <a:buAutoNum type="romanLcPeriod"/>
            </a:pPr>
            <a:r>
              <a:rPr lang="en-US" sz="2800" dirty="0"/>
              <a:t>Milk and water</a:t>
            </a:r>
          </a:p>
          <a:p>
            <a:r>
              <a:rPr lang="en-US" sz="2800" dirty="0"/>
              <a:t>•Liquid that does not mix and form different layers are known as </a:t>
            </a:r>
            <a:r>
              <a:rPr lang="en-US" sz="2800" b="1" dirty="0">
                <a:solidFill>
                  <a:srgbClr val="FF0000"/>
                </a:solidFill>
              </a:rPr>
              <a:t>immiscible</a:t>
            </a:r>
            <a:r>
              <a:rPr lang="en-US" sz="2800" dirty="0"/>
              <a:t> liquids examples are water and oil.</a:t>
            </a:r>
          </a:p>
        </p:txBody>
      </p:sp>
    </p:spTree>
    <p:extLst>
      <p:ext uri="{BB962C8B-B14F-4D97-AF65-F5344CB8AC3E}">
        <p14:creationId xmlns:p14="http://schemas.microsoft.com/office/powerpoint/2010/main" val="349153413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90662" y="627996"/>
            <a:ext cx="9144000" cy="4401205"/>
          </a:xfrm>
          <a:prstGeom prst="rect">
            <a:avLst/>
          </a:prstGeom>
        </p:spPr>
        <p:txBody>
          <a:bodyPr wrap="square">
            <a:spAutoFit/>
          </a:bodyPr>
          <a:lstStyle/>
          <a:p>
            <a:r>
              <a:rPr lang="en-US" sz="2800" b="1" u="sng" dirty="0"/>
              <a:t>MAGNETS AND MAGNETISM</a:t>
            </a:r>
          </a:p>
          <a:p>
            <a:endParaRPr lang="en-US" sz="2800" dirty="0"/>
          </a:p>
          <a:p>
            <a:r>
              <a:rPr lang="en-US" sz="2800" dirty="0"/>
              <a:t>•Materials that are attracted by a magnet are called </a:t>
            </a:r>
            <a:r>
              <a:rPr lang="en-US" sz="2800" b="1" dirty="0">
                <a:solidFill>
                  <a:srgbClr val="FF0000"/>
                </a:solidFill>
              </a:rPr>
              <a:t>magnetic materials</a:t>
            </a:r>
            <a:r>
              <a:rPr lang="en-US" sz="2800" dirty="0"/>
              <a:t>.</a:t>
            </a:r>
          </a:p>
          <a:p>
            <a:r>
              <a:rPr lang="en-US" sz="2800" dirty="0"/>
              <a:t>•Lodestone is a nature magnetic.</a:t>
            </a:r>
          </a:p>
          <a:p>
            <a:r>
              <a:rPr lang="en-US" sz="2800" dirty="0"/>
              <a:t>•A magnet has south and north poles.</a:t>
            </a:r>
          </a:p>
          <a:p>
            <a:r>
              <a:rPr lang="en-US" sz="2800" dirty="0"/>
              <a:t>•Like poles e.g. north and north repel each other while unlike poles e.g. south and north attract each other. </a:t>
            </a:r>
          </a:p>
          <a:p>
            <a:r>
              <a:rPr lang="en-US" sz="2800" dirty="0"/>
              <a:t>•Iron, nickel, steel and cobalt are magnetic materials.</a:t>
            </a:r>
          </a:p>
          <a:p>
            <a:r>
              <a:rPr lang="en-US" sz="2800" dirty="0"/>
              <a:t>•Copper tin aluminum and brass are not attracted by magnet.</a:t>
            </a:r>
          </a:p>
        </p:txBody>
      </p:sp>
    </p:spTree>
    <p:extLst>
      <p:ext uri="{BB962C8B-B14F-4D97-AF65-F5344CB8AC3E}">
        <p14:creationId xmlns:p14="http://schemas.microsoft.com/office/powerpoint/2010/main" val="72111877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76200"/>
            <a:ext cx="9144000" cy="6432530"/>
          </a:xfrm>
          <a:prstGeom prst="rect">
            <a:avLst/>
          </a:prstGeom>
        </p:spPr>
        <p:txBody>
          <a:bodyPr wrap="square">
            <a:spAutoFit/>
          </a:bodyPr>
          <a:lstStyle/>
          <a:p>
            <a:pPr algn="ctr"/>
            <a:r>
              <a:rPr lang="en-US" sz="2800" b="1" u="sng" dirty="0"/>
              <a:t>METHODS OF SEPARATING MIXTURES </a:t>
            </a:r>
          </a:p>
          <a:p>
            <a:r>
              <a:rPr lang="en-US" sz="2800" b="1" dirty="0"/>
              <a:t>1.Winnowing</a:t>
            </a:r>
            <a:r>
              <a:rPr lang="en-US" sz="2800" dirty="0"/>
              <a:t> – wind is used to blow away light particles.</a:t>
            </a:r>
          </a:p>
          <a:p>
            <a:endParaRPr lang="en-US" sz="1600" dirty="0"/>
          </a:p>
          <a:p>
            <a:r>
              <a:rPr lang="en-US" sz="2800" b="1" dirty="0"/>
              <a:t>2.Sieving</a:t>
            </a:r>
            <a:r>
              <a:rPr lang="en-US" sz="2800" dirty="0"/>
              <a:t> – can be used to separate liquid from solids by use of sieve (tea and tea leaves)</a:t>
            </a:r>
          </a:p>
          <a:p>
            <a:r>
              <a:rPr lang="en-US" sz="2800" dirty="0"/>
              <a:t>Can be also used to separate small and large solid particles where small particles pass through the sieve leaving the large particles.</a:t>
            </a:r>
          </a:p>
          <a:p>
            <a:endParaRPr lang="en-US" sz="1600" dirty="0"/>
          </a:p>
          <a:p>
            <a:r>
              <a:rPr lang="en-US" sz="2800" b="1" dirty="0"/>
              <a:t>3.Picking</a:t>
            </a:r>
            <a:r>
              <a:rPr lang="en-US" sz="2800" dirty="0"/>
              <a:t> – use of hand to pick large particles.</a:t>
            </a:r>
          </a:p>
          <a:p>
            <a:endParaRPr lang="en-US" sz="1600" dirty="0"/>
          </a:p>
          <a:p>
            <a:r>
              <a:rPr lang="en-US" sz="2800" b="1" dirty="0"/>
              <a:t>4.Decantation</a:t>
            </a:r>
            <a:r>
              <a:rPr lang="en-US" sz="2800" dirty="0"/>
              <a:t> – used to separate insoluble solids from liquids.</a:t>
            </a:r>
          </a:p>
          <a:p>
            <a:r>
              <a:rPr lang="en-US" sz="2800" dirty="0"/>
              <a:t>Solids settle at the bottom while liquids are poured out slowly.</a:t>
            </a:r>
          </a:p>
          <a:p>
            <a:r>
              <a:rPr lang="en-US" sz="2800" dirty="0"/>
              <a:t>Solids that settle at the bottom are known as sediment.</a:t>
            </a:r>
          </a:p>
        </p:txBody>
      </p:sp>
    </p:spTree>
    <p:extLst>
      <p:ext uri="{BB962C8B-B14F-4D97-AF65-F5344CB8AC3E}">
        <p14:creationId xmlns:p14="http://schemas.microsoft.com/office/powerpoint/2010/main" val="344210196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Cash </a:t>
            </a:r>
            <a:r>
              <a:rPr lang="en-US" dirty="0" smtClean="0"/>
              <a:t>Crops</a:t>
            </a:r>
            <a:endParaRPr lang="en-US" dirty="0"/>
          </a:p>
        </p:txBody>
      </p:sp>
      <p:sp>
        <p:nvSpPr>
          <p:cNvPr id="3" name="Content Placeholder 2"/>
          <p:cNvSpPr>
            <a:spLocks noGrp="1"/>
          </p:cNvSpPr>
          <p:nvPr>
            <p:ph idx="1"/>
          </p:nvPr>
        </p:nvSpPr>
        <p:spPr/>
        <p:txBody>
          <a:bodyPr/>
          <a:lstStyle/>
          <a:p>
            <a:r>
              <a:rPr lang="en-US" dirty="0">
                <a:latin typeface="Cambria" panose="02040503050406030204" pitchFamily="18" charset="0"/>
              </a:rPr>
              <a:t>Grown for sale</a:t>
            </a:r>
          </a:p>
          <a:p>
            <a:endParaRPr lang="en-US" dirty="0"/>
          </a:p>
        </p:txBody>
      </p:sp>
    </p:spTree>
    <p:extLst>
      <p:ext uri="{BB962C8B-B14F-4D97-AF65-F5344CB8AC3E}">
        <p14:creationId xmlns:p14="http://schemas.microsoft.com/office/powerpoint/2010/main" val="18479896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523955"/>
            <a:ext cx="8333222" cy="1147969"/>
          </a:xfrm>
        </p:spPr>
        <p:txBody>
          <a:bodyPr>
            <a:normAutofit fontScale="90000"/>
          </a:bodyPr>
          <a:lstStyle/>
          <a:p>
            <a:r>
              <a:rPr lang="en-US" dirty="0"/>
              <a:t>INTERDEPENDENCE BETWEEN PLANTS AND PLANTS</a:t>
            </a:r>
          </a:p>
        </p:txBody>
      </p:sp>
      <p:sp>
        <p:nvSpPr>
          <p:cNvPr id="3" name="Content Placeholder 2"/>
          <p:cNvSpPr>
            <a:spLocks noGrp="1"/>
          </p:cNvSpPr>
          <p:nvPr>
            <p:ph idx="1"/>
          </p:nvPr>
        </p:nvSpPr>
        <p:spPr/>
        <p:txBody>
          <a:bodyPr/>
          <a:lstStyle/>
          <a:p>
            <a:pPr marL="0" indent="0">
              <a:buNone/>
            </a:pPr>
            <a:r>
              <a:rPr lang="en-US" dirty="0"/>
              <a:t>(</a:t>
            </a:r>
            <a:r>
              <a:rPr lang="en-US" dirty="0" err="1"/>
              <a:t>i</a:t>
            </a:r>
            <a:r>
              <a:rPr lang="en-US" dirty="0"/>
              <a:t>) Support</a:t>
            </a:r>
          </a:p>
          <a:p>
            <a:r>
              <a:rPr lang="en-US" dirty="0"/>
              <a:t>Plants with weak and soft stems depend on other plants for support. These plants are called climbing plants</a:t>
            </a:r>
          </a:p>
          <a:p>
            <a:pPr marL="0" indent="0">
              <a:buNone/>
            </a:pPr>
            <a:r>
              <a:rPr lang="en-US" dirty="0" smtClean="0"/>
              <a:t>(</a:t>
            </a:r>
            <a:r>
              <a:rPr lang="en-US" dirty="0"/>
              <a:t>ii) Shade</a:t>
            </a:r>
          </a:p>
          <a:p>
            <a:r>
              <a:rPr lang="en-US" dirty="0"/>
              <a:t>Some plants grow under bigger plants to protect them from strong wind, heat and bright light</a:t>
            </a:r>
            <a:r>
              <a:rPr lang="en-US" dirty="0" smtClean="0"/>
              <a:t>.</a:t>
            </a:r>
          </a:p>
          <a:p>
            <a:pPr marL="0" indent="0">
              <a:buNone/>
            </a:pPr>
            <a:r>
              <a:rPr lang="en-US" dirty="0" smtClean="0"/>
              <a:t>(iii) Habitat</a:t>
            </a:r>
          </a:p>
          <a:p>
            <a:r>
              <a:rPr lang="en-US" dirty="0" smtClean="0"/>
              <a:t>Some </a:t>
            </a:r>
            <a:r>
              <a:rPr lang="en-US" dirty="0"/>
              <a:t>plants grow on other plants. They live and feed directly from the host plant</a:t>
            </a:r>
          </a:p>
          <a:p>
            <a:r>
              <a:rPr lang="en-US" dirty="0"/>
              <a:t>Interdependence between plants and animals</a:t>
            </a:r>
          </a:p>
          <a:p>
            <a:r>
              <a:rPr lang="en-US" dirty="0"/>
              <a:t>Plants and animals depend on each other </a:t>
            </a:r>
            <a:r>
              <a:rPr lang="en-US" dirty="0" smtClean="0"/>
              <a:t>for habitat and support</a:t>
            </a:r>
            <a:endParaRPr lang="en-US" dirty="0"/>
          </a:p>
          <a:p>
            <a:endParaRPr lang="en-US" dirty="0"/>
          </a:p>
        </p:txBody>
      </p:sp>
    </p:spTree>
    <p:extLst>
      <p:ext uri="{BB962C8B-B14F-4D97-AF65-F5344CB8AC3E}">
        <p14:creationId xmlns:p14="http://schemas.microsoft.com/office/powerpoint/2010/main" val="31525306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4950" y="546080"/>
            <a:ext cx="9144000" cy="3970318"/>
          </a:xfrm>
          <a:prstGeom prst="rect">
            <a:avLst/>
          </a:prstGeom>
        </p:spPr>
        <p:txBody>
          <a:bodyPr wrap="square">
            <a:spAutoFit/>
          </a:bodyPr>
          <a:lstStyle/>
          <a:p>
            <a:r>
              <a:rPr lang="en-US" sz="2800" b="1" dirty="0"/>
              <a:t>5.Use of Magnets- </a:t>
            </a:r>
            <a:r>
              <a:rPr lang="en-US" sz="2800" dirty="0"/>
              <a:t>used to separate materials that are magnetic from non-magnetic materials.</a:t>
            </a:r>
          </a:p>
          <a:p>
            <a:endParaRPr lang="en-US" sz="2800" dirty="0"/>
          </a:p>
          <a:p>
            <a:r>
              <a:rPr lang="en-US" sz="2800" b="1" dirty="0"/>
              <a:t>6.Evaporation</a:t>
            </a:r>
            <a:r>
              <a:rPr lang="en-US" sz="2800" dirty="0"/>
              <a:t> – This is changing liquids into gases.</a:t>
            </a:r>
          </a:p>
          <a:p>
            <a:r>
              <a:rPr lang="en-US" sz="2800" dirty="0"/>
              <a:t>Used to separate solute from solutions e.g. water and salt.</a:t>
            </a:r>
          </a:p>
          <a:p>
            <a:endParaRPr lang="en-US" sz="2800" dirty="0"/>
          </a:p>
          <a:p>
            <a:r>
              <a:rPr lang="en-US" sz="2800" b="1" dirty="0"/>
              <a:t>7.Filtering</a:t>
            </a:r>
            <a:r>
              <a:rPr lang="en-US" sz="2800" dirty="0"/>
              <a:t> – used to separate solids from water by use of a piece of clean cloth.</a:t>
            </a:r>
          </a:p>
          <a:p>
            <a:r>
              <a:rPr lang="en-US" sz="2800" dirty="0"/>
              <a:t>Filter paper can be also be used. </a:t>
            </a:r>
          </a:p>
        </p:txBody>
      </p:sp>
    </p:spTree>
    <p:extLst>
      <p:ext uri="{BB962C8B-B14F-4D97-AF65-F5344CB8AC3E}">
        <p14:creationId xmlns:p14="http://schemas.microsoft.com/office/powerpoint/2010/main" val="55840517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926" y="1295400"/>
            <a:ext cx="8477175" cy="4953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76600" y="533401"/>
            <a:ext cx="4724400" cy="461665"/>
          </a:xfrm>
          <a:prstGeom prst="rect">
            <a:avLst/>
          </a:prstGeom>
          <a:noFill/>
        </p:spPr>
        <p:txBody>
          <a:bodyPr wrap="square" rtlCol="0">
            <a:spAutoFit/>
          </a:bodyPr>
          <a:lstStyle/>
          <a:p>
            <a:pPr algn="ctr"/>
            <a:r>
              <a:rPr lang="en-US" sz="2400" b="1" u="sng" dirty="0"/>
              <a:t>DOMESTIC WATER FILTER</a:t>
            </a:r>
          </a:p>
        </p:txBody>
      </p:sp>
    </p:spTree>
    <p:extLst>
      <p:ext uri="{BB962C8B-B14F-4D97-AF65-F5344CB8AC3E}">
        <p14:creationId xmlns:p14="http://schemas.microsoft.com/office/powerpoint/2010/main" val="14415950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21521"/>
            <a:ext cx="9144000" cy="6017032"/>
          </a:xfrm>
          <a:prstGeom prst="rect">
            <a:avLst/>
          </a:prstGeom>
        </p:spPr>
        <p:txBody>
          <a:bodyPr wrap="square">
            <a:spAutoFit/>
          </a:bodyPr>
          <a:lstStyle/>
          <a:p>
            <a:r>
              <a:rPr lang="en-US" sz="2400" b="1" u="sng" dirty="0"/>
              <a:t>EXERCISE 1</a:t>
            </a:r>
          </a:p>
          <a:p>
            <a:endParaRPr lang="en-US" sz="900" dirty="0"/>
          </a:p>
          <a:p>
            <a:r>
              <a:rPr lang="en-US" sz="2200" dirty="0"/>
              <a:t>1. A man sitting by fire will get his body warmed  through----------------</a:t>
            </a:r>
          </a:p>
          <a:p>
            <a:r>
              <a:rPr lang="en-US" sz="2200" dirty="0"/>
              <a:t>A. Convection and conduction.</a:t>
            </a:r>
          </a:p>
          <a:p>
            <a:r>
              <a:rPr lang="en-US" sz="2200" dirty="0"/>
              <a:t>B. Conduction and radiation.</a:t>
            </a:r>
          </a:p>
          <a:p>
            <a:r>
              <a:rPr lang="en-US" sz="2200" dirty="0"/>
              <a:t>C. Convection and radiation.</a:t>
            </a:r>
          </a:p>
          <a:p>
            <a:r>
              <a:rPr lang="en-US" sz="2200" dirty="0"/>
              <a:t>D. Radiation, conduction and convection.</a:t>
            </a:r>
          </a:p>
          <a:p>
            <a:endParaRPr lang="en-US" sz="2200" dirty="0"/>
          </a:p>
          <a:p>
            <a:r>
              <a:rPr lang="en-US" sz="2200" dirty="0"/>
              <a:t>2. Which of the following factors Does Not increase the rate at which a solid dissolves in a liquid?</a:t>
            </a:r>
          </a:p>
          <a:p>
            <a:r>
              <a:rPr lang="en-US" sz="2200" dirty="0"/>
              <a:t>A. Increasing the amount of liquids. </a:t>
            </a:r>
          </a:p>
          <a:p>
            <a:r>
              <a:rPr lang="en-US" sz="2200" dirty="0"/>
              <a:t>B. Increase in temperature.</a:t>
            </a:r>
          </a:p>
          <a:p>
            <a:r>
              <a:rPr lang="en-US" sz="2200" dirty="0"/>
              <a:t>C. Using a large container.</a:t>
            </a:r>
          </a:p>
          <a:p>
            <a:r>
              <a:rPr lang="en-US" sz="2200" dirty="0"/>
              <a:t>D. Decrease in temperature.</a:t>
            </a:r>
          </a:p>
          <a:p>
            <a:endParaRPr lang="en-US" sz="2200" dirty="0"/>
          </a:p>
          <a:p>
            <a:r>
              <a:rPr lang="en-US" sz="2200" dirty="0"/>
              <a:t>3. Which one of the following materials can be attracted by magnet?</a:t>
            </a:r>
          </a:p>
          <a:p>
            <a:r>
              <a:rPr lang="en-US" sz="2200" dirty="0"/>
              <a:t>A. Copper 		B. </a:t>
            </a:r>
            <a:r>
              <a:rPr lang="en-US" sz="2200" dirty="0" err="1"/>
              <a:t>Aluminium</a:t>
            </a:r>
            <a:endParaRPr lang="en-US" sz="2200" dirty="0"/>
          </a:p>
          <a:p>
            <a:r>
              <a:rPr lang="en-US" sz="2200" dirty="0"/>
              <a:t>C. Steel 			D. Brass</a:t>
            </a:r>
          </a:p>
        </p:txBody>
      </p:sp>
    </p:spTree>
    <p:extLst>
      <p:ext uri="{BB962C8B-B14F-4D97-AF65-F5344CB8AC3E}">
        <p14:creationId xmlns:p14="http://schemas.microsoft.com/office/powerpoint/2010/main" val="115959619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457201"/>
            <a:ext cx="9144000" cy="4401205"/>
          </a:xfrm>
          <a:prstGeom prst="rect">
            <a:avLst/>
          </a:prstGeom>
        </p:spPr>
        <p:txBody>
          <a:bodyPr wrap="square">
            <a:spAutoFit/>
          </a:bodyPr>
          <a:lstStyle/>
          <a:p>
            <a:r>
              <a:rPr lang="en-US" sz="2800" dirty="0"/>
              <a:t>4. The state in which matter exists depends on two things. Which are they?</a:t>
            </a:r>
          </a:p>
          <a:p>
            <a:r>
              <a:rPr lang="en-US" sz="2800" dirty="0"/>
              <a:t>A. Weight and pressure.</a:t>
            </a:r>
          </a:p>
          <a:p>
            <a:r>
              <a:rPr lang="en-US" sz="2800" dirty="0"/>
              <a:t>B. Density and temperature.</a:t>
            </a:r>
          </a:p>
          <a:p>
            <a:r>
              <a:rPr lang="en-US" sz="2800" dirty="0"/>
              <a:t>C. Mass and volume.</a:t>
            </a:r>
          </a:p>
          <a:p>
            <a:r>
              <a:rPr lang="en-US" sz="2800" dirty="0"/>
              <a:t>D. Pressure and temperature.</a:t>
            </a:r>
          </a:p>
          <a:p>
            <a:endParaRPr lang="en-US" sz="2800" dirty="0"/>
          </a:p>
          <a:p>
            <a:r>
              <a:rPr lang="en-US" sz="2800" dirty="0"/>
              <a:t>5. Expansion is greatest in------------</a:t>
            </a:r>
          </a:p>
          <a:p>
            <a:r>
              <a:rPr lang="en-US" sz="2800" dirty="0"/>
              <a:t>A. Gases 		B. Solids</a:t>
            </a:r>
          </a:p>
          <a:p>
            <a:r>
              <a:rPr lang="en-US" sz="2800" dirty="0"/>
              <a:t>C. Liquids 		D. In all matters</a:t>
            </a:r>
          </a:p>
        </p:txBody>
      </p:sp>
    </p:spTree>
    <p:extLst>
      <p:ext uri="{BB962C8B-B14F-4D97-AF65-F5344CB8AC3E}">
        <p14:creationId xmlns:p14="http://schemas.microsoft.com/office/powerpoint/2010/main" val="177367801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2575" y="9822"/>
            <a:ext cx="9144000" cy="707886"/>
          </a:xfrm>
          <a:prstGeom prst="rect">
            <a:avLst/>
          </a:prstGeom>
        </p:spPr>
        <p:txBody>
          <a:bodyPr wrap="square">
            <a:spAutoFit/>
          </a:bodyPr>
          <a:lstStyle/>
          <a:p>
            <a:r>
              <a:rPr lang="en-US" sz="2000" b="1" u="sng" dirty="0"/>
              <a:t> Use the diagram below to answer questions 6 to 10 which shows the percentage composition of air by volume</a:t>
            </a:r>
          </a:p>
        </p:txBody>
      </p:sp>
      <p:pic>
        <p:nvPicPr>
          <p:cNvPr id="3789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76401" y="717708"/>
            <a:ext cx="263842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038600" y="914401"/>
            <a:ext cx="6629400" cy="2462213"/>
          </a:xfrm>
          <a:prstGeom prst="rect">
            <a:avLst/>
          </a:prstGeom>
        </p:spPr>
        <p:txBody>
          <a:bodyPr wrap="square">
            <a:spAutoFit/>
          </a:bodyPr>
          <a:lstStyle/>
          <a:p>
            <a:r>
              <a:rPr lang="en-US" dirty="0"/>
              <a:t>6. Which one of the following sectors labelled x, p, z, and y is used during germination</a:t>
            </a:r>
          </a:p>
          <a:p>
            <a:r>
              <a:rPr lang="en-US" dirty="0"/>
              <a:t>A. z 			B. y</a:t>
            </a:r>
          </a:p>
          <a:p>
            <a:r>
              <a:rPr lang="en-US" dirty="0"/>
              <a:t>C. p 			D. x</a:t>
            </a:r>
          </a:p>
          <a:p>
            <a:endParaRPr lang="en-US" sz="1000" dirty="0"/>
          </a:p>
          <a:p>
            <a:r>
              <a:rPr lang="en-US" dirty="0"/>
              <a:t>7. Which section labelled x, p, z and y is used as a source of protein to plants and as a fertilizer </a:t>
            </a:r>
          </a:p>
          <a:p>
            <a:r>
              <a:rPr lang="en-US" dirty="0"/>
              <a:t>A. x 			B. y</a:t>
            </a:r>
          </a:p>
          <a:p>
            <a:r>
              <a:rPr lang="en-US" dirty="0"/>
              <a:t>C. z 			D. p</a:t>
            </a:r>
          </a:p>
        </p:txBody>
      </p:sp>
      <p:sp>
        <p:nvSpPr>
          <p:cNvPr id="7" name="Rectangle 6"/>
          <p:cNvSpPr/>
          <p:nvPr/>
        </p:nvSpPr>
        <p:spPr>
          <a:xfrm>
            <a:off x="1566862" y="3352801"/>
            <a:ext cx="9144000" cy="2885405"/>
          </a:xfrm>
          <a:prstGeom prst="rect">
            <a:avLst/>
          </a:prstGeom>
        </p:spPr>
        <p:txBody>
          <a:bodyPr wrap="square">
            <a:spAutoFit/>
          </a:bodyPr>
          <a:lstStyle/>
          <a:p>
            <a:r>
              <a:rPr lang="en-US" dirty="0"/>
              <a:t>8. Which sector shows the gas used in electric bulbs?</a:t>
            </a:r>
          </a:p>
          <a:p>
            <a:r>
              <a:rPr lang="en-US" dirty="0"/>
              <a:t>A. p 			B. z</a:t>
            </a:r>
          </a:p>
          <a:p>
            <a:r>
              <a:rPr lang="en-US" dirty="0"/>
              <a:t>C. y 			D. x</a:t>
            </a:r>
          </a:p>
          <a:p>
            <a:endParaRPr lang="en-US" sz="900" dirty="0"/>
          </a:p>
          <a:p>
            <a:r>
              <a:rPr lang="en-US" dirty="0"/>
              <a:t>9. The gas which is released when soda pop is opened is------------- </a:t>
            </a:r>
          </a:p>
          <a:p>
            <a:r>
              <a:rPr lang="en-US" dirty="0"/>
              <a:t>A. p 			B. y</a:t>
            </a:r>
          </a:p>
          <a:p>
            <a:r>
              <a:rPr lang="en-US" dirty="0"/>
              <a:t>C. z 			D. x</a:t>
            </a:r>
          </a:p>
          <a:p>
            <a:endParaRPr lang="en-US" sz="1050" dirty="0"/>
          </a:p>
          <a:p>
            <a:r>
              <a:rPr lang="en-US" dirty="0"/>
              <a:t>10. Which gas  represent letter p in the above diagram?</a:t>
            </a:r>
          </a:p>
          <a:p>
            <a:r>
              <a:rPr lang="en-US" dirty="0"/>
              <a:t>A. Oxygen 		B. Carbon dioxide</a:t>
            </a:r>
          </a:p>
          <a:p>
            <a:r>
              <a:rPr lang="en-US" dirty="0"/>
              <a:t>C. Rare gases 		D. Nitrogen</a:t>
            </a:r>
          </a:p>
        </p:txBody>
      </p:sp>
    </p:spTree>
    <p:extLst>
      <p:ext uri="{BB962C8B-B14F-4D97-AF65-F5344CB8AC3E}">
        <p14:creationId xmlns:p14="http://schemas.microsoft.com/office/powerpoint/2010/main" val="412012704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48000" y="17107"/>
            <a:ext cx="4953000" cy="523220"/>
          </a:xfrm>
          <a:prstGeom prst="rect">
            <a:avLst/>
          </a:prstGeom>
          <a:noFill/>
        </p:spPr>
        <p:txBody>
          <a:bodyPr wrap="square" rtlCol="0">
            <a:spAutoFit/>
          </a:bodyPr>
          <a:lstStyle/>
          <a:p>
            <a:pPr algn="ctr"/>
            <a:r>
              <a:rPr lang="en-US" sz="2800" b="1" u="sng" dirty="0"/>
              <a:t>KCPE QUESTIONS</a:t>
            </a:r>
          </a:p>
        </p:txBody>
      </p:sp>
      <p:sp>
        <p:nvSpPr>
          <p:cNvPr id="9" name="Rectangle 8"/>
          <p:cNvSpPr/>
          <p:nvPr/>
        </p:nvSpPr>
        <p:spPr>
          <a:xfrm>
            <a:off x="1981200" y="765750"/>
            <a:ext cx="9144000" cy="4339650"/>
          </a:xfrm>
          <a:prstGeom prst="rect">
            <a:avLst/>
          </a:prstGeom>
        </p:spPr>
        <p:txBody>
          <a:bodyPr wrap="square">
            <a:spAutoFit/>
          </a:bodyPr>
          <a:lstStyle/>
          <a:p>
            <a:r>
              <a:rPr lang="en-US" sz="2400" b="1" u="sng" dirty="0"/>
              <a:t>KCPE 2006: QUESTION 24</a:t>
            </a:r>
          </a:p>
          <a:p>
            <a:r>
              <a:rPr lang="en-US" sz="2400" dirty="0"/>
              <a:t> Which of the following liquids mix?</a:t>
            </a:r>
          </a:p>
          <a:p>
            <a:r>
              <a:rPr lang="en-US" sz="2400" dirty="0"/>
              <a:t>A. Kerosene and water</a:t>
            </a:r>
          </a:p>
          <a:p>
            <a:r>
              <a:rPr lang="en-US" sz="2400" dirty="0"/>
              <a:t>B. Water and milk</a:t>
            </a:r>
          </a:p>
          <a:p>
            <a:r>
              <a:rPr lang="en-US" sz="2400" dirty="0"/>
              <a:t>C. Milk and kerosene</a:t>
            </a:r>
          </a:p>
          <a:p>
            <a:r>
              <a:rPr lang="en-US" sz="2400" dirty="0"/>
              <a:t>D. Cooking oil and milk.</a:t>
            </a:r>
          </a:p>
          <a:p>
            <a:endParaRPr lang="en-US" sz="700" dirty="0"/>
          </a:p>
          <a:p>
            <a:r>
              <a:rPr lang="en-US" sz="2400" dirty="0"/>
              <a:t>REASONING:</a:t>
            </a:r>
          </a:p>
          <a:p>
            <a:r>
              <a:rPr lang="en-US" sz="2400" dirty="0"/>
              <a:t>Miscible – liquids that mix e.g.</a:t>
            </a:r>
          </a:p>
          <a:p>
            <a:r>
              <a:rPr lang="en-US" sz="2400" dirty="0"/>
              <a:t> Milk and water</a:t>
            </a:r>
          </a:p>
          <a:p>
            <a:r>
              <a:rPr lang="en-US" sz="2400" dirty="0"/>
              <a:t>Kerosene and diesel</a:t>
            </a:r>
          </a:p>
          <a:p>
            <a:r>
              <a:rPr lang="en-US" sz="2400" dirty="0"/>
              <a:t>Water and ink</a:t>
            </a:r>
          </a:p>
        </p:txBody>
      </p:sp>
    </p:spTree>
    <p:extLst>
      <p:ext uri="{BB962C8B-B14F-4D97-AF65-F5344CB8AC3E}">
        <p14:creationId xmlns:p14="http://schemas.microsoft.com/office/powerpoint/2010/main" val="220992528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00187" y="1"/>
            <a:ext cx="9144000" cy="1200329"/>
          </a:xfrm>
          <a:prstGeom prst="rect">
            <a:avLst/>
          </a:prstGeom>
        </p:spPr>
        <p:txBody>
          <a:bodyPr wrap="square">
            <a:spAutoFit/>
          </a:bodyPr>
          <a:lstStyle/>
          <a:p>
            <a:r>
              <a:rPr lang="en-US" sz="2400" u="sng" dirty="0"/>
              <a:t>KCPE 2006: QUESTION 26</a:t>
            </a:r>
          </a:p>
          <a:p>
            <a:r>
              <a:rPr lang="en-US" sz="2400" dirty="0"/>
              <a:t>A pupil investing a certain aspect of pressure in a liquid used a setup shown in the diagram below.</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066801"/>
            <a:ext cx="5410200" cy="2061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57337" y="3128567"/>
            <a:ext cx="9167813" cy="3785652"/>
          </a:xfrm>
          <a:prstGeom prst="rect">
            <a:avLst/>
          </a:prstGeom>
        </p:spPr>
        <p:txBody>
          <a:bodyPr wrap="square">
            <a:spAutoFit/>
          </a:bodyPr>
          <a:lstStyle/>
          <a:p>
            <a:r>
              <a:rPr lang="en-US" sz="2400" dirty="0"/>
              <a:t>What conclusion could the pupil make from the investigation?</a:t>
            </a:r>
          </a:p>
          <a:p>
            <a:r>
              <a:rPr lang="en-US" sz="2400" dirty="0"/>
              <a:t>A. Air exerts pressure on the surface of a liquid.</a:t>
            </a:r>
          </a:p>
          <a:p>
            <a:r>
              <a:rPr lang="en-US" sz="2400" dirty="0"/>
              <a:t>B. Pressure in a liquid increase with depth.</a:t>
            </a:r>
          </a:p>
          <a:p>
            <a:r>
              <a:rPr lang="en-US" sz="2400" dirty="0"/>
              <a:t>C. Pressure in a liquid is equal at the same depth.</a:t>
            </a:r>
          </a:p>
          <a:p>
            <a:r>
              <a:rPr lang="en-US" sz="2400" dirty="0"/>
              <a:t>D. Pressure in a liquid is exerted on the sides only.</a:t>
            </a:r>
          </a:p>
          <a:p>
            <a:endParaRPr lang="en-US" sz="2400" dirty="0"/>
          </a:p>
          <a:p>
            <a:r>
              <a:rPr lang="en-US" sz="2400" dirty="0"/>
              <a:t>REASONING </a:t>
            </a:r>
          </a:p>
          <a:p>
            <a:r>
              <a:rPr lang="en-US" sz="2400" dirty="0"/>
              <a:t>Holes made at the same level will pour water at equal distances because pressure in a liquid is equal at the same depth.</a:t>
            </a:r>
          </a:p>
          <a:p>
            <a:endParaRPr lang="en-US" sz="2400" dirty="0"/>
          </a:p>
        </p:txBody>
      </p:sp>
    </p:spTree>
    <p:extLst>
      <p:ext uri="{BB962C8B-B14F-4D97-AF65-F5344CB8AC3E}">
        <p14:creationId xmlns:p14="http://schemas.microsoft.com/office/powerpoint/2010/main" val="158947564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432530"/>
          </a:xfrm>
          <a:prstGeom prst="rect">
            <a:avLst/>
          </a:prstGeom>
        </p:spPr>
        <p:txBody>
          <a:bodyPr wrap="square">
            <a:spAutoFit/>
          </a:bodyPr>
          <a:lstStyle/>
          <a:p>
            <a:r>
              <a:rPr lang="en-US" sz="2400" u="sng" dirty="0"/>
              <a:t>KCPE 2006: QUESTION 27</a:t>
            </a:r>
          </a:p>
          <a:p>
            <a:r>
              <a:rPr lang="en-US" sz="2400" dirty="0"/>
              <a:t>The temperature at which a substance freezes is the same temperature at which the substance?</a:t>
            </a:r>
          </a:p>
          <a:p>
            <a:r>
              <a:rPr lang="en-US" sz="2400" dirty="0"/>
              <a:t>A. Condenses 			B. Evaporates</a:t>
            </a:r>
          </a:p>
          <a:p>
            <a:r>
              <a:rPr lang="en-US" sz="2400" dirty="0"/>
              <a:t>C. Boils 			D. Melts.</a:t>
            </a:r>
          </a:p>
          <a:p>
            <a:endParaRPr lang="en-US" sz="1600" dirty="0"/>
          </a:p>
          <a:p>
            <a:r>
              <a:rPr lang="en-US" sz="2400" u="sng" dirty="0"/>
              <a:t>KCPE 2006: QUESTION 28</a:t>
            </a:r>
          </a:p>
          <a:p>
            <a:r>
              <a:rPr lang="en-US" sz="2400" dirty="0"/>
              <a:t>Which one of the following consists only of substances that have no definite shape but have definite volume?</a:t>
            </a:r>
          </a:p>
          <a:p>
            <a:r>
              <a:rPr lang="en-US" sz="2400" dirty="0"/>
              <a:t>A. Stone, kerosene, carbon dioxide</a:t>
            </a:r>
          </a:p>
          <a:p>
            <a:r>
              <a:rPr lang="en-US" sz="2400" dirty="0"/>
              <a:t>B Oil, tooth paste, glue</a:t>
            </a:r>
          </a:p>
          <a:p>
            <a:r>
              <a:rPr lang="en-US" sz="2400" dirty="0"/>
              <a:t>C. Clay, flour, cement</a:t>
            </a:r>
          </a:p>
          <a:p>
            <a:r>
              <a:rPr lang="en-US" sz="2400" dirty="0"/>
              <a:t>D. Nitrogen, oxygen, water </a:t>
            </a:r>
            <a:r>
              <a:rPr lang="en-US" sz="2400" dirty="0" err="1"/>
              <a:t>vapour</a:t>
            </a:r>
            <a:endParaRPr lang="en-US" sz="2400" dirty="0"/>
          </a:p>
          <a:p>
            <a:r>
              <a:rPr lang="en-US" sz="2400" dirty="0"/>
              <a:t>REASONING </a:t>
            </a:r>
          </a:p>
          <a:p>
            <a:r>
              <a:rPr lang="en-US" sz="2400" dirty="0"/>
              <a:t>Liquids have definite volume but no definite shape and have definite mass.</a:t>
            </a:r>
          </a:p>
          <a:p>
            <a:r>
              <a:rPr lang="en-US" sz="2400" dirty="0"/>
              <a:t>Examples of liquids are oil, tooth paste and glue.</a:t>
            </a:r>
          </a:p>
        </p:txBody>
      </p:sp>
    </p:spTree>
    <p:extLst>
      <p:ext uri="{BB962C8B-B14F-4D97-AF65-F5344CB8AC3E}">
        <p14:creationId xmlns:p14="http://schemas.microsoft.com/office/powerpoint/2010/main" val="23185021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2575" y="44827"/>
            <a:ext cx="9144000" cy="4154984"/>
          </a:xfrm>
          <a:prstGeom prst="rect">
            <a:avLst/>
          </a:prstGeom>
        </p:spPr>
        <p:txBody>
          <a:bodyPr wrap="square">
            <a:spAutoFit/>
          </a:bodyPr>
          <a:lstStyle/>
          <a:p>
            <a:r>
              <a:rPr lang="en-US" sz="2400" u="sng" dirty="0"/>
              <a:t>KCPE 2006: QUESTION 30</a:t>
            </a:r>
          </a:p>
          <a:p>
            <a:endParaRPr lang="en-US" sz="2400" dirty="0"/>
          </a:p>
          <a:p>
            <a:r>
              <a:rPr lang="en-US" sz="2400" dirty="0"/>
              <a:t>The percentage of the component of air that is fixed by bacteria in root nodules to make nutrients for the plants is </a:t>
            </a:r>
          </a:p>
          <a:p>
            <a:r>
              <a:rPr lang="en-US" sz="2400" dirty="0"/>
              <a:t>A. 0.03% 			</a:t>
            </a:r>
          </a:p>
          <a:p>
            <a:r>
              <a:rPr lang="en-US" sz="2400" dirty="0"/>
              <a:t>B. 0.97%</a:t>
            </a:r>
          </a:p>
          <a:p>
            <a:r>
              <a:rPr lang="en-US" sz="2400" dirty="0"/>
              <a:t>C. 21% 			</a:t>
            </a:r>
          </a:p>
          <a:p>
            <a:r>
              <a:rPr lang="en-US" sz="2400" dirty="0"/>
              <a:t>D. 78%</a:t>
            </a:r>
          </a:p>
          <a:p>
            <a:endParaRPr lang="en-US" sz="2400" dirty="0"/>
          </a:p>
          <a:p>
            <a:r>
              <a:rPr lang="en-US" sz="2400" dirty="0"/>
              <a:t>REASONING </a:t>
            </a:r>
          </a:p>
          <a:p>
            <a:r>
              <a:rPr lang="en-US" sz="2400" dirty="0"/>
              <a:t>Nitrogen 78% - used by legumes plants to make nutrients for the plant</a:t>
            </a:r>
          </a:p>
        </p:txBody>
      </p:sp>
    </p:spTree>
    <p:extLst>
      <p:ext uri="{BB962C8B-B14F-4D97-AF65-F5344CB8AC3E}">
        <p14:creationId xmlns:p14="http://schemas.microsoft.com/office/powerpoint/2010/main" val="42638385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41494"/>
            <a:ext cx="9144000" cy="6740307"/>
          </a:xfrm>
          <a:prstGeom prst="rect">
            <a:avLst/>
          </a:prstGeom>
        </p:spPr>
        <p:txBody>
          <a:bodyPr wrap="square">
            <a:spAutoFit/>
          </a:bodyPr>
          <a:lstStyle/>
          <a:p>
            <a:r>
              <a:rPr lang="en-US" u="sng" dirty="0"/>
              <a:t>KCPE 2006: QUESTION 31</a:t>
            </a:r>
          </a:p>
          <a:p>
            <a:r>
              <a:rPr lang="en-US" dirty="0"/>
              <a:t>Which one of the following is the last step when separating a mixture of sand and salt?</a:t>
            </a:r>
          </a:p>
          <a:p>
            <a:r>
              <a:rPr lang="en-US" dirty="0"/>
              <a:t>A. Dissolving 		B. Filtering</a:t>
            </a:r>
          </a:p>
          <a:p>
            <a:r>
              <a:rPr lang="en-US" dirty="0"/>
              <a:t>C. Evaporating 		D. Decanting</a:t>
            </a:r>
          </a:p>
          <a:p>
            <a:endParaRPr lang="en-US" sz="1100" dirty="0"/>
          </a:p>
          <a:p>
            <a:r>
              <a:rPr lang="en-US" dirty="0"/>
              <a:t>REASONING </a:t>
            </a:r>
          </a:p>
          <a:p>
            <a:r>
              <a:rPr lang="en-US" dirty="0"/>
              <a:t>1st step – Dissolving sand and salt in water and still, salt will dissolve in water.</a:t>
            </a:r>
          </a:p>
          <a:p>
            <a:endParaRPr lang="en-US" dirty="0"/>
          </a:p>
          <a:p>
            <a:r>
              <a:rPr lang="en-US" dirty="0"/>
              <a:t>2nd step – Decanting or filtering to remove sand</a:t>
            </a:r>
          </a:p>
          <a:p>
            <a:endParaRPr lang="en-US" dirty="0"/>
          </a:p>
          <a:p>
            <a:r>
              <a:rPr lang="en-US" dirty="0"/>
              <a:t>3rd step – (last) evaporating water to be left with salt</a:t>
            </a:r>
          </a:p>
          <a:p>
            <a:endParaRPr lang="en-US" sz="1050" dirty="0"/>
          </a:p>
          <a:p>
            <a:r>
              <a:rPr lang="en-US" u="sng" dirty="0"/>
              <a:t>KCPE 2007: QUESTION 16</a:t>
            </a:r>
          </a:p>
          <a:p>
            <a:r>
              <a:rPr lang="en-US" dirty="0"/>
              <a:t>The following are liquids added together in glass bottle labelled P, Q, R and S by  some pupils.</a:t>
            </a:r>
          </a:p>
          <a:p>
            <a:r>
              <a:rPr lang="en-US" dirty="0"/>
              <a:t>P – Kerosene and cooking oil</a:t>
            </a:r>
          </a:p>
          <a:p>
            <a:r>
              <a:rPr lang="en-US" dirty="0"/>
              <a:t>Q – Water and cooking oil</a:t>
            </a:r>
          </a:p>
          <a:p>
            <a:r>
              <a:rPr lang="en-US" dirty="0"/>
              <a:t>R – Milk and cooking oil</a:t>
            </a:r>
          </a:p>
          <a:p>
            <a:r>
              <a:rPr lang="en-US" dirty="0"/>
              <a:t>S. – milk and kerosene.</a:t>
            </a:r>
          </a:p>
          <a:p>
            <a:r>
              <a:rPr lang="en-US" dirty="0"/>
              <a:t>Which glass bottle contains liquids that cannot be separated by decanting?</a:t>
            </a:r>
          </a:p>
          <a:p>
            <a:r>
              <a:rPr lang="en-US" dirty="0"/>
              <a:t>A. P 		B. Q</a:t>
            </a:r>
          </a:p>
          <a:p>
            <a:r>
              <a:rPr lang="en-US" dirty="0"/>
              <a:t>C. R 		D S.</a:t>
            </a:r>
          </a:p>
          <a:p>
            <a:r>
              <a:rPr lang="en-US" dirty="0"/>
              <a:t>REASONING</a:t>
            </a:r>
          </a:p>
          <a:p>
            <a:r>
              <a:rPr lang="en-US" dirty="0"/>
              <a:t>Milk and water will mix and form one layer which makes it difficult to be separated by decanting.</a:t>
            </a:r>
          </a:p>
        </p:txBody>
      </p:sp>
    </p:spTree>
    <p:extLst>
      <p:ext uri="{BB962C8B-B14F-4D97-AF65-F5344CB8AC3E}">
        <p14:creationId xmlns:p14="http://schemas.microsoft.com/office/powerpoint/2010/main" val="397799688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678" y="523955"/>
            <a:ext cx="8333222" cy="1147969"/>
          </a:xfrm>
        </p:spPr>
        <p:txBody>
          <a:bodyPr>
            <a:normAutofit fontScale="90000"/>
          </a:bodyPr>
          <a:lstStyle/>
          <a:p>
            <a:r>
              <a:rPr lang="en-US" dirty="0"/>
              <a:t>Interdependence between Plants and animals</a:t>
            </a:r>
          </a:p>
        </p:txBody>
      </p:sp>
      <p:sp>
        <p:nvSpPr>
          <p:cNvPr id="3" name="Content Placeholder 2"/>
          <p:cNvSpPr>
            <a:spLocks noGrp="1"/>
          </p:cNvSpPr>
          <p:nvPr>
            <p:ph idx="1"/>
          </p:nvPr>
        </p:nvSpPr>
        <p:spPr/>
        <p:txBody>
          <a:bodyPr/>
          <a:lstStyle/>
          <a:p>
            <a:r>
              <a:rPr lang="en-US" dirty="0"/>
              <a:t>Plants and animals depend on each other for:</a:t>
            </a:r>
          </a:p>
          <a:p>
            <a:pPr marL="0" indent="0">
              <a:buNone/>
            </a:pPr>
            <a:r>
              <a:rPr lang="en-US" dirty="0"/>
              <a:t> (</a:t>
            </a:r>
            <a:r>
              <a:rPr lang="en-US" dirty="0" err="1"/>
              <a:t>i</a:t>
            </a:r>
            <a:r>
              <a:rPr lang="en-US" dirty="0"/>
              <a:t>) </a:t>
            </a:r>
            <a:r>
              <a:rPr lang="en-US" b="1" dirty="0"/>
              <a:t>Food</a:t>
            </a:r>
          </a:p>
          <a:p>
            <a:r>
              <a:rPr lang="en-US" dirty="0"/>
              <a:t>Animals feed on plants directly, while other animals like carnivores feed on herbivores. </a:t>
            </a:r>
          </a:p>
          <a:p>
            <a:r>
              <a:rPr lang="en-US" dirty="0"/>
              <a:t>Animals take in oxygen from the atmosphere and breath out carbon dioxide which plants use to make food.</a:t>
            </a:r>
          </a:p>
          <a:p>
            <a:pPr marL="0" indent="0">
              <a:buNone/>
            </a:pPr>
            <a:r>
              <a:rPr lang="en-US" dirty="0"/>
              <a:t> (ii) </a:t>
            </a:r>
            <a:r>
              <a:rPr lang="en-US" b="1" dirty="0"/>
              <a:t>Oxygen</a:t>
            </a:r>
          </a:p>
          <a:p>
            <a:r>
              <a:rPr lang="en-US" dirty="0"/>
              <a:t>Plants release oxygen while making food and this oxygen is used by animals for breathing (respiration)</a:t>
            </a:r>
          </a:p>
          <a:p>
            <a:endParaRPr lang="en-US" dirty="0"/>
          </a:p>
          <a:p>
            <a:endParaRPr lang="en-US" dirty="0"/>
          </a:p>
        </p:txBody>
      </p:sp>
    </p:spTree>
    <p:extLst>
      <p:ext uri="{BB962C8B-B14F-4D97-AF65-F5344CB8AC3E}">
        <p14:creationId xmlns:p14="http://schemas.microsoft.com/office/powerpoint/2010/main" val="8291816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29136"/>
            <a:ext cx="9144000" cy="6247864"/>
          </a:xfrm>
          <a:prstGeom prst="rect">
            <a:avLst/>
          </a:prstGeom>
        </p:spPr>
        <p:txBody>
          <a:bodyPr wrap="square">
            <a:spAutoFit/>
          </a:bodyPr>
          <a:lstStyle/>
          <a:p>
            <a:r>
              <a:rPr lang="en-US" sz="2000" u="sng" dirty="0"/>
              <a:t>KCPE 2007: QUESTION 25</a:t>
            </a:r>
          </a:p>
          <a:p>
            <a:r>
              <a:rPr lang="en-US" sz="2000" dirty="0"/>
              <a:t>The component that makes up 0.97% of air is used in.</a:t>
            </a:r>
          </a:p>
          <a:p>
            <a:r>
              <a:rPr lang="en-US" sz="2000" dirty="0"/>
              <a:t>A. Rusting 		</a:t>
            </a:r>
          </a:p>
          <a:p>
            <a:r>
              <a:rPr lang="en-US" sz="2000" dirty="0"/>
              <a:t>B. Preservation of soft drink</a:t>
            </a:r>
          </a:p>
          <a:p>
            <a:r>
              <a:rPr lang="en-US" sz="2000" dirty="0"/>
              <a:t>C. Electric bulbs  	</a:t>
            </a:r>
          </a:p>
          <a:p>
            <a:r>
              <a:rPr lang="en-US" sz="2000" dirty="0"/>
              <a:t>D. Making proteins</a:t>
            </a:r>
          </a:p>
          <a:p>
            <a:r>
              <a:rPr lang="en-US" sz="2000" dirty="0"/>
              <a:t>REASONING </a:t>
            </a:r>
          </a:p>
          <a:p>
            <a:r>
              <a:rPr lang="en-US" sz="2000" dirty="0"/>
              <a:t>Inert gases are 0.97% and are used in electric bulbs and tubes to prevent filament from burning out.</a:t>
            </a:r>
          </a:p>
          <a:p>
            <a:endParaRPr lang="en-US" sz="2000" u="sng" dirty="0"/>
          </a:p>
          <a:p>
            <a:r>
              <a:rPr lang="en-US" sz="2000" u="sng" dirty="0"/>
              <a:t>KCPE 2007: QUESTION 26</a:t>
            </a:r>
          </a:p>
          <a:p>
            <a:r>
              <a:rPr lang="en-US" sz="2000" dirty="0"/>
              <a:t>Which one of the following pair of processes is as a result of increase in temperature? </a:t>
            </a:r>
          </a:p>
          <a:p>
            <a:r>
              <a:rPr lang="en-US" sz="2000" dirty="0"/>
              <a:t>A. Melting and evaporation</a:t>
            </a:r>
          </a:p>
          <a:p>
            <a:r>
              <a:rPr lang="en-US" sz="2000" dirty="0"/>
              <a:t>B. Condensation and freezing</a:t>
            </a:r>
          </a:p>
          <a:p>
            <a:r>
              <a:rPr lang="en-US" sz="2000" dirty="0"/>
              <a:t>C. Condensation and evaporation</a:t>
            </a:r>
          </a:p>
          <a:p>
            <a:r>
              <a:rPr lang="en-US" sz="2000" dirty="0"/>
              <a:t>D. Melting and freezing</a:t>
            </a:r>
          </a:p>
          <a:p>
            <a:r>
              <a:rPr lang="en-US" sz="2000" dirty="0"/>
              <a:t>Reasoning </a:t>
            </a:r>
          </a:p>
          <a:p>
            <a:r>
              <a:rPr lang="en-US" sz="2000" dirty="0"/>
              <a:t>Melting and evaporation – increase in temperature </a:t>
            </a:r>
          </a:p>
          <a:p>
            <a:r>
              <a:rPr lang="en-US" sz="2000" dirty="0"/>
              <a:t>Condensation and freezing – decrease in temperature.</a:t>
            </a:r>
          </a:p>
          <a:p>
            <a:endParaRPr lang="en-US" sz="2000" dirty="0"/>
          </a:p>
        </p:txBody>
      </p:sp>
    </p:spTree>
    <p:extLst>
      <p:ext uri="{BB962C8B-B14F-4D97-AF65-F5344CB8AC3E}">
        <p14:creationId xmlns:p14="http://schemas.microsoft.com/office/powerpoint/2010/main" val="397506735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42774"/>
            <a:ext cx="9144000" cy="1200329"/>
          </a:xfrm>
          <a:prstGeom prst="rect">
            <a:avLst/>
          </a:prstGeom>
        </p:spPr>
        <p:txBody>
          <a:bodyPr wrap="square">
            <a:spAutoFit/>
          </a:bodyPr>
          <a:lstStyle/>
          <a:p>
            <a:r>
              <a:rPr lang="en-US" sz="2400" u="sng" dirty="0"/>
              <a:t>KCPE 2007: QUESTION 27</a:t>
            </a:r>
          </a:p>
          <a:p>
            <a:r>
              <a:rPr lang="en-US" sz="2400" dirty="0"/>
              <a:t>The diagram below shows a set up that was sue to demonstrate a certain property of matter.</a:t>
            </a:r>
          </a:p>
        </p:txBody>
      </p:sp>
      <p:pic>
        <p:nvPicPr>
          <p:cNvPr id="4301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909888" y="1243102"/>
            <a:ext cx="3850137" cy="2262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504950" y="3733800"/>
            <a:ext cx="9144000" cy="3046988"/>
          </a:xfrm>
          <a:prstGeom prst="rect">
            <a:avLst/>
          </a:prstGeom>
        </p:spPr>
        <p:txBody>
          <a:bodyPr wrap="square">
            <a:spAutoFit/>
          </a:bodyPr>
          <a:lstStyle/>
          <a:p>
            <a:r>
              <a:rPr lang="en-US" sz="2400" dirty="0"/>
              <a:t>The </a:t>
            </a:r>
            <a:r>
              <a:rPr lang="en-US" sz="2400" dirty="0" err="1"/>
              <a:t>coloured</a:t>
            </a:r>
            <a:r>
              <a:rPr lang="en-US" sz="2400" dirty="0"/>
              <a:t> water rises up the straw because?</a:t>
            </a:r>
          </a:p>
          <a:p>
            <a:r>
              <a:rPr lang="en-US" sz="2400" dirty="0"/>
              <a:t>A. Liquids expand when heated</a:t>
            </a:r>
          </a:p>
          <a:p>
            <a:r>
              <a:rPr lang="en-US" sz="2400" dirty="0"/>
              <a:t>B. Liquids occupy space</a:t>
            </a:r>
          </a:p>
          <a:p>
            <a:r>
              <a:rPr lang="en-US" sz="2400" dirty="0"/>
              <a:t>C. Air occupies space</a:t>
            </a:r>
          </a:p>
          <a:p>
            <a:r>
              <a:rPr lang="en-US" sz="2400" dirty="0"/>
              <a:t>D. Air expands when heated.</a:t>
            </a:r>
          </a:p>
          <a:p>
            <a:r>
              <a:rPr lang="en-US" sz="2400" dirty="0"/>
              <a:t>Reasoning  </a:t>
            </a:r>
          </a:p>
          <a:p>
            <a:r>
              <a:rPr lang="en-US" sz="2400" dirty="0"/>
              <a:t>When matter is heated (warmed) it either expand, melt or evaporate. Hands in this case are sources of heat. Air inside the bottle will expand.</a:t>
            </a:r>
          </a:p>
        </p:txBody>
      </p:sp>
    </p:spTree>
    <p:extLst>
      <p:ext uri="{BB962C8B-B14F-4D97-AF65-F5344CB8AC3E}">
        <p14:creationId xmlns:p14="http://schemas.microsoft.com/office/powerpoint/2010/main" val="293285966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143000"/>
            <a:ext cx="9220200" cy="3785652"/>
          </a:xfrm>
          <a:prstGeom prst="rect">
            <a:avLst/>
          </a:prstGeom>
        </p:spPr>
        <p:txBody>
          <a:bodyPr wrap="square">
            <a:spAutoFit/>
          </a:bodyPr>
          <a:lstStyle/>
          <a:p>
            <a:r>
              <a:rPr lang="en-US" sz="2400" dirty="0"/>
              <a:t>KCPE 2007: QUESTION 28</a:t>
            </a:r>
          </a:p>
          <a:p>
            <a:r>
              <a:rPr lang="en-US" sz="2400" dirty="0"/>
              <a:t>A </a:t>
            </a:r>
            <a:r>
              <a:rPr lang="en-US" sz="2400" dirty="0" err="1"/>
              <a:t>sufuria</a:t>
            </a:r>
            <a:r>
              <a:rPr lang="en-US" sz="2400" dirty="0"/>
              <a:t> made up of steel weighing 1000g floats on water while a nail made of iron weighing 50g sinks. This is because of?</a:t>
            </a:r>
          </a:p>
          <a:p>
            <a:pPr marL="457200" indent="-457200">
              <a:buAutoNum type="alphaUcPeriod"/>
            </a:pPr>
            <a:r>
              <a:rPr lang="en-US" sz="2400" dirty="0"/>
              <a:t>Types of material 	</a:t>
            </a:r>
          </a:p>
          <a:p>
            <a:r>
              <a:rPr lang="en-US" sz="2400" dirty="0"/>
              <a:t>B. Shape</a:t>
            </a:r>
          </a:p>
          <a:p>
            <a:r>
              <a:rPr lang="en-US" sz="2400" dirty="0"/>
              <a:t>C. Volume 		</a:t>
            </a:r>
          </a:p>
          <a:p>
            <a:r>
              <a:rPr lang="en-US" sz="2400" dirty="0"/>
              <a:t>D. Mass</a:t>
            </a:r>
          </a:p>
          <a:p>
            <a:endParaRPr lang="en-US" sz="2400" dirty="0"/>
          </a:p>
          <a:p>
            <a:r>
              <a:rPr lang="en-US" sz="2400" dirty="0"/>
              <a:t>Reasoning</a:t>
            </a:r>
          </a:p>
          <a:p>
            <a:r>
              <a:rPr lang="en-US" sz="2400" dirty="0"/>
              <a:t>Iron will sink due to its shape</a:t>
            </a:r>
          </a:p>
        </p:txBody>
      </p:sp>
    </p:spTree>
    <p:extLst>
      <p:ext uri="{BB962C8B-B14F-4D97-AF65-F5344CB8AC3E}">
        <p14:creationId xmlns:p14="http://schemas.microsoft.com/office/powerpoint/2010/main" val="227321226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52401"/>
            <a:ext cx="9144000" cy="6740307"/>
          </a:xfrm>
          <a:prstGeom prst="rect">
            <a:avLst/>
          </a:prstGeom>
        </p:spPr>
        <p:txBody>
          <a:bodyPr wrap="square">
            <a:spAutoFit/>
          </a:bodyPr>
          <a:lstStyle/>
          <a:p>
            <a:r>
              <a:rPr lang="en-US" sz="2400" u="sng" dirty="0"/>
              <a:t>KCPE 2007: QUESTION 44</a:t>
            </a:r>
          </a:p>
          <a:p>
            <a:r>
              <a:rPr lang="en-US" sz="2400" dirty="0"/>
              <a:t>Which one of the following groups of methods can be used to separate solid mixture only?</a:t>
            </a:r>
          </a:p>
          <a:p>
            <a:r>
              <a:rPr lang="en-US" sz="2400" dirty="0"/>
              <a:t>A. Sieving, picking, winnowing</a:t>
            </a:r>
          </a:p>
          <a:p>
            <a:r>
              <a:rPr lang="en-US" sz="2400" dirty="0"/>
              <a:t>B. picking, use of magnetic, decanting</a:t>
            </a:r>
          </a:p>
          <a:p>
            <a:r>
              <a:rPr lang="en-US" sz="2400" dirty="0"/>
              <a:t>C. Winnowing, sieving, filtration.</a:t>
            </a:r>
          </a:p>
          <a:p>
            <a:r>
              <a:rPr lang="en-US" sz="2400" dirty="0"/>
              <a:t>D. use of magnet, filtration, decanting.</a:t>
            </a:r>
          </a:p>
          <a:p>
            <a:r>
              <a:rPr lang="en-US" sz="2400" dirty="0"/>
              <a:t>Reasoning </a:t>
            </a:r>
          </a:p>
          <a:p>
            <a:r>
              <a:rPr lang="en-US" sz="2400" u="sng" dirty="0"/>
              <a:t>Sieving </a:t>
            </a:r>
            <a:r>
              <a:rPr lang="en-US" sz="2400" dirty="0"/>
              <a:t>– can be used to separate small and large solids where small particles will pass through the sieve.</a:t>
            </a:r>
          </a:p>
          <a:p>
            <a:r>
              <a:rPr lang="en-US" sz="2400" dirty="0"/>
              <a:t>Picking –It is the use of hands to pick large particles leaving small particles.</a:t>
            </a:r>
          </a:p>
          <a:p>
            <a:r>
              <a:rPr lang="en-US" sz="2400" u="sng" dirty="0"/>
              <a:t>Winnowing</a:t>
            </a:r>
            <a:r>
              <a:rPr lang="en-US" sz="2400" dirty="0"/>
              <a:t> – used to blow away light particles leaving large particles.</a:t>
            </a:r>
          </a:p>
          <a:p>
            <a:r>
              <a:rPr lang="en-US" sz="2400" dirty="0"/>
              <a:t>Use of magnetic –used to separate magnetic solid materials from non-magnetic materials.</a:t>
            </a:r>
          </a:p>
          <a:p>
            <a:r>
              <a:rPr lang="en-US" sz="2400" u="sng" dirty="0"/>
              <a:t>Decantation </a:t>
            </a:r>
            <a:r>
              <a:rPr lang="en-US" sz="2400" dirty="0"/>
              <a:t>– used to separate solids from liquids.</a:t>
            </a:r>
          </a:p>
          <a:p>
            <a:r>
              <a:rPr lang="en-US" sz="2400" u="sng" dirty="0"/>
              <a:t>Filtration</a:t>
            </a:r>
            <a:r>
              <a:rPr lang="en-US" sz="2400" dirty="0"/>
              <a:t> – used to separate solids from liquids.</a:t>
            </a:r>
          </a:p>
          <a:p>
            <a:r>
              <a:rPr lang="en-US" sz="2400" dirty="0"/>
              <a:t>A is the correct answer.</a:t>
            </a:r>
          </a:p>
        </p:txBody>
      </p:sp>
    </p:spTree>
    <p:extLst>
      <p:ext uri="{BB962C8B-B14F-4D97-AF65-F5344CB8AC3E}">
        <p14:creationId xmlns:p14="http://schemas.microsoft.com/office/powerpoint/2010/main" val="13923876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04801"/>
            <a:ext cx="9144000" cy="5262979"/>
          </a:xfrm>
          <a:prstGeom prst="rect">
            <a:avLst/>
          </a:prstGeom>
        </p:spPr>
        <p:txBody>
          <a:bodyPr wrap="square">
            <a:spAutoFit/>
          </a:bodyPr>
          <a:lstStyle/>
          <a:p>
            <a:r>
              <a:rPr lang="en-US" sz="2400" u="sng" dirty="0"/>
              <a:t>KCPE 2007: QUESTION 48.</a:t>
            </a:r>
          </a:p>
          <a:p>
            <a:endParaRPr lang="en-US" sz="2400" u="sng" dirty="0"/>
          </a:p>
          <a:p>
            <a:r>
              <a:rPr lang="en-US" sz="2400" dirty="0"/>
              <a:t>Which one of the following consists of only materials that are all non-magnetic?</a:t>
            </a:r>
          </a:p>
          <a:p>
            <a:r>
              <a:rPr lang="en-US" sz="2400" dirty="0"/>
              <a:t>A.	</a:t>
            </a:r>
            <a:r>
              <a:rPr lang="en-US" sz="2400" dirty="0" err="1"/>
              <a:t>Aluminium</a:t>
            </a:r>
            <a:r>
              <a:rPr lang="en-US" sz="2400" dirty="0"/>
              <a:t> foil, a shilling coin</a:t>
            </a:r>
          </a:p>
          <a:p>
            <a:r>
              <a:rPr lang="en-US" sz="2400" dirty="0"/>
              <a:t>B.	Iron nail, staple pins</a:t>
            </a:r>
          </a:p>
          <a:p>
            <a:r>
              <a:rPr lang="en-US" sz="2400" dirty="0"/>
              <a:t>C.	Metal scissors, steel wool</a:t>
            </a:r>
          </a:p>
          <a:p>
            <a:r>
              <a:rPr lang="en-US" sz="2400" dirty="0"/>
              <a:t>D.	Piece of glass, sewing needle.</a:t>
            </a:r>
          </a:p>
          <a:p>
            <a:endParaRPr lang="en-US" sz="2400" dirty="0"/>
          </a:p>
          <a:p>
            <a:r>
              <a:rPr lang="en-US" sz="2400" dirty="0"/>
              <a:t>Reasoning </a:t>
            </a:r>
          </a:p>
          <a:p>
            <a:r>
              <a:rPr lang="en-US" sz="2400" dirty="0"/>
              <a:t>Magnetic materials – iron, nicked, steel and cobalt</a:t>
            </a:r>
          </a:p>
          <a:p>
            <a:r>
              <a:rPr lang="en-US" sz="2400" dirty="0"/>
              <a:t>Non-magnetic materials – Glass, Copper, Tin, </a:t>
            </a:r>
            <a:r>
              <a:rPr lang="en-US" sz="2400" dirty="0" err="1"/>
              <a:t>Aluminium</a:t>
            </a:r>
            <a:r>
              <a:rPr lang="en-US" sz="2400" dirty="0"/>
              <a:t> </a:t>
            </a:r>
            <a:r>
              <a:rPr lang="en-US" sz="2400" dirty="0" err="1"/>
              <a:t>e.t.c</a:t>
            </a:r>
            <a:endParaRPr lang="en-US" sz="2400" dirty="0"/>
          </a:p>
          <a:p>
            <a:r>
              <a:rPr lang="en-US" sz="2400" dirty="0"/>
              <a:t>Coin is made from copper</a:t>
            </a:r>
          </a:p>
          <a:p>
            <a:r>
              <a:rPr lang="en-US" sz="2400" dirty="0"/>
              <a:t>Aluminum foil and a shilling coin are non-magnetic materials.</a:t>
            </a:r>
          </a:p>
        </p:txBody>
      </p:sp>
    </p:spTree>
    <p:extLst>
      <p:ext uri="{BB962C8B-B14F-4D97-AF65-F5344CB8AC3E}">
        <p14:creationId xmlns:p14="http://schemas.microsoft.com/office/powerpoint/2010/main" val="80323960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43050" y="-76200"/>
            <a:ext cx="9144000" cy="6832640"/>
          </a:xfrm>
          <a:prstGeom prst="rect">
            <a:avLst/>
          </a:prstGeom>
        </p:spPr>
        <p:txBody>
          <a:bodyPr wrap="square">
            <a:spAutoFit/>
          </a:bodyPr>
          <a:lstStyle/>
          <a:p>
            <a:r>
              <a:rPr lang="en-US" sz="2000" dirty="0"/>
              <a:t>KCPE 2015</a:t>
            </a:r>
          </a:p>
          <a:p>
            <a:r>
              <a:rPr lang="en-US" sz="2000" dirty="0"/>
              <a:t>1.	Which one of the following materials is non magnetic?</a:t>
            </a:r>
          </a:p>
          <a:p>
            <a:r>
              <a:rPr lang="en-US" sz="2000" dirty="0"/>
              <a:t>	A. Copper wire		</a:t>
            </a:r>
          </a:p>
          <a:p>
            <a:r>
              <a:rPr lang="en-US" sz="2000" dirty="0"/>
              <a:t>	B. Steel wool</a:t>
            </a:r>
          </a:p>
          <a:p>
            <a:r>
              <a:rPr lang="en-US" sz="2000" dirty="0"/>
              <a:t>	C. Office pin		</a:t>
            </a:r>
          </a:p>
          <a:p>
            <a:r>
              <a:rPr lang="en-US" sz="2000" dirty="0"/>
              <a:t>	D. Razor blade</a:t>
            </a:r>
          </a:p>
          <a:p>
            <a:endParaRPr lang="en-US" sz="900" dirty="0"/>
          </a:p>
          <a:p>
            <a:r>
              <a:rPr lang="en-US" sz="2000" dirty="0"/>
              <a:t>2.	The diagram below shows a set-up used to demonstrate a certain aspect of matter;</a:t>
            </a:r>
          </a:p>
          <a:p>
            <a:endParaRPr lang="en-US" sz="2000" dirty="0"/>
          </a:p>
          <a:p>
            <a:r>
              <a:rPr lang="en-US" sz="2000" dirty="0"/>
              <a:t>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100" dirty="0"/>
          </a:p>
          <a:p>
            <a:r>
              <a:rPr lang="en-US" sz="2000" dirty="0"/>
              <a:t>	Which one of the following is likely to occur after some time?</a:t>
            </a:r>
          </a:p>
          <a:p>
            <a:r>
              <a:rPr lang="en-US" sz="2000" dirty="0"/>
              <a:t>	A. Air gets into the balloon</a:t>
            </a:r>
          </a:p>
          <a:p>
            <a:r>
              <a:rPr lang="en-US" sz="2000" dirty="0"/>
              <a:t>	B. Heat enters the balloon</a:t>
            </a:r>
          </a:p>
          <a:p>
            <a:r>
              <a:rPr lang="en-US" sz="2000" dirty="0"/>
              <a:t>	C. Water enters into the bottle</a:t>
            </a:r>
          </a:p>
          <a:p>
            <a:r>
              <a:rPr lang="en-US" sz="2000" dirty="0"/>
              <a:t>	D. Balloon contracts</a:t>
            </a:r>
          </a:p>
        </p:txBody>
      </p:sp>
      <p:pic>
        <p:nvPicPr>
          <p:cNvPr id="4403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971800" y="2493079"/>
            <a:ext cx="3767690" cy="192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80922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09601"/>
            <a:ext cx="9144000" cy="5262979"/>
          </a:xfrm>
          <a:prstGeom prst="rect">
            <a:avLst/>
          </a:prstGeom>
        </p:spPr>
        <p:txBody>
          <a:bodyPr wrap="square">
            <a:spAutoFit/>
          </a:bodyPr>
          <a:lstStyle/>
          <a:p>
            <a:r>
              <a:rPr lang="en-US" sz="2400" dirty="0"/>
              <a:t>3. Which one of the following components of air is correctly matched to its percentage?</a:t>
            </a:r>
          </a:p>
          <a:p>
            <a:r>
              <a:rPr lang="en-US" sz="2400" dirty="0"/>
              <a:t>	Oxygen			Inert gases</a:t>
            </a:r>
          </a:p>
          <a:p>
            <a:r>
              <a:rPr lang="en-US" sz="2400" dirty="0"/>
              <a:t>	A. 21				78</a:t>
            </a:r>
          </a:p>
          <a:p>
            <a:r>
              <a:rPr lang="en-US" sz="2400" dirty="0"/>
              <a:t>	B. 0.97				0.03</a:t>
            </a:r>
          </a:p>
          <a:p>
            <a:r>
              <a:rPr lang="en-US" sz="2400" dirty="0"/>
              <a:t>	C. 21				0.97</a:t>
            </a:r>
          </a:p>
          <a:p>
            <a:r>
              <a:rPr lang="en-US" sz="2400" dirty="0"/>
              <a:t>	D. 0.03				78</a:t>
            </a:r>
          </a:p>
          <a:p>
            <a:endParaRPr lang="en-US" sz="2400" dirty="0"/>
          </a:p>
          <a:p>
            <a:r>
              <a:rPr lang="en-US" sz="2400" dirty="0"/>
              <a:t>4. Which one of the following mixtures can be separated by either picking or sieving?</a:t>
            </a:r>
          </a:p>
          <a:p>
            <a:r>
              <a:rPr lang="en-US" sz="2400" dirty="0"/>
              <a:t>	A. Maize and beans</a:t>
            </a:r>
          </a:p>
          <a:p>
            <a:r>
              <a:rPr lang="en-US" sz="2400" dirty="0"/>
              <a:t>	B. Rice and sorghum</a:t>
            </a:r>
          </a:p>
          <a:p>
            <a:r>
              <a:rPr lang="en-US" sz="2400" dirty="0"/>
              <a:t>	C. Maize and millet</a:t>
            </a:r>
          </a:p>
          <a:p>
            <a:r>
              <a:rPr lang="en-US" sz="2400" dirty="0"/>
              <a:t>	D. Green grams and peas</a:t>
            </a:r>
          </a:p>
        </p:txBody>
      </p:sp>
    </p:spTree>
    <p:extLst>
      <p:ext uri="{BB962C8B-B14F-4D97-AF65-F5344CB8AC3E}">
        <p14:creationId xmlns:p14="http://schemas.microsoft.com/office/powerpoint/2010/main" val="402363020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686800" y="1262063"/>
            <a:ext cx="2362200" cy="461665"/>
          </a:xfrm>
          <a:prstGeom prst="rect">
            <a:avLst/>
          </a:prstGeom>
          <a:noFill/>
        </p:spPr>
        <p:txBody>
          <a:bodyPr wrap="square" rtlCol="0">
            <a:spAutoFit/>
          </a:bodyPr>
          <a:lstStyle/>
          <a:p>
            <a:r>
              <a:rPr lang="en-US" sz="2400" b="1" dirty="0"/>
              <a:t>KCPE 2012</a:t>
            </a:r>
          </a:p>
        </p:txBody>
      </p:sp>
    </p:spTree>
    <p:extLst>
      <p:ext uri="{BB962C8B-B14F-4D97-AF65-F5344CB8AC3E}">
        <p14:creationId xmlns:p14="http://schemas.microsoft.com/office/powerpoint/2010/main" val="260688802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57401"/>
            <a:ext cx="24574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602975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1066801"/>
            <a:ext cx="24574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79825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(iii) </a:t>
            </a:r>
            <a:r>
              <a:rPr lang="en-US" b="1" dirty="0"/>
              <a:t>Carbon dioxide</a:t>
            </a:r>
          </a:p>
          <a:p>
            <a:r>
              <a:rPr lang="en-US" dirty="0"/>
              <a:t>Animals breath out carbon dioxide which plants use to make their own food.</a:t>
            </a:r>
          </a:p>
          <a:p>
            <a:pPr marL="0" indent="0">
              <a:buNone/>
            </a:pPr>
            <a:endParaRPr lang="en-US" dirty="0"/>
          </a:p>
          <a:p>
            <a:pPr marL="0" indent="0">
              <a:buNone/>
            </a:pPr>
            <a:r>
              <a:rPr lang="en-US" dirty="0"/>
              <a:t>(iv) </a:t>
            </a:r>
            <a:r>
              <a:rPr lang="en-US" b="1" dirty="0"/>
              <a:t>Shelter</a:t>
            </a:r>
          </a:p>
          <a:p>
            <a:r>
              <a:rPr lang="en-US" dirty="0"/>
              <a:t>Many animals depend on trees for shelter, for example, birds insects and monkeys</a:t>
            </a:r>
          </a:p>
          <a:p>
            <a:pPr marL="0" indent="0">
              <a:buNone/>
            </a:pPr>
            <a:endParaRPr lang="en-US" dirty="0"/>
          </a:p>
          <a:p>
            <a:pPr marL="0" indent="0">
              <a:buNone/>
            </a:pPr>
            <a:r>
              <a:rPr lang="en-US" dirty="0"/>
              <a:t>(v) </a:t>
            </a:r>
            <a:r>
              <a:rPr lang="en-US" b="1" dirty="0"/>
              <a:t>Pollination</a:t>
            </a:r>
          </a:p>
          <a:p>
            <a:r>
              <a:rPr lang="en-US" dirty="0"/>
              <a:t>Many plants depend on animals like bees for pollination, whereas the animals (insects) get nectar from the plants.</a:t>
            </a:r>
          </a:p>
          <a:p>
            <a:endParaRPr lang="en-US" dirty="0"/>
          </a:p>
          <a:p>
            <a:endParaRPr lang="en-US" dirty="0"/>
          </a:p>
        </p:txBody>
      </p:sp>
    </p:spTree>
    <p:extLst>
      <p:ext uri="{BB962C8B-B14F-4D97-AF65-F5344CB8AC3E}">
        <p14:creationId xmlns:p14="http://schemas.microsoft.com/office/powerpoint/2010/main" val="35513834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8576"/>
            <a:ext cx="9120187" cy="682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6274594"/>
            <a:ext cx="24574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436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0" y="6218238"/>
            <a:ext cx="24574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266389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47812" y="1243548"/>
            <a:ext cx="9144000" cy="3785652"/>
          </a:xfrm>
          <a:prstGeom prst="rect">
            <a:avLst/>
          </a:prstGeom>
        </p:spPr>
        <p:txBody>
          <a:bodyPr wrap="square">
            <a:spAutoFit/>
          </a:bodyPr>
          <a:lstStyle/>
          <a:p>
            <a:r>
              <a:rPr lang="en-US" sz="2400" dirty="0"/>
              <a:t>36. In an investigation on factors affecting sinking and</a:t>
            </a:r>
          </a:p>
          <a:p>
            <a:r>
              <a:rPr lang="en-US" sz="2400" dirty="0"/>
              <a:t>floating pupils carried out the following activities:</a:t>
            </a:r>
          </a:p>
          <a:p>
            <a:r>
              <a:rPr lang="en-US" sz="2400" dirty="0"/>
              <a:t>(i) placed a bottle top in water.</a:t>
            </a:r>
          </a:p>
          <a:p>
            <a:r>
              <a:rPr lang="en-US" sz="2400" dirty="0"/>
              <a:t>(ii) made the same bottle top into a ball and placed it on water.</a:t>
            </a:r>
          </a:p>
          <a:p>
            <a:r>
              <a:rPr lang="en-US" sz="2400" dirty="0"/>
              <a:t>Which one of the following factors was the pupils</a:t>
            </a:r>
          </a:p>
          <a:p>
            <a:r>
              <a:rPr lang="en-US" sz="2400" dirty="0"/>
              <a:t>investigating?</a:t>
            </a:r>
          </a:p>
          <a:p>
            <a:r>
              <a:rPr lang="en-US" sz="2400" dirty="0"/>
              <a:t>A. Size.</a:t>
            </a:r>
          </a:p>
          <a:p>
            <a:r>
              <a:rPr lang="en-US" sz="2400" dirty="0"/>
              <a:t>B. Shape.</a:t>
            </a:r>
          </a:p>
          <a:p>
            <a:r>
              <a:rPr lang="en-US" sz="2400" dirty="0"/>
              <a:t>C. Type of material.</a:t>
            </a:r>
          </a:p>
          <a:p>
            <a:r>
              <a:rPr lang="en-US" sz="2400" dirty="0"/>
              <a:t>D. Mass.</a:t>
            </a:r>
          </a:p>
        </p:txBody>
      </p:sp>
      <p:sp>
        <p:nvSpPr>
          <p:cNvPr id="7" name="TextBox 6"/>
          <p:cNvSpPr txBox="1"/>
          <p:nvPr/>
        </p:nvSpPr>
        <p:spPr>
          <a:xfrm>
            <a:off x="4938712" y="177226"/>
            <a:ext cx="2362200" cy="584775"/>
          </a:xfrm>
          <a:prstGeom prst="rect">
            <a:avLst/>
          </a:prstGeom>
          <a:noFill/>
        </p:spPr>
        <p:txBody>
          <a:bodyPr wrap="square" rtlCol="0">
            <a:spAutoFit/>
          </a:bodyPr>
          <a:lstStyle/>
          <a:p>
            <a:r>
              <a:rPr lang="en-US" sz="3200" b="1" dirty="0"/>
              <a:t>KCPE 2014</a:t>
            </a:r>
          </a:p>
        </p:txBody>
      </p:sp>
    </p:spTree>
    <p:extLst>
      <p:ext uri="{BB962C8B-B14F-4D97-AF65-F5344CB8AC3E}">
        <p14:creationId xmlns:p14="http://schemas.microsoft.com/office/powerpoint/2010/main" val="316404820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4475" y="457201"/>
            <a:ext cx="9144000" cy="5632311"/>
          </a:xfrm>
          <a:prstGeom prst="rect">
            <a:avLst/>
          </a:prstGeom>
        </p:spPr>
        <p:txBody>
          <a:bodyPr wrap="square">
            <a:spAutoFit/>
          </a:bodyPr>
          <a:lstStyle/>
          <a:p>
            <a:r>
              <a:rPr lang="en-US" sz="2400" dirty="0"/>
              <a:t>15. Which one of the following components of air is used</a:t>
            </a:r>
          </a:p>
          <a:p>
            <a:r>
              <a:rPr lang="en-US" sz="2400" dirty="0"/>
              <a:t>for preserving soft drinks?</a:t>
            </a:r>
          </a:p>
          <a:p>
            <a:r>
              <a:rPr lang="en-US" sz="2400" dirty="0"/>
              <a:t>A. Carbon dioxide.</a:t>
            </a:r>
          </a:p>
          <a:p>
            <a:r>
              <a:rPr lang="en-US" sz="2400" dirty="0"/>
              <a:t>B. Nitrogen.</a:t>
            </a:r>
          </a:p>
          <a:p>
            <a:r>
              <a:rPr lang="en-US" sz="2400" dirty="0"/>
              <a:t>C. Oxygen.</a:t>
            </a:r>
          </a:p>
          <a:p>
            <a:r>
              <a:rPr lang="en-US" sz="2400" dirty="0"/>
              <a:t>D. Inert gases.</a:t>
            </a:r>
          </a:p>
          <a:p>
            <a:endParaRPr lang="en-US" sz="2400" dirty="0"/>
          </a:p>
          <a:p>
            <a:r>
              <a:rPr lang="en-US" sz="2400" dirty="0"/>
              <a:t>16. Which one of the following pairs of processes are as a</a:t>
            </a:r>
          </a:p>
          <a:p>
            <a:r>
              <a:rPr lang="en-US" sz="2400" dirty="0"/>
              <a:t>result of increase and decrease in temperature</a:t>
            </a:r>
          </a:p>
          <a:p>
            <a:r>
              <a:rPr lang="en-US" sz="2400" dirty="0"/>
              <a:t>respectively?</a:t>
            </a:r>
          </a:p>
          <a:p>
            <a:r>
              <a:rPr lang="en-US" sz="2400" dirty="0"/>
              <a:t>Increase Decrease</a:t>
            </a:r>
          </a:p>
          <a:p>
            <a:r>
              <a:rPr lang="en-US" sz="2400" dirty="0"/>
              <a:t>A. Freezing Condensation.</a:t>
            </a:r>
          </a:p>
          <a:p>
            <a:r>
              <a:rPr lang="en-US" sz="2400" dirty="0"/>
              <a:t>B. Expansion Evaporation.</a:t>
            </a:r>
          </a:p>
          <a:p>
            <a:r>
              <a:rPr lang="en-US" sz="2400" dirty="0"/>
              <a:t>C. Contraction Expansion.</a:t>
            </a:r>
          </a:p>
          <a:p>
            <a:r>
              <a:rPr lang="en-US" sz="2400" dirty="0"/>
              <a:t>D. Melting Condensation.</a:t>
            </a:r>
          </a:p>
        </p:txBody>
      </p:sp>
    </p:spTree>
    <p:extLst>
      <p:ext uri="{BB962C8B-B14F-4D97-AF65-F5344CB8AC3E}">
        <p14:creationId xmlns:p14="http://schemas.microsoft.com/office/powerpoint/2010/main" val="22646899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64154"/>
            <a:ext cx="9144000" cy="4893647"/>
          </a:xfrm>
          <a:prstGeom prst="rect">
            <a:avLst/>
          </a:prstGeom>
        </p:spPr>
        <p:txBody>
          <a:bodyPr wrap="square">
            <a:spAutoFit/>
          </a:bodyPr>
          <a:lstStyle/>
          <a:p>
            <a:r>
              <a:rPr lang="en-US" sz="2400" dirty="0"/>
              <a:t>17. Which one of the following statements is true about</a:t>
            </a:r>
          </a:p>
          <a:p>
            <a:r>
              <a:rPr lang="en-US" sz="2400" dirty="0"/>
              <a:t>liquid and gases?</a:t>
            </a:r>
          </a:p>
          <a:p>
            <a:r>
              <a:rPr lang="en-US" sz="2400" dirty="0"/>
              <a:t>A. Liquid has a definite volume.</a:t>
            </a:r>
          </a:p>
          <a:p>
            <a:r>
              <a:rPr lang="en-US" sz="2400" dirty="0"/>
              <a:t>B. Gases has definite volume.</a:t>
            </a:r>
          </a:p>
          <a:p>
            <a:r>
              <a:rPr lang="en-US" sz="2400" dirty="0"/>
              <a:t>C. Liquid have definite shape.</a:t>
            </a:r>
          </a:p>
          <a:p>
            <a:r>
              <a:rPr lang="en-US" sz="2400" dirty="0"/>
              <a:t>D. Gases has definite shape.</a:t>
            </a:r>
          </a:p>
          <a:p>
            <a:endParaRPr lang="en-US" sz="2400" dirty="0"/>
          </a:p>
          <a:p>
            <a:r>
              <a:rPr lang="en-US" sz="2400" dirty="0"/>
              <a:t>18. A mixture of salt solution , maize grain and iron</a:t>
            </a:r>
          </a:p>
          <a:p>
            <a:r>
              <a:rPr lang="en-US" sz="2400" dirty="0"/>
              <a:t>filings can be separated by</a:t>
            </a:r>
          </a:p>
          <a:p>
            <a:r>
              <a:rPr lang="en-US" sz="2400" dirty="0"/>
              <a:t>A. filtering, use of magnet, evaporation</a:t>
            </a:r>
          </a:p>
          <a:p>
            <a:r>
              <a:rPr lang="en-US" sz="2400" dirty="0"/>
              <a:t>B. decanting, picking, winnowing</a:t>
            </a:r>
          </a:p>
          <a:p>
            <a:r>
              <a:rPr lang="en-US" sz="2400" dirty="0"/>
              <a:t>C. filtering, decanting, evaporation</a:t>
            </a:r>
          </a:p>
          <a:p>
            <a:r>
              <a:rPr lang="en-US" sz="2400" dirty="0"/>
              <a:t>D. winnowing, use of magnet, picking.</a:t>
            </a:r>
          </a:p>
        </p:txBody>
      </p:sp>
    </p:spTree>
    <p:extLst>
      <p:ext uri="{BB962C8B-B14F-4D97-AF65-F5344CB8AC3E}">
        <p14:creationId xmlns:p14="http://schemas.microsoft.com/office/powerpoint/2010/main" val="313428855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33401"/>
            <a:ext cx="9144000" cy="5262979"/>
          </a:xfrm>
          <a:prstGeom prst="rect">
            <a:avLst/>
          </a:prstGeom>
        </p:spPr>
        <p:txBody>
          <a:bodyPr wrap="square">
            <a:spAutoFit/>
          </a:bodyPr>
          <a:lstStyle/>
          <a:p>
            <a:r>
              <a:rPr lang="en-US" sz="2400" dirty="0"/>
              <a:t>45. Which one of the following groups only consists of materials that are non – magnetic?</a:t>
            </a:r>
          </a:p>
          <a:p>
            <a:r>
              <a:rPr lang="en-US" sz="2400" dirty="0"/>
              <a:t>A. Piece of glass, silver coin, cello tape.</a:t>
            </a:r>
          </a:p>
          <a:p>
            <a:r>
              <a:rPr lang="en-US" sz="2400" dirty="0"/>
              <a:t>B. Nail, steel, wool, spoon.</a:t>
            </a:r>
          </a:p>
          <a:p>
            <a:r>
              <a:rPr lang="en-US" sz="2400" dirty="0"/>
              <a:t>C. Scissors, razor blade, piece of glass.</a:t>
            </a:r>
          </a:p>
          <a:p>
            <a:r>
              <a:rPr lang="en-US" sz="2400" dirty="0"/>
              <a:t>D. Staple pins, sowing needle, </a:t>
            </a:r>
            <a:r>
              <a:rPr lang="en-US" sz="2400" dirty="0" err="1"/>
              <a:t>aluminium</a:t>
            </a:r>
            <a:r>
              <a:rPr lang="en-US" sz="2400" dirty="0"/>
              <a:t>.</a:t>
            </a:r>
          </a:p>
          <a:p>
            <a:endParaRPr lang="en-US" sz="2400" dirty="0"/>
          </a:p>
          <a:p>
            <a:r>
              <a:rPr lang="en-US" sz="2400" dirty="0"/>
              <a:t>46. Which one of the following groups consists only of gases that comprise 0.03, 0.97 and 21 percentage</a:t>
            </a:r>
          </a:p>
          <a:p>
            <a:r>
              <a:rPr lang="en-US" sz="2400" dirty="0"/>
              <a:t>in air respectively?</a:t>
            </a:r>
          </a:p>
          <a:p>
            <a:r>
              <a:rPr lang="en-US" sz="2400" dirty="0"/>
              <a:t>A. Inert gases, oxygen and nitrogen.</a:t>
            </a:r>
          </a:p>
          <a:p>
            <a:r>
              <a:rPr lang="en-US" sz="2400" dirty="0"/>
              <a:t>B. Carbon dioxide, inert gases and oxygen.</a:t>
            </a:r>
          </a:p>
          <a:p>
            <a:r>
              <a:rPr lang="en-US" sz="2400" dirty="0"/>
              <a:t>C. Inert gases, carbon dioxide and nitrogen.</a:t>
            </a:r>
          </a:p>
          <a:p>
            <a:r>
              <a:rPr lang="en-US" sz="2400" dirty="0"/>
              <a:t>D. Carbon dioxide, oxygen and nitrogen.</a:t>
            </a:r>
          </a:p>
        </p:txBody>
      </p:sp>
    </p:spTree>
    <p:extLst>
      <p:ext uri="{BB962C8B-B14F-4D97-AF65-F5344CB8AC3E}">
        <p14:creationId xmlns:p14="http://schemas.microsoft.com/office/powerpoint/2010/main" val="14918688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0400" y="1"/>
            <a:ext cx="5105400" cy="461665"/>
          </a:xfrm>
          <a:prstGeom prst="rect">
            <a:avLst/>
          </a:prstGeom>
          <a:noFill/>
        </p:spPr>
        <p:txBody>
          <a:bodyPr wrap="square" rtlCol="0">
            <a:spAutoFit/>
          </a:bodyPr>
          <a:lstStyle/>
          <a:p>
            <a:pPr algn="ctr"/>
            <a:r>
              <a:rPr lang="en-US" sz="2400" b="1" u="sng" dirty="0"/>
              <a:t>KCPE 2013</a:t>
            </a:r>
          </a:p>
        </p:txBody>
      </p:sp>
      <p:sp>
        <p:nvSpPr>
          <p:cNvPr id="6" name="Rectangle 5"/>
          <p:cNvSpPr/>
          <p:nvPr/>
        </p:nvSpPr>
        <p:spPr>
          <a:xfrm>
            <a:off x="1557337" y="461665"/>
            <a:ext cx="9144000" cy="1938992"/>
          </a:xfrm>
          <a:prstGeom prst="rect">
            <a:avLst/>
          </a:prstGeom>
        </p:spPr>
        <p:txBody>
          <a:bodyPr wrap="square">
            <a:spAutoFit/>
          </a:bodyPr>
          <a:lstStyle/>
          <a:p>
            <a:r>
              <a:rPr lang="en-US" sz="2400" dirty="0"/>
              <a:t>2. The best procedure of separating a mixture of sand, maize and salt is</a:t>
            </a:r>
          </a:p>
          <a:p>
            <a:r>
              <a:rPr lang="en-US" sz="2400" dirty="0"/>
              <a:t>A. picking, dissolving, filtering, evaporating</a:t>
            </a:r>
          </a:p>
          <a:p>
            <a:r>
              <a:rPr lang="en-US" sz="2400" dirty="0"/>
              <a:t>B. dissolving, filtering, picking, evaporating</a:t>
            </a:r>
          </a:p>
          <a:p>
            <a:r>
              <a:rPr lang="en-US" sz="2400" dirty="0"/>
              <a:t>C. picking, filtering, dissolving, evaporating</a:t>
            </a:r>
          </a:p>
          <a:p>
            <a:r>
              <a:rPr lang="en-US" sz="2400" dirty="0"/>
              <a:t>D. dissolving, decanting, picking, evaporating</a:t>
            </a:r>
          </a:p>
        </p:txBody>
      </p:sp>
      <p:sp>
        <p:nvSpPr>
          <p:cNvPr id="7" name="Rectangle 6"/>
          <p:cNvSpPr/>
          <p:nvPr/>
        </p:nvSpPr>
        <p:spPr>
          <a:xfrm>
            <a:off x="1524001" y="3124200"/>
            <a:ext cx="9110663" cy="2677656"/>
          </a:xfrm>
          <a:prstGeom prst="rect">
            <a:avLst/>
          </a:prstGeom>
        </p:spPr>
        <p:txBody>
          <a:bodyPr wrap="square">
            <a:spAutoFit/>
          </a:bodyPr>
          <a:lstStyle/>
          <a:p>
            <a:r>
              <a:rPr lang="en-US" sz="2400" dirty="0"/>
              <a:t>19. Which of the following pairs of objects is correctly classified into magnetic and non-magnetic?</a:t>
            </a:r>
          </a:p>
          <a:p>
            <a:r>
              <a:rPr lang="en-US" sz="2400" dirty="0"/>
              <a:t>Magnetic 			Non-magnetic</a:t>
            </a:r>
          </a:p>
          <a:p>
            <a:r>
              <a:rPr lang="en-US" sz="2400" dirty="0"/>
              <a:t>A. Glass sheet 			Tin can.</a:t>
            </a:r>
          </a:p>
          <a:p>
            <a:r>
              <a:rPr lang="en-US" sz="2400" dirty="0"/>
              <a:t>B. Steel needle 		Pencil lead.</a:t>
            </a:r>
          </a:p>
          <a:p>
            <a:r>
              <a:rPr lang="en-US" sz="2400" dirty="0"/>
              <a:t>C. Copper coin 		Steel wool.</a:t>
            </a:r>
          </a:p>
          <a:p>
            <a:r>
              <a:rPr lang="en-US" sz="2400" dirty="0"/>
              <a:t>D. Razor blade 		Staple pin.</a:t>
            </a:r>
          </a:p>
        </p:txBody>
      </p:sp>
    </p:spTree>
    <p:extLst>
      <p:ext uri="{BB962C8B-B14F-4D97-AF65-F5344CB8AC3E}">
        <p14:creationId xmlns:p14="http://schemas.microsoft.com/office/powerpoint/2010/main" val="277049490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0275"/>
            <a:ext cx="9144000" cy="2308324"/>
          </a:xfrm>
          <a:prstGeom prst="rect">
            <a:avLst/>
          </a:prstGeom>
        </p:spPr>
        <p:txBody>
          <a:bodyPr wrap="square">
            <a:spAutoFit/>
          </a:bodyPr>
          <a:lstStyle/>
          <a:p>
            <a:r>
              <a:rPr lang="en-US" sz="2400" dirty="0"/>
              <a:t>21. The following are uses of some components of air:</a:t>
            </a:r>
          </a:p>
          <a:p>
            <a:r>
              <a:rPr lang="en-US" sz="2400" dirty="0"/>
              <a:t>(i) Germination (ii) Preserving soft drinks</a:t>
            </a:r>
          </a:p>
          <a:p>
            <a:r>
              <a:rPr lang="en-US" sz="2400" dirty="0"/>
              <a:t>(iii) Electric bulbs (iv) Burning.</a:t>
            </a:r>
          </a:p>
          <a:p>
            <a:r>
              <a:rPr lang="en-US" sz="2400" dirty="0"/>
              <a:t>Which two uses are for the component that makes up 21% of air?</a:t>
            </a:r>
          </a:p>
          <a:p>
            <a:r>
              <a:rPr lang="en-US" sz="2400" dirty="0"/>
              <a:t>A. (i) and (iii). 		B. (ii) and (iii).</a:t>
            </a:r>
          </a:p>
          <a:p>
            <a:r>
              <a:rPr lang="en-US" sz="2400" dirty="0"/>
              <a:t>C. (i) and (iv).		D. (ii) and (iv).</a:t>
            </a:r>
          </a:p>
        </p:txBody>
      </p:sp>
      <p:sp>
        <p:nvSpPr>
          <p:cNvPr id="6" name="Rectangle 5"/>
          <p:cNvSpPr/>
          <p:nvPr/>
        </p:nvSpPr>
        <p:spPr>
          <a:xfrm>
            <a:off x="1524000" y="3200400"/>
            <a:ext cx="9144000" cy="2677656"/>
          </a:xfrm>
          <a:prstGeom prst="rect">
            <a:avLst/>
          </a:prstGeom>
        </p:spPr>
        <p:txBody>
          <a:bodyPr wrap="square">
            <a:spAutoFit/>
          </a:bodyPr>
          <a:lstStyle/>
          <a:p>
            <a:r>
              <a:rPr lang="en-US" sz="2400" dirty="0"/>
              <a:t>38. In which of the following are the characteristics of solids and liquids correctly matched?</a:t>
            </a:r>
          </a:p>
          <a:p>
            <a:r>
              <a:rPr lang="en-US" sz="2400" dirty="0"/>
              <a:t>Solids 				Liquids</a:t>
            </a:r>
          </a:p>
          <a:p>
            <a:r>
              <a:rPr lang="en-US" sz="2400" dirty="0"/>
              <a:t>A. Definite volume 		Definite shape.</a:t>
            </a:r>
          </a:p>
          <a:p>
            <a:r>
              <a:rPr lang="en-US" sz="2400" dirty="0"/>
              <a:t>B. No definite volume 	Definite shape.</a:t>
            </a:r>
          </a:p>
          <a:p>
            <a:r>
              <a:rPr lang="en-US" sz="2400" dirty="0"/>
              <a:t>C. Definite volume 		No definite shape.</a:t>
            </a:r>
          </a:p>
          <a:p>
            <a:r>
              <a:rPr lang="en-US" sz="2400" dirty="0"/>
              <a:t>D. No definite shape 		Definite volume.</a:t>
            </a:r>
          </a:p>
        </p:txBody>
      </p:sp>
    </p:spTree>
    <p:extLst>
      <p:ext uri="{BB962C8B-B14F-4D97-AF65-F5344CB8AC3E}">
        <p14:creationId xmlns:p14="http://schemas.microsoft.com/office/powerpoint/2010/main" val="192102933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33401"/>
            <a:ext cx="9144000" cy="5078313"/>
          </a:xfrm>
          <a:prstGeom prst="rect">
            <a:avLst/>
          </a:prstGeom>
        </p:spPr>
        <p:txBody>
          <a:bodyPr wrap="square">
            <a:spAutoFit/>
          </a:bodyPr>
          <a:lstStyle/>
          <a:p>
            <a:r>
              <a:rPr lang="en-US" sz="2400" dirty="0"/>
              <a:t>39. Which of the following groups of objects consists of only objects that would sink in water?</a:t>
            </a:r>
          </a:p>
          <a:p>
            <a:r>
              <a:rPr lang="en-US" sz="2400" dirty="0"/>
              <a:t>A. Piece of chalk, steel needle, cork.</a:t>
            </a:r>
          </a:p>
          <a:p>
            <a:r>
              <a:rPr lang="en-US" sz="2400" dirty="0"/>
              <a:t>B. Nail, piece of glass, stone.</a:t>
            </a:r>
          </a:p>
          <a:p>
            <a:r>
              <a:rPr lang="en-US" sz="2400" dirty="0"/>
              <a:t>C. Bottle top, nail, cork.</a:t>
            </a:r>
          </a:p>
          <a:p>
            <a:r>
              <a:rPr lang="en-US" sz="2400" dirty="0"/>
              <a:t>D. Piece of chalk, plastic bottle, polythene bag.</a:t>
            </a:r>
          </a:p>
          <a:p>
            <a:endParaRPr lang="en-US" sz="3600" dirty="0"/>
          </a:p>
          <a:p>
            <a:r>
              <a:rPr lang="en-US" sz="2400" dirty="0"/>
              <a:t>40. The following are reasons for fitting a tap near the bottom of a tank except</a:t>
            </a:r>
          </a:p>
          <a:p>
            <a:r>
              <a:rPr lang="en-US" sz="2400" dirty="0"/>
              <a:t>A. making gravitational force to act on water.</a:t>
            </a:r>
          </a:p>
          <a:p>
            <a:r>
              <a:rPr lang="en-US" sz="2400" dirty="0"/>
              <a:t>B. making water to flow faster</a:t>
            </a:r>
          </a:p>
          <a:p>
            <a:r>
              <a:rPr lang="en-US" sz="2400" dirty="0"/>
              <a:t>C. to increase pressure</a:t>
            </a:r>
          </a:p>
          <a:p>
            <a:r>
              <a:rPr lang="en-US" sz="2400" dirty="0"/>
              <a:t>D. to let all the water out.</a:t>
            </a:r>
          </a:p>
        </p:txBody>
      </p:sp>
    </p:spTree>
    <p:extLst>
      <p:ext uri="{BB962C8B-B14F-4D97-AF65-F5344CB8AC3E}">
        <p14:creationId xmlns:p14="http://schemas.microsoft.com/office/powerpoint/2010/main" val="18102243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720840"/>
            <a:ext cx="9144000" cy="3046988"/>
          </a:xfrm>
          <a:prstGeom prst="rect">
            <a:avLst/>
          </a:prstGeom>
        </p:spPr>
        <p:txBody>
          <a:bodyPr wrap="square">
            <a:spAutoFit/>
          </a:bodyPr>
          <a:lstStyle/>
          <a:p>
            <a:r>
              <a:rPr lang="en-US" sz="2400" dirty="0"/>
              <a:t>46. In an activity to investigate mixing of liquids, P mixed with liquid Q. Liquid R did not mix with Liquid P and Q. Liquid R mixed with cooking oil.</a:t>
            </a:r>
          </a:p>
          <a:p>
            <a:r>
              <a:rPr lang="en-US" sz="2400" dirty="0"/>
              <a:t>Which one of the following correctly represents liquids P,Q and R?</a:t>
            </a:r>
          </a:p>
          <a:p>
            <a:r>
              <a:rPr lang="en-US" sz="2400" dirty="0"/>
              <a:t>	P 		Q 		R</a:t>
            </a:r>
          </a:p>
          <a:p>
            <a:r>
              <a:rPr lang="en-US" sz="2400" dirty="0"/>
              <a:t>A. Water 		Milk 		Kerosene.</a:t>
            </a:r>
          </a:p>
          <a:p>
            <a:r>
              <a:rPr lang="en-US" sz="2400" dirty="0"/>
              <a:t>B. Kerosene 		Water 		Milk.</a:t>
            </a:r>
          </a:p>
          <a:p>
            <a:r>
              <a:rPr lang="en-US" sz="2400" dirty="0"/>
              <a:t>C. Milk 			Kerosene	Water.</a:t>
            </a:r>
          </a:p>
          <a:p>
            <a:r>
              <a:rPr lang="en-US" sz="2400" dirty="0"/>
              <a:t>D. Water 		Kerosene 	Milk.</a:t>
            </a:r>
          </a:p>
        </p:txBody>
      </p:sp>
    </p:spTree>
    <p:extLst>
      <p:ext uri="{BB962C8B-B14F-4D97-AF65-F5344CB8AC3E}">
        <p14:creationId xmlns:p14="http://schemas.microsoft.com/office/powerpoint/2010/main" val="72153237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920" y="613145"/>
            <a:ext cx="10835122" cy="6092455"/>
          </a:xfrm>
        </p:spPr>
        <p:txBody>
          <a:bodyPr/>
          <a:lstStyle/>
          <a:p>
            <a:pPr marL="0" indent="0">
              <a:buNone/>
            </a:pPr>
            <a:r>
              <a:rPr lang="en-US" dirty="0"/>
              <a:t>(vi) </a:t>
            </a:r>
            <a:r>
              <a:rPr lang="en-US" b="1" dirty="0"/>
              <a:t>Medicine</a:t>
            </a:r>
          </a:p>
          <a:p>
            <a:r>
              <a:rPr lang="en-US" dirty="0"/>
              <a:t>Some plants are source of medicine (herbal) for example, the neem tree, ginger, aloe </a:t>
            </a:r>
            <a:r>
              <a:rPr lang="en-US" dirty="0" err="1"/>
              <a:t>vera</a:t>
            </a:r>
            <a:r>
              <a:rPr lang="en-US" dirty="0"/>
              <a:t>, eucalyptus and lemon</a:t>
            </a:r>
            <a:r>
              <a:rPr lang="en-US" dirty="0" smtClean="0"/>
              <a:t>.</a:t>
            </a:r>
            <a:endParaRPr lang="en-US" dirty="0"/>
          </a:p>
          <a:p>
            <a:pPr marL="0" indent="0">
              <a:buNone/>
            </a:pPr>
            <a:r>
              <a:rPr lang="en-US" dirty="0"/>
              <a:t>(vii) </a:t>
            </a:r>
            <a:r>
              <a:rPr lang="en-US" b="1" dirty="0"/>
              <a:t>Nutrients</a:t>
            </a:r>
          </a:p>
          <a:p>
            <a:r>
              <a:rPr lang="en-US" dirty="0"/>
              <a:t>Some plants trap and eat insects while others obtain nutrients from dead decaying animal waste. Those plants that eat insects are </a:t>
            </a:r>
            <a:r>
              <a:rPr lang="en-US" dirty="0" smtClean="0"/>
              <a:t>known </a:t>
            </a:r>
            <a:r>
              <a:rPr lang="en-US" dirty="0"/>
              <a:t>as insectivorous plants. </a:t>
            </a:r>
          </a:p>
          <a:p>
            <a:r>
              <a:rPr lang="en-US" dirty="0"/>
              <a:t>They use their leaves to trap insects or small </a:t>
            </a:r>
            <a:r>
              <a:rPr lang="en-US" dirty="0" smtClean="0"/>
              <a:t>animals</a:t>
            </a:r>
            <a:endParaRPr lang="en-US" dirty="0"/>
          </a:p>
          <a:p>
            <a:r>
              <a:rPr lang="en-US" dirty="0"/>
              <a:t>Examples of such plants are:</a:t>
            </a:r>
          </a:p>
          <a:p>
            <a:r>
              <a:rPr lang="en-US" dirty="0"/>
              <a:t>Pitcher plant</a:t>
            </a:r>
          </a:p>
          <a:p>
            <a:r>
              <a:rPr lang="en-US" dirty="0"/>
              <a:t>Butterworts</a:t>
            </a:r>
          </a:p>
          <a:p>
            <a:r>
              <a:rPr lang="en-US" dirty="0"/>
              <a:t>The </a:t>
            </a:r>
            <a:r>
              <a:rPr lang="en-US" dirty="0" smtClean="0"/>
              <a:t>Venus </a:t>
            </a:r>
            <a:r>
              <a:rPr lang="en-US" dirty="0"/>
              <a:t>fly trap</a:t>
            </a:r>
          </a:p>
          <a:p>
            <a:r>
              <a:rPr lang="en-US" dirty="0"/>
              <a:t>Cobra lily</a:t>
            </a:r>
          </a:p>
          <a:p>
            <a:r>
              <a:rPr lang="en-US" dirty="0"/>
              <a:t>Bladderworts</a:t>
            </a:r>
          </a:p>
          <a:p>
            <a:r>
              <a:rPr lang="en-US" dirty="0"/>
              <a:t>Sundew</a:t>
            </a:r>
          </a:p>
          <a:p>
            <a:endParaRPr lang="en-US" dirty="0"/>
          </a:p>
          <a:p>
            <a:endParaRPr lang="en-US" dirty="0"/>
          </a:p>
        </p:txBody>
      </p:sp>
    </p:spTree>
    <p:extLst>
      <p:ext uri="{BB962C8B-B14F-4D97-AF65-F5344CB8AC3E}">
        <p14:creationId xmlns:p14="http://schemas.microsoft.com/office/powerpoint/2010/main" val="18154377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05200" y="381001"/>
            <a:ext cx="5486400" cy="584775"/>
          </a:xfrm>
          <a:prstGeom prst="rect">
            <a:avLst/>
          </a:prstGeom>
          <a:noFill/>
        </p:spPr>
        <p:txBody>
          <a:bodyPr wrap="square" rtlCol="0">
            <a:spAutoFit/>
          </a:bodyPr>
          <a:lstStyle/>
          <a:p>
            <a:pPr algn="ctr"/>
            <a:r>
              <a:rPr lang="en-US" sz="3200" b="1" u="sng" dirty="0"/>
              <a:t>KCPE 2011</a:t>
            </a:r>
          </a:p>
        </p:txBody>
      </p:sp>
      <p:sp>
        <p:nvSpPr>
          <p:cNvPr id="6" name="Rectangle 5"/>
          <p:cNvSpPr/>
          <p:nvPr/>
        </p:nvSpPr>
        <p:spPr>
          <a:xfrm>
            <a:off x="1524000" y="1443842"/>
            <a:ext cx="9144000" cy="4524315"/>
          </a:xfrm>
          <a:prstGeom prst="rect">
            <a:avLst/>
          </a:prstGeom>
        </p:spPr>
        <p:txBody>
          <a:bodyPr wrap="square">
            <a:spAutoFit/>
          </a:bodyPr>
          <a:lstStyle/>
          <a:p>
            <a:r>
              <a:rPr lang="en-US" sz="2400" dirty="0"/>
              <a:t>6. The first step in obtaining salt from a mixture of salt</a:t>
            </a:r>
          </a:p>
          <a:p>
            <a:r>
              <a:rPr lang="en-US" sz="2400" dirty="0"/>
              <a:t>solution and pieces of copper wire is</a:t>
            </a:r>
          </a:p>
          <a:p>
            <a:r>
              <a:rPr lang="en-US" sz="2400" dirty="0"/>
              <a:t>A. filtering</a:t>
            </a:r>
          </a:p>
          <a:p>
            <a:r>
              <a:rPr lang="en-US" sz="2400" dirty="0"/>
              <a:t>B. winnowing</a:t>
            </a:r>
          </a:p>
          <a:p>
            <a:r>
              <a:rPr lang="en-US" sz="2400" dirty="0"/>
              <a:t>C. using a magnet</a:t>
            </a:r>
          </a:p>
          <a:p>
            <a:r>
              <a:rPr lang="en-US" sz="2400" dirty="0"/>
              <a:t>D. evaporation to dryness.</a:t>
            </a:r>
          </a:p>
          <a:p>
            <a:endParaRPr lang="en-US" sz="2400" dirty="0"/>
          </a:p>
          <a:p>
            <a:r>
              <a:rPr lang="en-US" sz="2400" dirty="0"/>
              <a:t>7. Substances that have definite mass and volume are</a:t>
            </a:r>
          </a:p>
          <a:p>
            <a:r>
              <a:rPr lang="en-US" sz="2400" dirty="0"/>
              <a:t>A. solids only</a:t>
            </a:r>
          </a:p>
          <a:p>
            <a:r>
              <a:rPr lang="en-US" sz="2400" dirty="0"/>
              <a:t>B. solids and liquids</a:t>
            </a:r>
          </a:p>
          <a:p>
            <a:r>
              <a:rPr lang="en-US" sz="2400" dirty="0"/>
              <a:t>C. liquids only</a:t>
            </a:r>
          </a:p>
          <a:p>
            <a:r>
              <a:rPr lang="en-US" sz="2400" dirty="0"/>
              <a:t>D. liquids and gases.</a:t>
            </a:r>
          </a:p>
        </p:txBody>
      </p:sp>
    </p:spTree>
    <p:extLst>
      <p:ext uri="{BB962C8B-B14F-4D97-AF65-F5344CB8AC3E}">
        <p14:creationId xmlns:p14="http://schemas.microsoft.com/office/powerpoint/2010/main" val="75315643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2575" y="358676"/>
            <a:ext cx="9144000" cy="2308324"/>
          </a:xfrm>
          <a:prstGeom prst="rect">
            <a:avLst/>
          </a:prstGeom>
        </p:spPr>
        <p:txBody>
          <a:bodyPr wrap="square">
            <a:spAutoFit/>
          </a:bodyPr>
          <a:lstStyle/>
          <a:p>
            <a:r>
              <a:rPr lang="en-US" sz="2400" dirty="0"/>
              <a:t>11. The percentage of the component of air in the atmosphere used by legumes to make proteins is</a:t>
            </a:r>
          </a:p>
          <a:p>
            <a:r>
              <a:rPr lang="en-US" sz="2400" dirty="0"/>
              <a:t>A. 78%</a:t>
            </a:r>
          </a:p>
          <a:p>
            <a:r>
              <a:rPr lang="en-US" sz="2400" dirty="0"/>
              <a:t>B. 21%</a:t>
            </a:r>
          </a:p>
          <a:p>
            <a:r>
              <a:rPr lang="en-US" sz="2400" dirty="0"/>
              <a:t>C. 0.97%</a:t>
            </a:r>
          </a:p>
          <a:p>
            <a:r>
              <a:rPr lang="en-US" sz="2400" dirty="0"/>
              <a:t>D. 0.03%.</a:t>
            </a:r>
          </a:p>
        </p:txBody>
      </p:sp>
      <p:sp>
        <p:nvSpPr>
          <p:cNvPr id="6" name="Rectangle 5"/>
          <p:cNvSpPr/>
          <p:nvPr/>
        </p:nvSpPr>
        <p:spPr>
          <a:xfrm>
            <a:off x="1571626" y="3090208"/>
            <a:ext cx="9248774" cy="1938992"/>
          </a:xfrm>
          <a:prstGeom prst="rect">
            <a:avLst/>
          </a:prstGeom>
        </p:spPr>
        <p:txBody>
          <a:bodyPr wrap="square">
            <a:spAutoFit/>
          </a:bodyPr>
          <a:lstStyle/>
          <a:p>
            <a:r>
              <a:rPr lang="en-US" sz="2400" dirty="0"/>
              <a:t>16. The effects of heat on ice that make it change to gaseous form are</a:t>
            </a:r>
          </a:p>
          <a:p>
            <a:r>
              <a:rPr lang="en-US" sz="2400" dirty="0"/>
              <a:t>A. Freezing and condensing</a:t>
            </a:r>
          </a:p>
          <a:p>
            <a:r>
              <a:rPr lang="en-US" sz="2400" dirty="0"/>
              <a:t>B. Melting and evaporating</a:t>
            </a:r>
          </a:p>
          <a:p>
            <a:r>
              <a:rPr lang="en-US" sz="2400" dirty="0"/>
              <a:t>C. Condensing and evaporating</a:t>
            </a:r>
          </a:p>
          <a:p>
            <a:r>
              <a:rPr lang="en-US" sz="2400" dirty="0"/>
              <a:t>D. Freezing and melting.  </a:t>
            </a:r>
          </a:p>
        </p:txBody>
      </p:sp>
    </p:spTree>
    <p:extLst>
      <p:ext uri="{BB962C8B-B14F-4D97-AF65-F5344CB8AC3E}">
        <p14:creationId xmlns:p14="http://schemas.microsoft.com/office/powerpoint/2010/main" val="42329091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4198"/>
            <a:ext cx="9144000" cy="1200329"/>
          </a:xfrm>
          <a:prstGeom prst="rect">
            <a:avLst/>
          </a:prstGeom>
        </p:spPr>
        <p:txBody>
          <a:bodyPr wrap="square">
            <a:spAutoFit/>
          </a:bodyPr>
          <a:lstStyle/>
          <a:p>
            <a:r>
              <a:rPr lang="en-US" sz="2400" dirty="0"/>
              <a:t>20. Which one of the following diagrams represents what is observed when water is poured into a tin can with holes of the same size at different depths?</a:t>
            </a: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506" y="1541227"/>
            <a:ext cx="7900988" cy="473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218919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95425" y="1"/>
            <a:ext cx="9144000" cy="6370975"/>
          </a:xfrm>
          <a:prstGeom prst="rect">
            <a:avLst/>
          </a:prstGeom>
        </p:spPr>
        <p:txBody>
          <a:bodyPr wrap="square">
            <a:spAutoFit/>
          </a:bodyPr>
          <a:lstStyle/>
          <a:p>
            <a:r>
              <a:rPr lang="en-US" sz="2400" dirty="0"/>
              <a:t>21. The diagram below represents a thermometer used to</a:t>
            </a:r>
          </a:p>
          <a:p>
            <a:r>
              <a:rPr lang="en-US" sz="2400" dirty="0"/>
              <a:t>measure temperature of a certain liquid.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From the thermometer, the temperature of the liquid is</a:t>
            </a:r>
          </a:p>
          <a:p>
            <a:r>
              <a:rPr lang="en-US" sz="2400" dirty="0"/>
              <a:t>A. 30 </a:t>
            </a:r>
            <a:r>
              <a:rPr lang="en-US" sz="2400" baseline="30000" dirty="0"/>
              <a:t>0</a:t>
            </a:r>
            <a:r>
              <a:rPr lang="en-US" sz="2400" dirty="0"/>
              <a:t>C </a:t>
            </a:r>
          </a:p>
          <a:p>
            <a:r>
              <a:rPr lang="en-US" sz="2400" dirty="0"/>
              <a:t>B. 27 </a:t>
            </a:r>
            <a:r>
              <a:rPr lang="en-US" sz="2400" baseline="30000" dirty="0"/>
              <a:t>0</a:t>
            </a:r>
            <a:r>
              <a:rPr lang="en-US" sz="2400" dirty="0"/>
              <a:t>C </a:t>
            </a:r>
          </a:p>
          <a:p>
            <a:r>
              <a:rPr lang="en-US" sz="2400" dirty="0"/>
              <a:t>C. 20 </a:t>
            </a:r>
            <a:r>
              <a:rPr lang="en-US" sz="2400" baseline="30000" dirty="0"/>
              <a:t>0</a:t>
            </a:r>
            <a:r>
              <a:rPr lang="en-US" sz="2400" dirty="0"/>
              <a:t>C </a:t>
            </a:r>
          </a:p>
          <a:p>
            <a:r>
              <a:rPr lang="en-US" sz="2400" dirty="0"/>
              <a:t>D. 10 </a:t>
            </a:r>
            <a:r>
              <a:rPr lang="en-US" sz="2400" baseline="30000" dirty="0"/>
              <a:t>0</a:t>
            </a:r>
            <a:r>
              <a:rPr lang="en-US" sz="2400" dirty="0"/>
              <a:t>C .</a:t>
            </a:r>
          </a:p>
        </p:txBody>
      </p:sp>
      <p:pic>
        <p:nvPicPr>
          <p:cNvPr id="51202" name="Picture 2"/>
          <p:cNvPicPr>
            <a:picLocks noChangeAspect="1" noChangeArrowheads="1"/>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2667000" y="914400"/>
            <a:ext cx="3124200" cy="3415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148258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62400" y="152400"/>
            <a:ext cx="3429000" cy="523220"/>
          </a:xfrm>
          <a:prstGeom prst="rect">
            <a:avLst/>
          </a:prstGeom>
          <a:noFill/>
        </p:spPr>
        <p:txBody>
          <a:bodyPr wrap="square" rtlCol="0">
            <a:spAutoFit/>
          </a:bodyPr>
          <a:lstStyle/>
          <a:p>
            <a:pPr algn="ctr"/>
            <a:r>
              <a:rPr lang="en-US" sz="2800" b="1" u="sng" dirty="0"/>
              <a:t>KCPE 2010</a:t>
            </a:r>
          </a:p>
        </p:txBody>
      </p:sp>
      <p:sp>
        <p:nvSpPr>
          <p:cNvPr id="6" name="Rectangle 5"/>
          <p:cNvSpPr/>
          <p:nvPr/>
        </p:nvSpPr>
        <p:spPr>
          <a:xfrm>
            <a:off x="1524000" y="1166844"/>
            <a:ext cx="9144000" cy="5262979"/>
          </a:xfrm>
          <a:prstGeom prst="rect">
            <a:avLst/>
          </a:prstGeom>
        </p:spPr>
        <p:txBody>
          <a:bodyPr wrap="square">
            <a:spAutoFit/>
          </a:bodyPr>
          <a:lstStyle/>
          <a:p>
            <a:r>
              <a:rPr lang="en-US" sz="2400" dirty="0"/>
              <a:t>11. Which one of the following pairs consists only</a:t>
            </a:r>
          </a:p>
          <a:p>
            <a:r>
              <a:rPr lang="en-US" sz="2400" dirty="0"/>
              <a:t>of materials that would not sink in water even when their shape is changed?</a:t>
            </a:r>
          </a:p>
          <a:p>
            <a:r>
              <a:rPr lang="en-US" sz="2400" dirty="0"/>
              <a:t>A. Wax and wood.</a:t>
            </a:r>
          </a:p>
          <a:p>
            <a:r>
              <a:rPr lang="en-US" sz="2400" dirty="0"/>
              <a:t>B. Wood and </a:t>
            </a:r>
            <a:r>
              <a:rPr lang="en-US" sz="2400" dirty="0" err="1"/>
              <a:t>aluminium</a:t>
            </a:r>
            <a:r>
              <a:rPr lang="en-US" sz="2400" dirty="0"/>
              <a:t>.</a:t>
            </a:r>
          </a:p>
          <a:p>
            <a:r>
              <a:rPr lang="en-US" sz="2400" dirty="0"/>
              <a:t>C. </a:t>
            </a:r>
            <a:r>
              <a:rPr lang="en-US" sz="2400" dirty="0" err="1"/>
              <a:t>Aluminium</a:t>
            </a:r>
            <a:r>
              <a:rPr lang="en-US" sz="2400" dirty="0"/>
              <a:t> and glass.</a:t>
            </a:r>
          </a:p>
          <a:p>
            <a:r>
              <a:rPr lang="en-US" sz="2400" dirty="0"/>
              <a:t>D. Glass and wax.</a:t>
            </a:r>
          </a:p>
          <a:p>
            <a:endParaRPr lang="en-US" sz="2400" dirty="0"/>
          </a:p>
          <a:p>
            <a:r>
              <a:rPr lang="en-US" sz="2400" dirty="0"/>
              <a:t>12. Which one of the following components of air is NOT CORRECTLY matched with its use'? Component of air Use of air</a:t>
            </a:r>
          </a:p>
          <a:p>
            <a:r>
              <a:rPr lang="en-US" sz="2400" dirty="0"/>
              <a:t>A. Nitrogen Used by plants to make</a:t>
            </a:r>
          </a:p>
          <a:p>
            <a:r>
              <a:rPr lang="en-US" sz="2400" dirty="0"/>
              <a:t>proteins.</a:t>
            </a:r>
          </a:p>
          <a:p>
            <a:r>
              <a:rPr lang="en-US" sz="2400" dirty="0"/>
              <a:t>B. Carbon dioxide Manufacture of soft drinks. C. Oxygen Manufacture of plant food. D. Inert gases In electric bulbs.</a:t>
            </a:r>
          </a:p>
        </p:txBody>
      </p:sp>
    </p:spTree>
    <p:extLst>
      <p:ext uri="{BB962C8B-B14F-4D97-AF65-F5344CB8AC3E}">
        <p14:creationId xmlns:p14="http://schemas.microsoft.com/office/powerpoint/2010/main" val="68784269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3038"/>
            <a:ext cx="9144000" cy="2308324"/>
          </a:xfrm>
          <a:prstGeom prst="rect">
            <a:avLst/>
          </a:prstGeom>
        </p:spPr>
        <p:txBody>
          <a:bodyPr wrap="square">
            <a:spAutoFit/>
          </a:bodyPr>
          <a:lstStyle/>
          <a:p>
            <a:r>
              <a:rPr lang="en-US" sz="2400" dirty="0"/>
              <a:t>19. Which one of the following pairs consists only of substances that are in the same state of matter?</a:t>
            </a:r>
          </a:p>
          <a:p>
            <a:r>
              <a:rPr lang="en-US" sz="2400" dirty="0"/>
              <a:t>A. Oil and water </a:t>
            </a:r>
            <a:r>
              <a:rPr lang="en-US" sz="2400" dirty="0" err="1"/>
              <a:t>vapour</a:t>
            </a:r>
            <a:r>
              <a:rPr lang="en-US" sz="2400" dirty="0"/>
              <a:t>.</a:t>
            </a:r>
          </a:p>
          <a:p>
            <a:r>
              <a:rPr lang="en-US" sz="2400" dirty="0"/>
              <a:t>B. Wax and glue.</a:t>
            </a:r>
          </a:p>
          <a:p>
            <a:r>
              <a:rPr lang="en-US" sz="2400" dirty="0"/>
              <a:t>C. Ice and water.</a:t>
            </a:r>
          </a:p>
          <a:p>
            <a:r>
              <a:rPr lang="en-US" sz="2400" dirty="0"/>
              <a:t>D. Air and water </a:t>
            </a:r>
            <a:r>
              <a:rPr lang="en-US" sz="2400" dirty="0" err="1"/>
              <a:t>vapour</a:t>
            </a:r>
            <a:r>
              <a:rPr lang="en-US" sz="2400" dirty="0"/>
              <a:t>.</a:t>
            </a:r>
          </a:p>
        </p:txBody>
      </p:sp>
      <p:sp>
        <p:nvSpPr>
          <p:cNvPr id="6" name="Rectangle 5"/>
          <p:cNvSpPr/>
          <p:nvPr/>
        </p:nvSpPr>
        <p:spPr>
          <a:xfrm>
            <a:off x="1495425" y="2321363"/>
            <a:ext cx="9144000" cy="1200329"/>
          </a:xfrm>
          <a:prstGeom prst="rect">
            <a:avLst/>
          </a:prstGeom>
        </p:spPr>
        <p:txBody>
          <a:bodyPr wrap="square">
            <a:spAutoFit/>
          </a:bodyPr>
          <a:lstStyle/>
          <a:p>
            <a:r>
              <a:rPr lang="en-US" sz="2400" dirty="0"/>
              <a:t>24. Which one of the following mixtures can separated by winnowing?</a:t>
            </a:r>
          </a:p>
          <a:p>
            <a:r>
              <a:rPr lang="en-US" sz="2400" dirty="0"/>
              <a:t>A. Flour and husks. B. Maize and millet.</a:t>
            </a:r>
          </a:p>
          <a:p>
            <a:r>
              <a:rPr lang="en-US" sz="2400" dirty="0"/>
              <a:t>C. Rice and sand. D. Millet and husks</a:t>
            </a:r>
          </a:p>
        </p:txBody>
      </p:sp>
      <p:sp>
        <p:nvSpPr>
          <p:cNvPr id="7" name="Rectangle 6"/>
          <p:cNvSpPr/>
          <p:nvPr/>
        </p:nvSpPr>
        <p:spPr>
          <a:xfrm>
            <a:off x="1509713" y="3587592"/>
            <a:ext cx="9172575" cy="2308324"/>
          </a:xfrm>
          <a:prstGeom prst="rect">
            <a:avLst/>
          </a:prstGeom>
        </p:spPr>
        <p:txBody>
          <a:bodyPr wrap="square">
            <a:spAutoFit/>
          </a:bodyPr>
          <a:lstStyle/>
          <a:p>
            <a:r>
              <a:rPr lang="en-US" sz="2400" dirty="0"/>
              <a:t>40. Which one of the following groups consists of</a:t>
            </a:r>
          </a:p>
          <a:p>
            <a:r>
              <a:rPr lang="en-US" sz="2400" dirty="0"/>
              <a:t>materials that are ALL magnetic?</a:t>
            </a:r>
          </a:p>
          <a:p>
            <a:r>
              <a:rPr lang="en-US" sz="2400" dirty="0"/>
              <a:t>A. Staple pins, scissors, metallic bottle top.</a:t>
            </a:r>
          </a:p>
          <a:p>
            <a:r>
              <a:rPr lang="en-US" sz="2400" dirty="0"/>
              <a:t>. B. Silver coin, knife, marble balls.</a:t>
            </a:r>
          </a:p>
          <a:p>
            <a:r>
              <a:rPr lang="en-US" sz="2400" dirty="0"/>
              <a:t>C. Ball bearing, copper coin, razor blade.</a:t>
            </a:r>
          </a:p>
          <a:p>
            <a:r>
              <a:rPr lang="en-US" sz="2400" dirty="0"/>
              <a:t>D. Hack-saw, steel wool, </a:t>
            </a:r>
            <a:r>
              <a:rPr lang="en-US" sz="2400" dirty="0" err="1"/>
              <a:t>aluminium</a:t>
            </a:r>
            <a:r>
              <a:rPr lang="en-US" sz="2400" dirty="0"/>
              <a:t> plate.</a:t>
            </a:r>
          </a:p>
        </p:txBody>
      </p:sp>
    </p:spTree>
    <p:extLst>
      <p:ext uri="{BB962C8B-B14F-4D97-AF65-F5344CB8AC3E}">
        <p14:creationId xmlns:p14="http://schemas.microsoft.com/office/powerpoint/2010/main" val="23983138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9736"/>
            <a:ext cx="9144000" cy="830997"/>
          </a:xfrm>
          <a:prstGeom prst="rect">
            <a:avLst/>
          </a:prstGeom>
        </p:spPr>
        <p:txBody>
          <a:bodyPr wrap="square">
            <a:spAutoFit/>
          </a:bodyPr>
          <a:lstStyle/>
          <a:p>
            <a:r>
              <a:rPr lang="en-US" sz="2400" dirty="0"/>
              <a:t>27. The diagram below represents a set up that is used to demonstrate a certain process.</a:t>
            </a: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571" y="990600"/>
            <a:ext cx="4922299"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24000" y="5200472"/>
            <a:ext cx="9144000" cy="1200329"/>
          </a:xfrm>
          <a:prstGeom prst="rect">
            <a:avLst/>
          </a:prstGeom>
        </p:spPr>
        <p:txBody>
          <a:bodyPr wrap="square">
            <a:spAutoFit/>
          </a:bodyPr>
          <a:lstStyle/>
          <a:p>
            <a:r>
              <a:rPr lang="en-US" sz="2400" dirty="0"/>
              <a:t>The process investigated is</a:t>
            </a:r>
          </a:p>
          <a:p>
            <a:r>
              <a:rPr lang="en-US" sz="2400" dirty="0"/>
              <a:t>A. evaporation 		B. freezing</a:t>
            </a:r>
          </a:p>
          <a:p>
            <a:r>
              <a:rPr lang="en-US" sz="2400" dirty="0"/>
              <a:t>C. Condensation	 	D. convection.</a:t>
            </a:r>
          </a:p>
        </p:txBody>
      </p:sp>
    </p:spTree>
    <p:extLst>
      <p:ext uri="{BB962C8B-B14F-4D97-AF65-F5344CB8AC3E}">
        <p14:creationId xmlns:p14="http://schemas.microsoft.com/office/powerpoint/2010/main" val="244194252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09600"/>
            <a:ext cx="9144000" cy="4154984"/>
          </a:xfrm>
          <a:prstGeom prst="rect">
            <a:avLst/>
          </a:prstGeom>
        </p:spPr>
        <p:txBody>
          <a:bodyPr wrap="square">
            <a:spAutoFit/>
          </a:bodyPr>
          <a:lstStyle/>
          <a:p>
            <a:r>
              <a:rPr lang="en-US" sz="2400" dirty="0"/>
              <a:t>39. The following are some liquids:</a:t>
            </a:r>
          </a:p>
          <a:p>
            <a:r>
              <a:rPr lang="en-US" sz="2400" dirty="0"/>
              <a:t>(i) Water</a:t>
            </a:r>
          </a:p>
          <a:p>
            <a:r>
              <a:rPr lang="en-US" sz="2400" dirty="0"/>
              <a:t>(ii) Kerosene</a:t>
            </a:r>
          </a:p>
          <a:p>
            <a:r>
              <a:rPr lang="en-US" sz="2400" dirty="0"/>
              <a:t>(iii) Fresh milk</a:t>
            </a:r>
          </a:p>
          <a:p>
            <a:r>
              <a:rPr lang="en-US" sz="2400" dirty="0"/>
              <a:t>(iv) Cooking oil.</a:t>
            </a:r>
          </a:p>
          <a:p>
            <a:endParaRPr lang="en-US" sz="2400" dirty="0"/>
          </a:p>
          <a:p>
            <a:r>
              <a:rPr lang="en-US" sz="2400" dirty="0"/>
              <a:t>Which two liquids will mix when put in a container?</a:t>
            </a:r>
          </a:p>
          <a:p>
            <a:pPr marL="457200" indent="-457200">
              <a:buAutoNum type="alphaUcPeriod"/>
            </a:pPr>
            <a:r>
              <a:rPr lang="en-US" sz="2400" dirty="0"/>
              <a:t>(i) and (iv). </a:t>
            </a:r>
          </a:p>
          <a:p>
            <a:r>
              <a:rPr lang="en-US" sz="2400" dirty="0"/>
              <a:t>B. (ii) and (iii).</a:t>
            </a:r>
          </a:p>
          <a:p>
            <a:r>
              <a:rPr lang="en-US" sz="2400" dirty="0"/>
              <a:t>C. (iii) and (iv). </a:t>
            </a:r>
          </a:p>
          <a:p>
            <a:r>
              <a:rPr lang="en-US" sz="2400" dirty="0"/>
              <a:t>D. (ii) and (iv).</a:t>
            </a:r>
          </a:p>
        </p:txBody>
      </p:sp>
    </p:spTree>
    <p:extLst>
      <p:ext uri="{BB962C8B-B14F-4D97-AF65-F5344CB8AC3E}">
        <p14:creationId xmlns:p14="http://schemas.microsoft.com/office/powerpoint/2010/main" val="372345615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67200" y="76200"/>
            <a:ext cx="3429000" cy="523220"/>
          </a:xfrm>
          <a:prstGeom prst="rect">
            <a:avLst/>
          </a:prstGeom>
          <a:noFill/>
        </p:spPr>
        <p:txBody>
          <a:bodyPr wrap="square" rtlCol="0">
            <a:spAutoFit/>
          </a:bodyPr>
          <a:lstStyle/>
          <a:p>
            <a:pPr algn="ctr"/>
            <a:r>
              <a:rPr lang="en-US" sz="2800" b="1" u="sng" dirty="0"/>
              <a:t>KCPE 2009</a:t>
            </a:r>
          </a:p>
        </p:txBody>
      </p:sp>
      <p:sp>
        <p:nvSpPr>
          <p:cNvPr id="6" name="Rectangle 5"/>
          <p:cNvSpPr/>
          <p:nvPr/>
        </p:nvSpPr>
        <p:spPr>
          <a:xfrm>
            <a:off x="1509712" y="517505"/>
            <a:ext cx="9296400" cy="2862322"/>
          </a:xfrm>
          <a:prstGeom prst="rect">
            <a:avLst/>
          </a:prstGeom>
        </p:spPr>
        <p:txBody>
          <a:bodyPr wrap="square">
            <a:spAutoFit/>
          </a:bodyPr>
          <a:lstStyle/>
          <a:p>
            <a:r>
              <a:rPr lang="en-US" sz="2000" dirty="0"/>
              <a:t>16. The following are some uses of components of air:</a:t>
            </a:r>
          </a:p>
          <a:p>
            <a:r>
              <a:rPr lang="en-US" sz="2000" dirty="0"/>
              <a:t>(i) manufacture of electric bulbs</a:t>
            </a:r>
          </a:p>
          <a:p>
            <a:r>
              <a:rPr lang="en-US" sz="2000" dirty="0"/>
              <a:t>(ii) supporting burning</a:t>
            </a:r>
          </a:p>
          <a:p>
            <a:r>
              <a:rPr lang="en-US" sz="2000" dirty="0"/>
              <a:t>(iii) manufacture of soft drinks</a:t>
            </a:r>
          </a:p>
          <a:p>
            <a:r>
              <a:rPr lang="en-US" sz="2000" dirty="0"/>
              <a:t>(iv) germination of seeds</a:t>
            </a:r>
          </a:p>
          <a:p>
            <a:r>
              <a:rPr lang="en-US" sz="2000" dirty="0"/>
              <a:t>(v) putting out fires</a:t>
            </a:r>
          </a:p>
          <a:p>
            <a:r>
              <a:rPr lang="en-US" sz="2000" dirty="0"/>
              <a:t>Which one of the uses are for carbon dioxide?</a:t>
            </a:r>
          </a:p>
          <a:p>
            <a:r>
              <a:rPr lang="en-US" sz="2000" dirty="0"/>
              <a:t>A. (i) and (ii) 	B. (ii) and (iv)</a:t>
            </a:r>
          </a:p>
          <a:p>
            <a:r>
              <a:rPr lang="en-US" sz="2000" dirty="0"/>
              <a:t>C. (iii) and (v) 	D. (iii) and (iv)</a:t>
            </a:r>
          </a:p>
        </p:txBody>
      </p:sp>
      <p:sp>
        <p:nvSpPr>
          <p:cNvPr id="7" name="Rectangle 6"/>
          <p:cNvSpPr/>
          <p:nvPr/>
        </p:nvSpPr>
        <p:spPr>
          <a:xfrm>
            <a:off x="1509712" y="3863877"/>
            <a:ext cx="9158288" cy="2554545"/>
          </a:xfrm>
          <a:prstGeom prst="rect">
            <a:avLst/>
          </a:prstGeom>
        </p:spPr>
        <p:txBody>
          <a:bodyPr wrap="square">
            <a:spAutoFit/>
          </a:bodyPr>
          <a:lstStyle/>
          <a:p>
            <a:r>
              <a:rPr lang="en-US" sz="2000" dirty="0"/>
              <a:t>18. The following are methods of separating mixtures:</a:t>
            </a:r>
          </a:p>
          <a:p>
            <a:r>
              <a:rPr lang="en-US" sz="2000" dirty="0"/>
              <a:t>(i) picking</a:t>
            </a:r>
          </a:p>
          <a:p>
            <a:r>
              <a:rPr lang="en-US" sz="2000" dirty="0"/>
              <a:t>(ii) filtering</a:t>
            </a:r>
          </a:p>
          <a:p>
            <a:r>
              <a:rPr lang="en-US" sz="2000" dirty="0"/>
              <a:t>(iii) decanting</a:t>
            </a:r>
          </a:p>
          <a:p>
            <a:r>
              <a:rPr lang="en-US" sz="2000" dirty="0"/>
              <a:t>(iv) sieving</a:t>
            </a:r>
          </a:p>
          <a:p>
            <a:r>
              <a:rPr lang="en-US" sz="2000" dirty="0"/>
              <a:t>Which two methods are suitable for separating a mixture of water and sand?</a:t>
            </a:r>
          </a:p>
          <a:p>
            <a:r>
              <a:rPr lang="en-US" sz="2000" dirty="0"/>
              <a:t>A. (i) and (iii) 	B. (i) and (iv)</a:t>
            </a:r>
          </a:p>
          <a:p>
            <a:r>
              <a:rPr lang="en-US" sz="2000" dirty="0"/>
              <a:t>C. (ii) and (iii) 	D. (ii) and (iv)</a:t>
            </a:r>
          </a:p>
        </p:txBody>
      </p:sp>
    </p:spTree>
    <p:extLst>
      <p:ext uri="{BB962C8B-B14F-4D97-AF65-F5344CB8AC3E}">
        <p14:creationId xmlns:p14="http://schemas.microsoft.com/office/powerpoint/2010/main" val="97312278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126"/>
            <a:ext cx="9144000" cy="6370975"/>
          </a:xfrm>
          <a:prstGeom prst="rect">
            <a:avLst/>
          </a:prstGeom>
        </p:spPr>
        <p:txBody>
          <a:bodyPr wrap="square">
            <a:spAutoFit/>
          </a:bodyPr>
          <a:lstStyle/>
          <a:p>
            <a:r>
              <a:rPr lang="en-US" sz="2400" dirty="0"/>
              <a:t>21. The diagram below represents a set-up that was used to demonstrate a certain property of matter.</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property demonstrated was</a:t>
            </a:r>
          </a:p>
          <a:p>
            <a:r>
              <a:rPr lang="en-US" sz="2400" dirty="0"/>
              <a:t>A. Air occupies space.</a:t>
            </a:r>
          </a:p>
          <a:p>
            <a:r>
              <a:rPr lang="en-US" sz="2400" dirty="0"/>
              <a:t>B. Water exerts pressure.</a:t>
            </a:r>
          </a:p>
          <a:p>
            <a:r>
              <a:rPr lang="en-US" sz="2400" dirty="0"/>
              <a:t>C. Air has mass.</a:t>
            </a:r>
          </a:p>
          <a:p>
            <a:r>
              <a:rPr lang="en-US" sz="2400" dirty="0"/>
              <a:t>D. Water occupies space</a:t>
            </a:r>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219200"/>
            <a:ext cx="7339631"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321967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a:t>
            </a:r>
            <a:r>
              <a:rPr lang="en-US" dirty="0"/>
              <a:t>viii) </a:t>
            </a:r>
            <a:r>
              <a:rPr lang="en-US" b="1" dirty="0"/>
              <a:t>Animal waste</a:t>
            </a:r>
          </a:p>
          <a:p>
            <a:r>
              <a:rPr lang="en-US" dirty="0"/>
              <a:t>Animal dung contains nutrients which dissolve in the soil and thereafter absorbed by the plants</a:t>
            </a:r>
            <a:r>
              <a:rPr lang="en-US" dirty="0" smtClean="0"/>
              <a:t>.</a:t>
            </a:r>
          </a:p>
          <a:p>
            <a:endParaRPr lang="en-US" dirty="0" smtClean="0"/>
          </a:p>
          <a:p>
            <a:pPr marL="0" indent="0">
              <a:buNone/>
            </a:pPr>
            <a:r>
              <a:rPr lang="en-US" dirty="0"/>
              <a:t>(ix) </a:t>
            </a:r>
            <a:r>
              <a:rPr lang="en-US" b="1" dirty="0"/>
              <a:t>Decomposition</a:t>
            </a:r>
          </a:p>
          <a:p>
            <a:r>
              <a:rPr lang="en-US" dirty="0"/>
              <a:t>Upon death, plants and animals decay or rot. When decomposition takes place, nutrients from the body of plants and animals are released into the soil.</a:t>
            </a:r>
          </a:p>
          <a:p>
            <a:endParaRPr lang="en-US" dirty="0"/>
          </a:p>
          <a:p>
            <a:endParaRPr lang="en-US" dirty="0"/>
          </a:p>
        </p:txBody>
      </p:sp>
    </p:spTree>
    <p:extLst>
      <p:ext uri="{BB962C8B-B14F-4D97-AF65-F5344CB8AC3E}">
        <p14:creationId xmlns:p14="http://schemas.microsoft.com/office/powerpoint/2010/main" val="30759201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9712" y="29826"/>
            <a:ext cx="9144000" cy="6370975"/>
          </a:xfrm>
          <a:prstGeom prst="rect">
            <a:avLst/>
          </a:prstGeom>
        </p:spPr>
        <p:txBody>
          <a:bodyPr wrap="square">
            <a:spAutoFit/>
          </a:bodyPr>
          <a:lstStyle/>
          <a:p>
            <a:r>
              <a:rPr lang="en-US" sz="2400" dirty="0"/>
              <a:t>34. The diagram below represents a set-up that can be used to demonstrate certain processes involved in change of state of matter.</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process that takes place at point labelled Q is</a:t>
            </a:r>
          </a:p>
          <a:p>
            <a:r>
              <a:rPr lang="en-US" sz="2400" dirty="0"/>
              <a:t>A. Boiling B. condensation</a:t>
            </a:r>
          </a:p>
          <a:p>
            <a:r>
              <a:rPr lang="en-US" sz="2400" dirty="0"/>
              <a:t>C. Evaporation D. freezing.</a:t>
            </a: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848776"/>
            <a:ext cx="2971800" cy="431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804766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85800"/>
            <a:ext cx="9144000" cy="4154984"/>
          </a:xfrm>
          <a:prstGeom prst="rect">
            <a:avLst/>
          </a:prstGeom>
        </p:spPr>
        <p:txBody>
          <a:bodyPr wrap="square">
            <a:spAutoFit/>
          </a:bodyPr>
          <a:lstStyle/>
          <a:p>
            <a:r>
              <a:rPr lang="en-US" sz="2400" dirty="0"/>
              <a:t>36. Which one of the following pairs consists only of materials that are non-magnetic?</a:t>
            </a:r>
          </a:p>
          <a:p>
            <a:r>
              <a:rPr lang="en-US" sz="2400" dirty="0"/>
              <a:t>A. Copper and </a:t>
            </a:r>
            <a:r>
              <a:rPr lang="en-US" sz="2400" dirty="0" err="1"/>
              <a:t>aluminium</a:t>
            </a:r>
            <a:r>
              <a:rPr lang="en-US" sz="2400" dirty="0"/>
              <a:t>. B. Silver and Steel</a:t>
            </a:r>
          </a:p>
          <a:p>
            <a:r>
              <a:rPr lang="en-US" sz="2400" dirty="0"/>
              <a:t>C. Steel and zinc. D. Iron and </a:t>
            </a:r>
            <a:r>
              <a:rPr lang="en-US" sz="2400" dirty="0" err="1"/>
              <a:t>aluminium</a:t>
            </a:r>
            <a:endParaRPr lang="en-US" sz="2400" dirty="0"/>
          </a:p>
          <a:p>
            <a:endParaRPr lang="en-US" sz="2400" dirty="0"/>
          </a:p>
          <a:p>
            <a:r>
              <a:rPr lang="en-US" sz="2400" dirty="0"/>
              <a:t>37. Which one of the following activities will make an </a:t>
            </a:r>
            <a:r>
              <a:rPr lang="en-US" sz="2400" dirty="0" err="1"/>
              <a:t>aluminium</a:t>
            </a:r>
            <a:r>
              <a:rPr lang="en-US" sz="2400" dirty="0"/>
              <a:t> foil that was floating on water sink?</a:t>
            </a:r>
          </a:p>
          <a:p>
            <a:r>
              <a:rPr lang="en-US" sz="2400" dirty="0"/>
              <a:t>A. Increasing amount of water.</a:t>
            </a:r>
          </a:p>
          <a:p>
            <a:r>
              <a:rPr lang="en-US" sz="2400" dirty="0"/>
              <a:t>B. Rolling the </a:t>
            </a:r>
            <a:r>
              <a:rPr lang="en-US" sz="2400" dirty="0" err="1"/>
              <a:t>aluminium</a:t>
            </a:r>
            <a:r>
              <a:rPr lang="en-US" sz="2400" dirty="0"/>
              <a:t> foil into a tube.</a:t>
            </a:r>
          </a:p>
          <a:p>
            <a:r>
              <a:rPr lang="en-US" sz="2400" dirty="0"/>
              <a:t>C. Making holes on the </a:t>
            </a:r>
            <a:r>
              <a:rPr lang="en-US" sz="2400" dirty="0" err="1"/>
              <a:t>aluminium</a:t>
            </a:r>
            <a:r>
              <a:rPr lang="en-US" sz="2400" dirty="0"/>
              <a:t> foil.</a:t>
            </a:r>
          </a:p>
          <a:p>
            <a:r>
              <a:rPr lang="en-US" sz="2400" dirty="0"/>
              <a:t>D. Crushing the </a:t>
            </a:r>
            <a:r>
              <a:rPr lang="en-US" sz="2400" dirty="0" err="1"/>
              <a:t>aluminium</a:t>
            </a:r>
            <a:r>
              <a:rPr lang="en-US" sz="2400" dirty="0"/>
              <a:t> foil into a ball.</a:t>
            </a:r>
          </a:p>
        </p:txBody>
      </p:sp>
    </p:spTree>
    <p:extLst>
      <p:ext uri="{BB962C8B-B14F-4D97-AF65-F5344CB8AC3E}">
        <p14:creationId xmlns:p14="http://schemas.microsoft.com/office/powerpoint/2010/main" val="119526271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4475" y="147222"/>
            <a:ext cx="9144000" cy="6370975"/>
          </a:xfrm>
          <a:prstGeom prst="rect">
            <a:avLst/>
          </a:prstGeom>
        </p:spPr>
        <p:txBody>
          <a:bodyPr wrap="square">
            <a:spAutoFit/>
          </a:bodyPr>
          <a:lstStyle/>
          <a:p>
            <a:r>
              <a:rPr lang="en-US" sz="2400" dirty="0"/>
              <a:t>50. The chart below represents a simple classification of liquids.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Which liquids are represented by P and Q?</a:t>
            </a:r>
          </a:p>
          <a:p>
            <a:r>
              <a:rPr lang="en-US" sz="2400" dirty="0"/>
              <a:t>	P 				Q</a:t>
            </a:r>
          </a:p>
          <a:p>
            <a:r>
              <a:rPr lang="en-US" sz="2400" dirty="0"/>
              <a:t>A. Methylated spirit 			Milk</a:t>
            </a:r>
          </a:p>
          <a:p>
            <a:r>
              <a:rPr lang="en-US" sz="2400" dirty="0"/>
              <a:t>B. Engine oil 				Methylated spirit</a:t>
            </a:r>
          </a:p>
          <a:p>
            <a:r>
              <a:rPr lang="en-US" sz="2400" dirty="0"/>
              <a:t>C. Cooking oil 				Milk</a:t>
            </a:r>
          </a:p>
          <a:p>
            <a:r>
              <a:rPr lang="en-US" sz="2400" dirty="0"/>
              <a:t>D. Turpentine 				Engine oil.</a:t>
            </a:r>
          </a:p>
        </p:txBody>
      </p:sp>
      <p:pic>
        <p:nvPicPr>
          <p:cNvPr id="55299" name="Picture 3"/>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a:stretch>
            <a:fillRect/>
          </a:stretch>
        </p:blipFill>
        <p:spPr bwMode="auto">
          <a:xfrm>
            <a:off x="2514600" y="762000"/>
            <a:ext cx="684422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5094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76201"/>
            <a:ext cx="9144000" cy="6370975"/>
          </a:xfrm>
          <a:prstGeom prst="rect">
            <a:avLst/>
          </a:prstGeom>
        </p:spPr>
        <p:txBody>
          <a:bodyPr wrap="square">
            <a:spAutoFit/>
          </a:bodyPr>
          <a:lstStyle/>
          <a:p>
            <a:pPr algn="ctr"/>
            <a:r>
              <a:rPr lang="en-US" sz="2400" b="1" dirty="0"/>
              <a:t>TOPIC 12</a:t>
            </a:r>
          </a:p>
          <a:p>
            <a:endParaRPr lang="en-US" sz="1000" dirty="0"/>
          </a:p>
          <a:p>
            <a:pPr algn="ctr"/>
            <a:r>
              <a:rPr lang="en-US" sz="4400" b="1" u="sng" dirty="0">
                <a:solidFill>
                  <a:srgbClr val="FF0000"/>
                </a:solidFill>
              </a:rPr>
              <a:t>MAKING WORK EASIER</a:t>
            </a:r>
          </a:p>
          <a:p>
            <a:endParaRPr lang="en-US" sz="2000" dirty="0"/>
          </a:p>
          <a:p>
            <a:r>
              <a:rPr lang="en-US" sz="2400" b="1" u="sng" dirty="0"/>
              <a:t>STD 4 WORK ON MAKING WORK EASIER</a:t>
            </a:r>
          </a:p>
          <a:p>
            <a:endParaRPr lang="en-US" sz="2400" dirty="0"/>
          </a:p>
          <a:p>
            <a:r>
              <a:rPr lang="en-US" sz="2400" b="1" u="sng" dirty="0"/>
              <a:t>Uses of Tools</a:t>
            </a:r>
          </a:p>
          <a:p>
            <a:r>
              <a:rPr lang="en-US" sz="2400" dirty="0" err="1"/>
              <a:t>Panga</a:t>
            </a:r>
            <a:r>
              <a:rPr lang="en-US" sz="2400" dirty="0"/>
              <a:t> – It is used for clearing bush, cutting and weeding.</a:t>
            </a:r>
          </a:p>
          <a:p>
            <a:endParaRPr lang="en-US" sz="2400" dirty="0"/>
          </a:p>
          <a:p>
            <a:r>
              <a:rPr lang="en-US" sz="2400" dirty="0" err="1"/>
              <a:t>Jembe</a:t>
            </a:r>
            <a:r>
              <a:rPr lang="en-US" sz="2400" dirty="0"/>
              <a:t> – It is used for digging and removing weeds.</a:t>
            </a:r>
          </a:p>
          <a:p>
            <a:endParaRPr lang="en-US" sz="2400" dirty="0"/>
          </a:p>
          <a:p>
            <a:r>
              <a:rPr lang="en-US" sz="2400" dirty="0"/>
              <a:t>Saw – It is used for cutting wood.</a:t>
            </a:r>
          </a:p>
          <a:p>
            <a:endParaRPr lang="en-US" sz="2400" dirty="0"/>
          </a:p>
          <a:p>
            <a:r>
              <a:rPr lang="en-US" sz="2400" dirty="0"/>
              <a:t>Hammer – It is used for driving nails, removing nails, and breaking things.</a:t>
            </a:r>
          </a:p>
          <a:p>
            <a:endParaRPr lang="en-US" sz="2400" dirty="0"/>
          </a:p>
          <a:p>
            <a:r>
              <a:rPr lang="en-US" sz="2400" dirty="0"/>
              <a:t>Bottle opener – Used for opening bottle tops.</a:t>
            </a:r>
          </a:p>
        </p:txBody>
      </p:sp>
    </p:spTree>
    <p:extLst>
      <p:ext uri="{BB962C8B-B14F-4D97-AF65-F5344CB8AC3E}">
        <p14:creationId xmlns:p14="http://schemas.microsoft.com/office/powerpoint/2010/main" val="219500589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8762" y="11876"/>
            <a:ext cx="9144000" cy="2677656"/>
          </a:xfrm>
          <a:prstGeom prst="rect">
            <a:avLst/>
          </a:prstGeom>
        </p:spPr>
        <p:txBody>
          <a:bodyPr wrap="square">
            <a:spAutoFit/>
          </a:bodyPr>
          <a:lstStyle/>
          <a:p>
            <a:r>
              <a:rPr lang="en-US" sz="2400" b="1" u="sng" dirty="0"/>
              <a:t>Care and maintenance of simple tools</a:t>
            </a:r>
          </a:p>
          <a:p>
            <a:r>
              <a:rPr lang="en-US" sz="2400" dirty="0"/>
              <a:t>•	Storing them properly.</a:t>
            </a:r>
          </a:p>
          <a:p>
            <a:r>
              <a:rPr lang="en-US" sz="2400" dirty="0"/>
              <a:t>•	Cleaning tools after use and dry them.</a:t>
            </a:r>
          </a:p>
          <a:p>
            <a:r>
              <a:rPr lang="en-US" sz="2400" dirty="0"/>
              <a:t>•	Use each simple tool for its right purpose.</a:t>
            </a:r>
          </a:p>
          <a:p>
            <a:r>
              <a:rPr lang="en-US" sz="2400" dirty="0"/>
              <a:t>•	Greasing and oiling movable parts.</a:t>
            </a:r>
          </a:p>
          <a:p>
            <a:r>
              <a:rPr lang="en-US" sz="2400" dirty="0"/>
              <a:t>•	Repairing broken parts such as handles.</a:t>
            </a:r>
          </a:p>
          <a:p>
            <a:r>
              <a:rPr lang="en-US" sz="2400" dirty="0"/>
              <a:t>•	Sharpen cutting tools.</a:t>
            </a:r>
          </a:p>
        </p:txBody>
      </p:sp>
      <p:sp>
        <p:nvSpPr>
          <p:cNvPr id="6" name="Rectangle 5"/>
          <p:cNvSpPr/>
          <p:nvPr/>
        </p:nvSpPr>
        <p:spPr>
          <a:xfrm>
            <a:off x="1528762" y="2667000"/>
            <a:ext cx="9144000" cy="3970318"/>
          </a:xfrm>
          <a:prstGeom prst="rect">
            <a:avLst/>
          </a:prstGeom>
        </p:spPr>
        <p:txBody>
          <a:bodyPr wrap="square">
            <a:spAutoFit/>
          </a:bodyPr>
          <a:lstStyle/>
          <a:p>
            <a:pPr algn="ctr"/>
            <a:r>
              <a:rPr lang="en-US" sz="2400" b="1" u="sng" dirty="0"/>
              <a:t>STD 5 WORK ON MAKING WORK EASIER</a:t>
            </a:r>
          </a:p>
          <a:p>
            <a:endParaRPr lang="en-US" sz="1100" dirty="0"/>
          </a:p>
          <a:p>
            <a:r>
              <a:rPr lang="en-US" sz="2400" dirty="0"/>
              <a:t> </a:t>
            </a:r>
            <a:r>
              <a:rPr lang="en-US" sz="2400" b="1" u="sng" dirty="0"/>
              <a:t>SEE SAW</a:t>
            </a:r>
          </a:p>
          <a:p>
            <a:r>
              <a:rPr lang="en-US" sz="2400" dirty="0"/>
              <a:t>•	When two pupils are balancing on a see saw, the heavier one sits nearer the </a:t>
            </a:r>
            <a:r>
              <a:rPr lang="en-US" sz="2400" dirty="0" err="1"/>
              <a:t>centre</a:t>
            </a:r>
            <a:r>
              <a:rPr lang="en-US" sz="2400" dirty="0"/>
              <a:t> while the lighter one sits away from the </a:t>
            </a:r>
            <a:r>
              <a:rPr lang="en-US" sz="2400" dirty="0" err="1"/>
              <a:t>centre</a:t>
            </a:r>
            <a:r>
              <a:rPr lang="en-US" sz="2400" dirty="0"/>
              <a:t>.</a:t>
            </a:r>
          </a:p>
          <a:p>
            <a:r>
              <a:rPr lang="en-US" sz="2400" dirty="0"/>
              <a:t>•	See saw is used for balancing. </a:t>
            </a:r>
          </a:p>
          <a:p>
            <a:r>
              <a:rPr lang="en-US" sz="2400" dirty="0"/>
              <a:t>•	The </a:t>
            </a:r>
            <a:r>
              <a:rPr lang="en-US" sz="2400" dirty="0" err="1"/>
              <a:t>centre</a:t>
            </a:r>
            <a:r>
              <a:rPr lang="en-US" sz="2400" dirty="0"/>
              <a:t> of the see saw is known as pivot or the fulcrum.</a:t>
            </a:r>
          </a:p>
          <a:p>
            <a:r>
              <a:rPr lang="en-US" sz="2400" dirty="0"/>
              <a:t>•	A see saw is a beam which is placed on a fulcrum (pivot)</a:t>
            </a:r>
          </a:p>
          <a:p>
            <a:r>
              <a:rPr lang="en-US" sz="2400" dirty="0"/>
              <a:t>•	A beam balance is used for weighing or comparing weights of different objects</a:t>
            </a:r>
          </a:p>
          <a:p>
            <a:r>
              <a:rPr lang="en-US" sz="2400" dirty="0"/>
              <a:t>•	Mass is measure in grams, kilograms or </a:t>
            </a:r>
            <a:r>
              <a:rPr lang="en-US" sz="2400" dirty="0" err="1"/>
              <a:t>tonnes</a:t>
            </a:r>
            <a:r>
              <a:rPr lang="en-US" sz="2400" dirty="0"/>
              <a:t>.</a:t>
            </a:r>
          </a:p>
        </p:txBody>
      </p:sp>
    </p:spTree>
    <p:extLst>
      <p:ext uri="{BB962C8B-B14F-4D97-AF65-F5344CB8AC3E}">
        <p14:creationId xmlns:p14="http://schemas.microsoft.com/office/powerpoint/2010/main" val="105959498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228601"/>
            <a:ext cx="6858000" cy="461665"/>
          </a:xfrm>
          <a:prstGeom prst="rect">
            <a:avLst/>
          </a:prstGeom>
          <a:noFill/>
        </p:spPr>
        <p:txBody>
          <a:bodyPr wrap="square" rtlCol="0">
            <a:spAutoFit/>
          </a:bodyPr>
          <a:lstStyle/>
          <a:p>
            <a:pPr algn="ctr"/>
            <a:r>
              <a:rPr lang="en-US" sz="2400" b="1" u="sng" dirty="0"/>
              <a:t>MAKING OF A SIMPLE BEAM BALANCE</a:t>
            </a:r>
          </a:p>
        </p:txBody>
      </p:sp>
      <p:sp>
        <p:nvSpPr>
          <p:cNvPr id="6" name="TextBox 5"/>
          <p:cNvSpPr txBox="1"/>
          <p:nvPr/>
        </p:nvSpPr>
        <p:spPr>
          <a:xfrm>
            <a:off x="1524000" y="697469"/>
            <a:ext cx="9144000" cy="6401753"/>
          </a:xfrm>
          <a:prstGeom prst="rect">
            <a:avLst/>
          </a:prstGeom>
          <a:noFill/>
        </p:spPr>
        <p:txBody>
          <a:bodyPr wrap="square" rtlCol="0">
            <a:spAutoFit/>
          </a:bodyPr>
          <a:lstStyle/>
          <a:p>
            <a:r>
              <a:rPr lang="en-US" sz="2400" dirty="0"/>
              <a:t>A beam balance can be used to compare the mass of different objects.</a:t>
            </a:r>
          </a:p>
          <a:p>
            <a:endParaRPr lang="en-US" sz="1400" dirty="0"/>
          </a:p>
          <a:p>
            <a:r>
              <a:rPr lang="en-US" sz="2400" b="1" dirty="0"/>
              <a:t>Materials required</a:t>
            </a:r>
          </a:p>
          <a:p>
            <a:pPr marL="342900" indent="-342900">
              <a:buFont typeface="+mj-lt"/>
              <a:buAutoNum type="arabicPeriod"/>
            </a:pPr>
            <a:r>
              <a:rPr lang="en-US" sz="2400" dirty="0"/>
              <a:t>Two shoe polish tins of identical size</a:t>
            </a:r>
          </a:p>
          <a:p>
            <a:pPr marL="342900" indent="-342900">
              <a:buFont typeface="+mj-lt"/>
              <a:buAutoNum type="arabicPeriod"/>
            </a:pPr>
            <a:r>
              <a:rPr lang="en-US" sz="2400" dirty="0"/>
              <a:t>Nails</a:t>
            </a:r>
          </a:p>
          <a:p>
            <a:pPr marL="342900" indent="-342900">
              <a:buFont typeface="+mj-lt"/>
              <a:buAutoNum type="arabicPeriod"/>
            </a:pPr>
            <a:r>
              <a:rPr lang="en-US" sz="2400" dirty="0"/>
              <a:t>Lengths of strings or wire</a:t>
            </a:r>
          </a:p>
          <a:p>
            <a:pPr marL="342900" indent="-342900">
              <a:buFont typeface="+mj-lt"/>
              <a:buAutoNum type="arabicPeriod"/>
            </a:pPr>
            <a:r>
              <a:rPr lang="en-US" sz="2400" dirty="0"/>
              <a:t>A straight piece of wood about 30cm </a:t>
            </a:r>
          </a:p>
          <a:p>
            <a:r>
              <a:rPr lang="en-US" sz="2400" dirty="0"/>
              <a:t>  long, 3cm wide and 2cm thick</a:t>
            </a:r>
          </a:p>
          <a:p>
            <a:r>
              <a:rPr lang="en-US" sz="2400" dirty="0"/>
              <a:t>5. A stand or  support with a base</a:t>
            </a:r>
            <a:endParaRPr lang="en-US" sz="1200" dirty="0"/>
          </a:p>
          <a:p>
            <a:r>
              <a:rPr lang="en-US" sz="2400" b="1" u="sng" dirty="0"/>
              <a:t>Procedure</a:t>
            </a:r>
          </a:p>
          <a:p>
            <a:pPr marL="342900" indent="-342900">
              <a:buFont typeface="Arial" panose="020B0604020202020204" pitchFamily="34" charset="0"/>
              <a:buChar char="•"/>
            </a:pPr>
            <a:r>
              <a:rPr lang="en-US" sz="2400" dirty="0"/>
              <a:t>Drill a hole through the middle of a long </a:t>
            </a:r>
          </a:p>
          <a:p>
            <a:r>
              <a:rPr lang="en-US" sz="2400" dirty="0"/>
              <a:t>piece of wood to make the arm.</a:t>
            </a:r>
          </a:p>
          <a:p>
            <a:pPr marL="342900" indent="-342900">
              <a:buFont typeface="Arial" panose="020B0604020202020204" pitchFamily="34" charset="0"/>
              <a:buChar char="•"/>
            </a:pPr>
            <a:r>
              <a:rPr lang="en-US" sz="2400" dirty="0"/>
              <a:t>Drive a nail into the thick piece of wood.</a:t>
            </a:r>
          </a:p>
          <a:p>
            <a:pPr marL="342900" indent="-342900">
              <a:buFont typeface="Arial" panose="020B0604020202020204" pitchFamily="34" charset="0"/>
              <a:buChar char="•"/>
            </a:pPr>
            <a:r>
              <a:rPr lang="en-US" sz="2400" dirty="0"/>
              <a:t>Fix the arm onto the stand.</a:t>
            </a:r>
          </a:p>
          <a:p>
            <a:pPr marL="342900" indent="-342900">
              <a:buFont typeface="Arial" panose="020B0604020202020204" pitchFamily="34" charset="0"/>
              <a:buChar char="•"/>
            </a:pPr>
            <a:r>
              <a:rPr lang="en-US" sz="2400" dirty="0"/>
              <a:t>Suspend the tins using lengths of strings or wire at equal distance from the fulcrum of the arm.</a:t>
            </a:r>
          </a:p>
          <a:p>
            <a:pPr marL="342900" indent="-342900">
              <a:buFont typeface="Arial" panose="020B0604020202020204" pitchFamily="34" charset="0"/>
              <a:buChar char="•"/>
            </a:pPr>
            <a:r>
              <a:rPr lang="en-US" sz="2400" dirty="0"/>
              <a:t>Fix the stand onto a firm base.</a:t>
            </a:r>
          </a:p>
        </p:txBody>
      </p:sp>
      <p:pic>
        <p:nvPicPr>
          <p:cNvPr id="563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676400"/>
            <a:ext cx="4091446"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9372600" y="3124200"/>
            <a:ext cx="533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agnetic Disk 12"/>
          <p:cNvSpPr/>
          <p:nvPr/>
        </p:nvSpPr>
        <p:spPr>
          <a:xfrm>
            <a:off x="7239000" y="2971800"/>
            <a:ext cx="762000" cy="304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1" y="2971801"/>
            <a:ext cx="785813"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70289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3416320"/>
          </a:xfrm>
          <a:prstGeom prst="rect">
            <a:avLst/>
          </a:prstGeom>
        </p:spPr>
        <p:txBody>
          <a:bodyPr wrap="square">
            <a:spAutoFit/>
          </a:bodyPr>
          <a:lstStyle/>
          <a:p>
            <a:pPr algn="ctr"/>
            <a:r>
              <a:rPr lang="en-US" sz="2400" b="1" u="sng" dirty="0"/>
              <a:t>STD 6 WORK ON MAKING WORK EASIER.</a:t>
            </a:r>
            <a:endParaRPr lang="en-US" sz="2400" dirty="0"/>
          </a:p>
          <a:p>
            <a:r>
              <a:rPr lang="en-US" sz="2400" b="1" u="sng" dirty="0"/>
              <a:t>FORCE</a:t>
            </a:r>
          </a:p>
          <a:p>
            <a:r>
              <a:rPr lang="en-US" sz="2400" dirty="0"/>
              <a:t>•	Objects can be moved by either a pull or a push.</a:t>
            </a:r>
          </a:p>
          <a:p>
            <a:r>
              <a:rPr lang="en-US" sz="2400" dirty="0"/>
              <a:t>•	Pull or push is called force.</a:t>
            </a:r>
          </a:p>
          <a:p>
            <a:r>
              <a:rPr lang="en-US" sz="2400" dirty="0"/>
              <a:t>•	Force is measured using a unit known as Newton.</a:t>
            </a:r>
          </a:p>
          <a:p>
            <a:r>
              <a:rPr lang="en-US" sz="2400" dirty="0"/>
              <a:t>•	Force can stop a moving object. </a:t>
            </a:r>
          </a:p>
          <a:p>
            <a:r>
              <a:rPr lang="en-US" sz="2400" dirty="0"/>
              <a:t>•	Force can change the direction of a moving object.</a:t>
            </a:r>
          </a:p>
          <a:p>
            <a:r>
              <a:rPr lang="en-US" sz="2400" dirty="0"/>
              <a:t>•	Force can change the speed of a moving object.</a:t>
            </a:r>
          </a:p>
          <a:p>
            <a:r>
              <a:rPr lang="en-US" sz="2400" dirty="0"/>
              <a:t>•	Force can change the shape and the size of an object.</a:t>
            </a:r>
          </a:p>
        </p:txBody>
      </p:sp>
      <p:sp>
        <p:nvSpPr>
          <p:cNvPr id="6" name="Rectangle 5"/>
          <p:cNvSpPr/>
          <p:nvPr/>
        </p:nvSpPr>
        <p:spPr>
          <a:xfrm>
            <a:off x="1514475" y="3890665"/>
            <a:ext cx="9144000" cy="2308324"/>
          </a:xfrm>
          <a:prstGeom prst="rect">
            <a:avLst/>
          </a:prstGeom>
        </p:spPr>
        <p:txBody>
          <a:bodyPr wrap="square">
            <a:spAutoFit/>
          </a:bodyPr>
          <a:lstStyle/>
          <a:p>
            <a:r>
              <a:rPr lang="en-US" sz="2400" b="1" u="sng" dirty="0"/>
              <a:t>Force of gravity.</a:t>
            </a:r>
          </a:p>
          <a:p>
            <a:r>
              <a:rPr lang="en-US" sz="2400" dirty="0"/>
              <a:t>•	It pulls objects towards the </a:t>
            </a:r>
            <a:r>
              <a:rPr lang="en-US" sz="2400" dirty="0" err="1"/>
              <a:t>centre</a:t>
            </a:r>
            <a:r>
              <a:rPr lang="en-US" sz="2400" dirty="0"/>
              <a:t> of the earth.</a:t>
            </a:r>
          </a:p>
          <a:p>
            <a:r>
              <a:rPr lang="en-US" sz="2400" dirty="0"/>
              <a:t>•	Any object thrown upward will be pulled downwards by the force of gravity and fall on the earth.</a:t>
            </a:r>
          </a:p>
          <a:p>
            <a:r>
              <a:rPr lang="en-US" sz="2400" dirty="0"/>
              <a:t>•	Force of gravity on earth is greater than on the moon surface because earth is bigger than moon.</a:t>
            </a:r>
          </a:p>
        </p:txBody>
      </p:sp>
    </p:spTree>
    <p:extLst>
      <p:ext uri="{BB962C8B-B14F-4D97-AF65-F5344CB8AC3E}">
        <p14:creationId xmlns:p14="http://schemas.microsoft.com/office/powerpoint/2010/main" val="176673994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09750" y="228601"/>
            <a:ext cx="9086850" cy="6001643"/>
          </a:xfrm>
          <a:prstGeom prst="rect">
            <a:avLst/>
          </a:prstGeom>
        </p:spPr>
        <p:txBody>
          <a:bodyPr wrap="square">
            <a:spAutoFit/>
          </a:bodyPr>
          <a:lstStyle/>
          <a:p>
            <a:pPr algn="ctr"/>
            <a:r>
              <a:rPr lang="en-US" sz="2400" b="1" u="sng" dirty="0"/>
              <a:t>STD 7 WORK ON MAING WORK EASIER.</a:t>
            </a:r>
          </a:p>
          <a:p>
            <a:endParaRPr lang="en-US" sz="2400" dirty="0"/>
          </a:p>
          <a:p>
            <a:r>
              <a:rPr lang="en-US" sz="2400" b="1" u="sng" dirty="0"/>
              <a:t>FRICTION </a:t>
            </a:r>
          </a:p>
          <a:p>
            <a:r>
              <a:rPr lang="en-US" sz="2400" dirty="0"/>
              <a:t>•	It is a force between two surfaces when the two objects are 	rubbed against each other.</a:t>
            </a:r>
          </a:p>
          <a:p>
            <a:r>
              <a:rPr lang="en-US" sz="2400" dirty="0"/>
              <a:t>•	Friction opposes movement( motion)</a:t>
            </a:r>
          </a:p>
          <a:p>
            <a:r>
              <a:rPr lang="en-US" sz="2400" dirty="0"/>
              <a:t>•	Friction between two surfaces depends on the types of the  	surface. </a:t>
            </a:r>
          </a:p>
          <a:p>
            <a:r>
              <a:rPr lang="en-US" sz="2400" dirty="0"/>
              <a:t>•	Friction increases on rough surface than smooth surface.</a:t>
            </a:r>
          </a:p>
          <a:p>
            <a:endParaRPr lang="en-US" sz="2400" dirty="0"/>
          </a:p>
          <a:p>
            <a:r>
              <a:rPr lang="en-US" sz="2400" b="1" u="sng" dirty="0"/>
              <a:t>Advantages of Friction</a:t>
            </a:r>
          </a:p>
          <a:p>
            <a:r>
              <a:rPr lang="en-US" sz="2400" dirty="0"/>
              <a:t>1.	Help when sharpening cutting tools with a file.</a:t>
            </a:r>
          </a:p>
          <a:p>
            <a:r>
              <a:rPr lang="en-US" sz="2400" dirty="0"/>
              <a:t>2.	Helps when walking – makes walking easier.</a:t>
            </a:r>
          </a:p>
          <a:p>
            <a:r>
              <a:rPr lang="en-US" sz="2400" dirty="0"/>
              <a:t>3.	Helps in sports such as skating.</a:t>
            </a:r>
          </a:p>
          <a:p>
            <a:r>
              <a:rPr lang="en-US" sz="2400" dirty="0"/>
              <a:t>4.	Helps when writing.</a:t>
            </a:r>
          </a:p>
          <a:p>
            <a:r>
              <a:rPr lang="en-US" sz="2400" dirty="0"/>
              <a:t>5.	Makes vehicles and bicycles to stop.</a:t>
            </a:r>
          </a:p>
        </p:txBody>
      </p:sp>
    </p:spTree>
    <p:extLst>
      <p:ext uri="{BB962C8B-B14F-4D97-AF65-F5344CB8AC3E}">
        <p14:creationId xmlns:p14="http://schemas.microsoft.com/office/powerpoint/2010/main" val="47834815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58848"/>
            <a:ext cx="9144000" cy="6740307"/>
          </a:xfrm>
          <a:prstGeom prst="rect">
            <a:avLst/>
          </a:prstGeom>
        </p:spPr>
        <p:txBody>
          <a:bodyPr wrap="square">
            <a:spAutoFit/>
          </a:bodyPr>
          <a:lstStyle/>
          <a:p>
            <a:r>
              <a:rPr lang="en-US" sz="2400" b="1" u="sng" dirty="0"/>
              <a:t>Disadvantages of friction</a:t>
            </a:r>
          </a:p>
          <a:p>
            <a:r>
              <a:rPr lang="en-US" sz="2400" dirty="0"/>
              <a:t>1.	It produces unwanted heat.</a:t>
            </a:r>
          </a:p>
          <a:p>
            <a:r>
              <a:rPr lang="en-US" sz="2400" dirty="0"/>
              <a:t>2.	Makes shoes soles to wear out.</a:t>
            </a:r>
          </a:p>
          <a:p>
            <a:r>
              <a:rPr lang="en-US" sz="2400" dirty="0"/>
              <a:t>3.	Makes vehicles and bicycles </a:t>
            </a:r>
            <a:r>
              <a:rPr lang="en-US" sz="2400" dirty="0" err="1"/>
              <a:t>tyres</a:t>
            </a:r>
            <a:r>
              <a:rPr lang="en-US" sz="2400" dirty="0"/>
              <a:t> to wear out.</a:t>
            </a:r>
          </a:p>
          <a:p>
            <a:r>
              <a:rPr lang="en-US" sz="2400" dirty="0"/>
              <a:t>4.	Makes shirts and blouses collars to wear out.</a:t>
            </a:r>
          </a:p>
          <a:p>
            <a:r>
              <a:rPr lang="en-US" sz="2400" dirty="0"/>
              <a:t>5.	Makes machines parts to wear out.</a:t>
            </a:r>
          </a:p>
          <a:p>
            <a:r>
              <a:rPr lang="en-US" sz="2400" dirty="0"/>
              <a:t>6.	Makes work more difficult.</a:t>
            </a:r>
          </a:p>
          <a:p>
            <a:endParaRPr lang="en-US" dirty="0"/>
          </a:p>
          <a:p>
            <a:r>
              <a:rPr lang="en-US" sz="2400" b="1" u="sng" dirty="0"/>
              <a:t>Various ways of reducing friction</a:t>
            </a:r>
          </a:p>
          <a:p>
            <a:r>
              <a:rPr lang="en-US" sz="2400" dirty="0"/>
              <a:t>1.	Use of rollers or ball bearing </a:t>
            </a:r>
          </a:p>
          <a:p>
            <a:r>
              <a:rPr lang="en-US" sz="2400" dirty="0"/>
              <a:t>2.	Use of lubricants such as oil and grease.</a:t>
            </a:r>
          </a:p>
          <a:p>
            <a:r>
              <a:rPr lang="en-US" sz="2400" dirty="0"/>
              <a:t>3.	Making the surface smooth (Polishing surfaces)</a:t>
            </a:r>
          </a:p>
          <a:p>
            <a:r>
              <a:rPr lang="en-US" sz="2400" dirty="0"/>
              <a:t>4.	Streamlining.</a:t>
            </a:r>
          </a:p>
          <a:p>
            <a:endParaRPr lang="en-US" sz="1400" dirty="0"/>
          </a:p>
          <a:p>
            <a:r>
              <a:rPr lang="en-US" sz="2400" b="1" u="sng" dirty="0"/>
              <a:t>Increasing friction</a:t>
            </a:r>
          </a:p>
          <a:p>
            <a:r>
              <a:rPr lang="en-US" sz="2400" dirty="0"/>
              <a:t>1.	Wearing shoes with treads on the soles.</a:t>
            </a:r>
          </a:p>
          <a:p>
            <a:r>
              <a:rPr lang="en-US" sz="2400" dirty="0"/>
              <a:t>2.	Using </a:t>
            </a:r>
            <a:r>
              <a:rPr lang="en-US" sz="2400" dirty="0" err="1"/>
              <a:t>tyres</a:t>
            </a:r>
            <a:r>
              <a:rPr lang="en-US" sz="2400" dirty="0"/>
              <a:t> with treads.</a:t>
            </a:r>
          </a:p>
          <a:p>
            <a:r>
              <a:rPr lang="en-US" sz="2400" dirty="0"/>
              <a:t>3.	Using coarse materials on slippery surface.</a:t>
            </a:r>
          </a:p>
        </p:txBody>
      </p:sp>
    </p:spTree>
    <p:extLst>
      <p:ext uri="{BB962C8B-B14F-4D97-AF65-F5344CB8AC3E}">
        <p14:creationId xmlns:p14="http://schemas.microsoft.com/office/powerpoint/2010/main" val="424189639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43200" y="228600"/>
            <a:ext cx="7086600" cy="523220"/>
          </a:xfrm>
          <a:prstGeom prst="rect">
            <a:avLst/>
          </a:prstGeom>
          <a:noFill/>
        </p:spPr>
        <p:txBody>
          <a:bodyPr wrap="square" rtlCol="0">
            <a:spAutoFit/>
          </a:bodyPr>
          <a:lstStyle/>
          <a:p>
            <a:pPr algn="ctr"/>
            <a:r>
              <a:rPr lang="en-US" sz="2800" b="1" u="sng" dirty="0"/>
              <a:t>Investigating</a:t>
            </a:r>
            <a:r>
              <a:rPr lang="en-US" sz="2400" b="1" u="sng" dirty="0"/>
              <a:t> friction force</a:t>
            </a:r>
          </a:p>
        </p:txBody>
      </p:sp>
      <p:sp>
        <p:nvSpPr>
          <p:cNvPr id="6" name="TextBox 5"/>
          <p:cNvSpPr txBox="1"/>
          <p:nvPr/>
        </p:nvSpPr>
        <p:spPr>
          <a:xfrm>
            <a:off x="1828800" y="685801"/>
            <a:ext cx="8686800" cy="5262979"/>
          </a:xfrm>
          <a:prstGeom prst="rect">
            <a:avLst/>
          </a:prstGeom>
          <a:noFill/>
        </p:spPr>
        <p:txBody>
          <a:bodyPr wrap="square" rtlCol="0">
            <a:spAutoFit/>
          </a:bodyPr>
          <a:lstStyle/>
          <a:p>
            <a:r>
              <a:rPr lang="en-US" sz="2400" b="1" dirty="0"/>
              <a:t>Requirements</a:t>
            </a:r>
          </a:p>
          <a:p>
            <a:pPr marL="457200" indent="-457200">
              <a:buFont typeface="+mj-lt"/>
              <a:buAutoNum type="arabicPeriod"/>
            </a:pPr>
            <a:r>
              <a:rPr lang="en-US" sz="2400" dirty="0"/>
              <a:t>A block of wood</a:t>
            </a:r>
          </a:p>
          <a:p>
            <a:pPr marL="457200" indent="-457200">
              <a:buFont typeface="+mj-lt"/>
              <a:buAutoNum type="arabicPeriod"/>
            </a:pPr>
            <a:r>
              <a:rPr lang="en-US" sz="2400" dirty="0"/>
              <a:t>A hook</a:t>
            </a:r>
          </a:p>
          <a:p>
            <a:pPr marL="457200" indent="-457200">
              <a:buFont typeface="+mj-lt"/>
              <a:buAutoNum type="arabicPeriod"/>
            </a:pPr>
            <a:r>
              <a:rPr lang="en-US" sz="2400" dirty="0"/>
              <a:t>A spring balance</a:t>
            </a:r>
          </a:p>
          <a:p>
            <a:endParaRPr lang="en-US" sz="2400" dirty="0"/>
          </a:p>
          <a:p>
            <a:endParaRPr lang="en-US" sz="2400" b="1" dirty="0"/>
          </a:p>
          <a:p>
            <a:endParaRPr lang="en-US" sz="2400" b="1" dirty="0"/>
          </a:p>
          <a:p>
            <a:r>
              <a:rPr lang="en-US" sz="2400" b="1" dirty="0"/>
              <a:t>Procedure</a:t>
            </a:r>
          </a:p>
          <a:p>
            <a:r>
              <a:rPr lang="en-US" sz="2400" dirty="0"/>
              <a:t>Fix a hook on a block of wood. Fix the spring balance on the hook.</a:t>
            </a:r>
          </a:p>
          <a:p>
            <a:r>
              <a:rPr lang="en-US" sz="2400" dirty="0"/>
              <a:t>Record the reading of the spring balance</a:t>
            </a:r>
          </a:p>
          <a:p>
            <a:r>
              <a:rPr lang="en-US" sz="2400" dirty="0"/>
              <a:t>Pull the block of wood using the spring balance and record the final reading. </a:t>
            </a:r>
          </a:p>
          <a:p>
            <a:r>
              <a:rPr lang="en-US" sz="2400" dirty="0"/>
              <a:t>Put the rollers between the block and the surface and again pull the block of wood using spring balance noting the balance reading.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1" y="1209020"/>
            <a:ext cx="5952635" cy="1686580"/>
          </a:xfrm>
          <a:prstGeom prst="rect">
            <a:avLst/>
          </a:prstGeom>
        </p:spPr>
      </p:pic>
    </p:spTree>
    <p:extLst>
      <p:ext uri="{BB962C8B-B14F-4D97-AF65-F5344CB8AC3E}">
        <p14:creationId xmlns:p14="http://schemas.microsoft.com/office/powerpoint/2010/main" val="317072323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Food </a:t>
            </a:r>
            <a:r>
              <a:rPr lang="en-US" dirty="0" smtClean="0"/>
              <a:t>chain</a:t>
            </a:r>
            <a:endParaRPr lang="en-US" dirty="0"/>
          </a:p>
        </p:txBody>
      </p:sp>
      <p:sp>
        <p:nvSpPr>
          <p:cNvPr id="3" name="Content Placeholder 2"/>
          <p:cNvSpPr>
            <a:spLocks noGrp="1"/>
          </p:cNvSpPr>
          <p:nvPr>
            <p:ph idx="1"/>
          </p:nvPr>
        </p:nvSpPr>
        <p:spPr/>
        <p:txBody>
          <a:bodyPr/>
          <a:lstStyle/>
          <a:p>
            <a:r>
              <a:rPr lang="en-US" dirty="0"/>
              <a:t>Consists of plants and animals and shows who eats who. </a:t>
            </a:r>
          </a:p>
          <a:p>
            <a:r>
              <a:rPr lang="en-US" dirty="0"/>
              <a:t>Note that in a food chain, the arrow points the eater.</a:t>
            </a:r>
          </a:p>
          <a:p>
            <a:r>
              <a:rPr lang="en-US" dirty="0"/>
              <a:t> In a food chain there are:</a:t>
            </a:r>
          </a:p>
          <a:p>
            <a:pPr lvl="1"/>
            <a:r>
              <a:rPr lang="en-US" dirty="0"/>
              <a:t>Producers</a:t>
            </a:r>
          </a:p>
          <a:p>
            <a:pPr lvl="1"/>
            <a:r>
              <a:rPr lang="en-US" dirty="0"/>
              <a:t>Consumers</a:t>
            </a:r>
          </a:p>
          <a:p>
            <a:r>
              <a:rPr lang="en-US" dirty="0"/>
              <a:t>Plants are referred to as primary producers because they make their own food. </a:t>
            </a:r>
          </a:p>
          <a:p>
            <a:r>
              <a:rPr lang="en-US" dirty="0"/>
              <a:t>Animals are consumers because they feed on the food stored by producers.</a:t>
            </a:r>
          </a:p>
          <a:p>
            <a:endParaRPr lang="en-US" dirty="0"/>
          </a:p>
          <a:p>
            <a:endParaRPr lang="en-US" dirty="0"/>
          </a:p>
        </p:txBody>
      </p:sp>
    </p:spTree>
    <p:extLst>
      <p:ext uri="{BB962C8B-B14F-4D97-AF65-F5344CB8AC3E}">
        <p14:creationId xmlns:p14="http://schemas.microsoft.com/office/powerpoint/2010/main" val="21746738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640141"/>
            <a:ext cx="9144000" cy="1508105"/>
          </a:xfrm>
          <a:prstGeom prst="rect">
            <a:avLst/>
          </a:prstGeom>
          <a:noFill/>
        </p:spPr>
        <p:txBody>
          <a:bodyPr wrap="square" rtlCol="0">
            <a:spAutoFit/>
          </a:bodyPr>
          <a:lstStyle/>
          <a:p>
            <a:r>
              <a:rPr lang="en-US" sz="2400" b="1" dirty="0"/>
              <a:t>Observation</a:t>
            </a:r>
          </a:p>
          <a:p>
            <a:endParaRPr lang="en-US" dirty="0"/>
          </a:p>
          <a:p>
            <a:r>
              <a:rPr lang="en-US" sz="2400" dirty="0"/>
              <a:t>When the block of wood is pulled on the surface the spring balance reading is higher while the block of wood is pulled when on rollers.</a:t>
            </a:r>
          </a:p>
        </p:txBody>
      </p:sp>
      <p:sp>
        <p:nvSpPr>
          <p:cNvPr id="6" name="TextBox 5"/>
          <p:cNvSpPr txBox="1"/>
          <p:nvPr/>
        </p:nvSpPr>
        <p:spPr>
          <a:xfrm>
            <a:off x="1600200" y="2838272"/>
            <a:ext cx="8839200" cy="1508105"/>
          </a:xfrm>
          <a:prstGeom prst="rect">
            <a:avLst/>
          </a:prstGeom>
          <a:noFill/>
        </p:spPr>
        <p:txBody>
          <a:bodyPr wrap="square" rtlCol="0">
            <a:spAutoFit/>
          </a:bodyPr>
          <a:lstStyle/>
          <a:p>
            <a:r>
              <a:rPr lang="en-US" sz="2400" b="1" dirty="0"/>
              <a:t>Conclusions</a:t>
            </a:r>
          </a:p>
          <a:p>
            <a:endParaRPr lang="en-US" b="1" dirty="0"/>
          </a:p>
          <a:p>
            <a:pPr marL="457200" indent="-457200">
              <a:buFont typeface="+mj-lt"/>
              <a:buAutoNum type="arabicPeriod"/>
            </a:pPr>
            <a:r>
              <a:rPr lang="en-US" sz="2400" dirty="0"/>
              <a:t>Friction force opposes the movement.</a:t>
            </a:r>
          </a:p>
          <a:p>
            <a:pPr marL="457200" indent="-457200">
              <a:buFont typeface="+mj-lt"/>
              <a:buAutoNum type="arabicPeriod"/>
            </a:pPr>
            <a:r>
              <a:rPr lang="en-US" sz="2400" dirty="0"/>
              <a:t>Rollers and stream line bodies reduce the frictional force.</a:t>
            </a:r>
          </a:p>
        </p:txBody>
      </p:sp>
    </p:spTree>
    <p:extLst>
      <p:ext uri="{BB962C8B-B14F-4D97-AF65-F5344CB8AC3E}">
        <p14:creationId xmlns:p14="http://schemas.microsoft.com/office/powerpoint/2010/main" val="51658709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1"/>
            <a:ext cx="9144000" cy="830997"/>
          </a:xfrm>
          <a:prstGeom prst="rect">
            <a:avLst/>
          </a:prstGeom>
          <a:noFill/>
        </p:spPr>
        <p:txBody>
          <a:bodyPr wrap="square" rtlCol="0">
            <a:spAutoFit/>
          </a:bodyPr>
          <a:lstStyle/>
          <a:p>
            <a:pPr algn="ctr"/>
            <a:r>
              <a:rPr lang="en-US" sz="2400" b="1" u="sng" dirty="0"/>
              <a:t>POSITION OF THE FULCRUM, LOAD AND THE EFFORT WHEN THE FOLLOWING SIMPLE MACHINES ARE IN USE</a:t>
            </a:r>
          </a:p>
        </p:txBody>
      </p:sp>
      <p:sp>
        <p:nvSpPr>
          <p:cNvPr id="7" name="TextBox 6"/>
          <p:cNvSpPr txBox="1"/>
          <p:nvPr/>
        </p:nvSpPr>
        <p:spPr>
          <a:xfrm>
            <a:off x="1600200" y="1219201"/>
            <a:ext cx="3276600" cy="461665"/>
          </a:xfrm>
          <a:prstGeom prst="rect">
            <a:avLst/>
          </a:prstGeom>
          <a:noFill/>
        </p:spPr>
        <p:txBody>
          <a:bodyPr wrap="square" rtlCol="0">
            <a:spAutoFit/>
          </a:bodyPr>
          <a:lstStyle/>
          <a:p>
            <a:r>
              <a:rPr lang="en-US" sz="2400" b="1" u="sng" dirty="0"/>
              <a:t>First class levers</a:t>
            </a:r>
          </a:p>
        </p:txBody>
      </p:sp>
      <p:sp>
        <p:nvSpPr>
          <p:cNvPr id="8" name="TextBox 7"/>
          <p:cNvSpPr txBox="1"/>
          <p:nvPr/>
        </p:nvSpPr>
        <p:spPr>
          <a:xfrm>
            <a:off x="1524000" y="1695272"/>
            <a:ext cx="8763000" cy="1200329"/>
          </a:xfrm>
          <a:prstGeom prst="rect">
            <a:avLst/>
          </a:prstGeom>
          <a:noFill/>
        </p:spPr>
        <p:txBody>
          <a:bodyPr wrap="square" rtlCol="0">
            <a:spAutoFit/>
          </a:bodyPr>
          <a:lstStyle/>
          <a:p>
            <a:r>
              <a:rPr lang="en-US" sz="2400" dirty="0"/>
              <a:t>These machines work with the position of the fulcrum between load and effort.</a:t>
            </a:r>
          </a:p>
          <a:p>
            <a:r>
              <a:rPr lang="en-US" sz="2400" u="sng" dirty="0"/>
              <a:t>Examples</a:t>
            </a:r>
            <a:r>
              <a:rPr lang="en-US" sz="2400" dirty="0"/>
              <a:t>: crowbar and claw hammer.</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5" y="3395662"/>
            <a:ext cx="4613956"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429000" y="3505200"/>
            <a:ext cx="1447800" cy="2286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CROWBAR</a:t>
            </a:r>
          </a:p>
        </p:txBody>
      </p:sp>
      <p:pic>
        <p:nvPicPr>
          <p:cNvPr id="57347"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938963" y="3200400"/>
            <a:ext cx="3105997"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16172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300336"/>
            <a:ext cx="3276600" cy="461665"/>
          </a:xfrm>
          <a:prstGeom prst="rect">
            <a:avLst/>
          </a:prstGeom>
          <a:noFill/>
        </p:spPr>
        <p:txBody>
          <a:bodyPr wrap="square" rtlCol="0">
            <a:spAutoFit/>
          </a:bodyPr>
          <a:lstStyle/>
          <a:p>
            <a:r>
              <a:rPr lang="en-US" sz="2400" b="1" u="sng" dirty="0"/>
              <a:t>Second class levers</a:t>
            </a:r>
          </a:p>
        </p:txBody>
      </p:sp>
      <p:sp>
        <p:nvSpPr>
          <p:cNvPr id="6" name="TextBox 5"/>
          <p:cNvSpPr txBox="1"/>
          <p:nvPr/>
        </p:nvSpPr>
        <p:spPr>
          <a:xfrm>
            <a:off x="1524000" y="845404"/>
            <a:ext cx="9144000" cy="830997"/>
          </a:xfrm>
          <a:prstGeom prst="rect">
            <a:avLst/>
          </a:prstGeom>
          <a:noFill/>
        </p:spPr>
        <p:txBody>
          <a:bodyPr wrap="square" rtlCol="0">
            <a:spAutoFit/>
          </a:bodyPr>
          <a:lstStyle/>
          <a:p>
            <a:r>
              <a:rPr lang="en-US" sz="2400" dirty="0"/>
              <a:t>Works when the load is in between the fulcrum and the effort.</a:t>
            </a:r>
          </a:p>
          <a:p>
            <a:r>
              <a:rPr lang="en-US" sz="2400" u="sng" dirty="0"/>
              <a:t>Examples</a:t>
            </a:r>
            <a:r>
              <a:rPr lang="en-US" sz="2400" dirty="0"/>
              <a:t>: wheelbarrow, crowbar removing nails.</a:t>
            </a:r>
          </a:p>
        </p:txBody>
      </p:sp>
      <p:pic>
        <p:nvPicPr>
          <p:cNvPr id="5837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b="44332"/>
          <a:stretch/>
        </p:blipFill>
        <p:spPr bwMode="auto">
          <a:xfrm>
            <a:off x="1524000" y="2362200"/>
            <a:ext cx="3886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4973"/>
          <a:stretch/>
        </p:blipFill>
        <p:spPr>
          <a:xfrm>
            <a:off x="5638801" y="2514600"/>
            <a:ext cx="4361043" cy="2514600"/>
          </a:xfrm>
          <a:prstGeom prst="rect">
            <a:avLst/>
          </a:prstGeom>
        </p:spPr>
      </p:pic>
      <p:sp>
        <p:nvSpPr>
          <p:cNvPr id="8" name="TextBox 7"/>
          <p:cNvSpPr txBox="1"/>
          <p:nvPr/>
        </p:nvSpPr>
        <p:spPr>
          <a:xfrm>
            <a:off x="7239000" y="2057400"/>
            <a:ext cx="2514600" cy="369332"/>
          </a:xfrm>
          <a:prstGeom prst="rect">
            <a:avLst/>
          </a:prstGeom>
          <a:noFill/>
        </p:spPr>
        <p:txBody>
          <a:bodyPr wrap="square" rtlCol="0">
            <a:spAutoFit/>
          </a:bodyPr>
          <a:lstStyle/>
          <a:p>
            <a:r>
              <a:rPr lang="en-US" b="1" u="sng" dirty="0"/>
              <a:t>CROWBAR</a:t>
            </a:r>
          </a:p>
        </p:txBody>
      </p:sp>
    </p:spTree>
    <p:extLst>
      <p:ext uri="{BB962C8B-B14F-4D97-AF65-F5344CB8AC3E}">
        <p14:creationId xmlns:p14="http://schemas.microsoft.com/office/powerpoint/2010/main" val="402647164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300336"/>
            <a:ext cx="3276600" cy="461665"/>
          </a:xfrm>
          <a:prstGeom prst="rect">
            <a:avLst/>
          </a:prstGeom>
          <a:noFill/>
        </p:spPr>
        <p:txBody>
          <a:bodyPr wrap="square" rtlCol="0">
            <a:spAutoFit/>
          </a:bodyPr>
          <a:lstStyle/>
          <a:p>
            <a:r>
              <a:rPr lang="en-US" sz="2400" b="1" u="sng" dirty="0"/>
              <a:t>Third class levers</a:t>
            </a:r>
          </a:p>
        </p:txBody>
      </p:sp>
      <p:sp>
        <p:nvSpPr>
          <p:cNvPr id="6" name="TextBox 5"/>
          <p:cNvSpPr txBox="1"/>
          <p:nvPr/>
        </p:nvSpPr>
        <p:spPr>
          <a:xfrm>
            <a:off x="1524000" y="914401"/>
            <a:ext cx="9144000" cy="830997"/>
          </a:xfrm>
          <a:prstGeom prst="rect">
            <a:avLst/>
          </a:prstGeom>
          <a:noFill/>
        </p:spPr>
        <p:txBody>
          <a:bodyPr wrap="square" rtlCol="0">
            <a:spAutoFit/>
          </a:bodyPr>
          <a:lstStyle/>
          <a:p>
            <a:r>
              <a:rPr lang="en-US" sz="2400" dirty="0"/>
              <a:t>This is where the effort is formed between the load and the fulcrum.</a:t>
            </a:r>
          </a:p>
          <a:p>
            <a:r>
              <a:rPr lang="en-US" sz="2400" u="sng" dirty="0"/>
              <a:t>Examples:</a:t>
            </a:r>
            <a:r>
              <a:rPr lang="en-US" sz="2400" dirty="0"/>
              <a:t> spade</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600200"/>
            <a:ext cx="488108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858000" y="2486025"/>
            <a:ext cx="1295400" cy="4572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Effort </a:t>
            </a:r>
          </a:p>
        </p:txBody>
      </p:sp>
      <p:sp>
        <p:nvSpPr>
          <p:cNvPr id="8" name="Rectangle 7"/>
          <p:cNvSpPr/>
          <p:nvPr/>
        </p:nvSpPr>
        <p:spPr>
          <a:xfrm>
            <a:off x="2667000" y="2743200"/>
            <a:ext cx="1295400" cy="4572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Fulcrum </a:t>
            </a:r>
          </a:p>
        </p:txBody>
      </p:sp>
      <p:sp>
        <p:nvSpPr>
          <p:cNvPr id="9" name="Rectangle 8"/>
          <p:cNvSpPr/>
          <p:nvPr/>
        </p:nvSpPr>
        <p:spPr>
          <a:xfrm>
            <a:off x="7852886" y="3933825"/>
            <a:ext cx="1066800" cy="381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Load </a:t>
            </a:r>
          </a:p>
        </p:txBody>
      </p:sp>
    </p:spTree>
    <p:extLst>
      <p:ext uri="{BB962C8B-B14F-4D97-AF65-F5344CB8AC3E}">
        <p14:creationId xmlns:p14="http://schemas.microsoft.com/office/powerpoint/2010/main" val="360505042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58890"/>
            <a:ext cx="9144000" cy="6294031"/>
          </a:xfrm>
          <a:prstGeom prst="rect">
            <a:avLst/>
          </a:prstGeom>
        </p:spPr>
        <p:txBody>
          <a:bodyPr wrap="square">
            <a:spAutoFit/>
          </a:bodyPr>
          <a:lstStyle/>
          <a:p>
            <a:r>
              <a:rPr lang="en-US" sz="2400" b="1" u="sng" dirty="0"/>
              <a:t>STD 8 WORK ON MAKING WORK EASIER</a:t>
            </a:r>
          </a:p>
          <a:p>
            <a:endParaRPr lang="en-US" sz="1000" dirty="0"/>
          </a:p>
          <a:p>
            <a:r>
              <a:rPr lang="en-US" sz="2400" b="1" u="sng" dirty="0"/>
              <a:t>Inclined Planes</a:t>
            </a:r>
          </a:p>
          <a:p>
            <a:r>
              <a:rPr lang="en-US" sz="2400" dirty="0"/>
              <a:t>•	Inclined planes are also known as slopes or ramps.</a:t>
            </a:r>
          </a:p>
          <a:p>
            <a:r>
              <a:rPr lang="en-US" sz="2400" dirty="0"/>
              <a:t>•	The longer the slope/ ramp the less the force required to pull an 	object (load) up.</a:t>
            </a:r>
          </a:p>
          <a:p>
            <a:r>
              <a:rPr lang="en-US" sz="2400" dirty="0"/>
              <a:t>•	Examples of inclined planes are a ladder, stair case, road climbing 	up a hill, slope, wedge and the screw.</a:t>
            </a:r>
          </a:p>
          <a:p>
            <a:pPr marL="342900" indent="-342900">
              <a:buFont typeface="Arial" panose="020B0604020202020204" pitchFamily="34" charset="0"/>
              <a:buChar char="•"/>
            </a:pPr>
            <a:r>
              <a:rPr lang="en-US" sz="2400" dirty="0"/>
              <a:t>Inclined planes reduce the amount of work done by increasing the effort distance.</a:t>
            </a:r>
          </a:p>
          <a:p>
            <a:endParaRPr lang="en-US" sz="900" dirty="0"/>
          </a:p>
          <a:p>
            <a:r>
              <a:rPr lang="en-US" sz="2400" b="1" u="sng" dirty="0"/>
              <a:t>Single fixed pulleys </a:t>
            </a:r>
          </a:p>
          <a:p>
            <a:r>
              <a:rPr lang="en-US" sz="2400" dirty="0"/>
              <a:t>It is a system made of wheel and an axle used to lift loads up.</a:t>
            </a:r>
          </a:p>
          <a:p>
            <a:r>
              <a:rPr lang="en-US" sz="2400" dirty="0"/>
              <a:t>Single fixed pulley</a:t>
            </a:r>
          </a:p>
          <a:p>
            <a:pPr marL="457200" indent="-457200">
              <a:buAutoNum type="arabicPeriod"/>
            </a:pPr>
            <a:r>
              <a:rPr lang="en-US" sz="2400" dirty="0"/>
              <a:t>Does not reduce the amount of work done</a:t>
            </a:r>
          </a:p>
          <a:p>
            <a:pPr marL="457200" indent="-457200">
              <a:buAutoNum type="arabicPeriod"/>
            </a:pPr>
            <a:r>
              <a:rPr lang="en-US" sz="2400" dirty="0"/>
              <a:t>Makes work easier by changing the direction of the force</a:t>
            </a:r>
          </a:p>
          <a:p>
            <a:pPr marL="457200" indent="-457200">
              <a:buAutoNum type="arabicPeriod"/>
            </a:pPr>
            <a:r>
              <a:rPr lang="en-US" sz="2400" dirty="0"/>
              <a:t>In a single fixed pulley the effort applied is equal to the weight of the load.</a:t>
            </a:r>
          </a:p>
        </p:txBody>
      </p:sp>
    </p:spTree>
    <p:extLst>
      <p:ext uri="{BB962C8B-B14F-4D97-AF65-F5344CB8AC3E}">
        <p14:creationId xmlns:p14="http://schemas.microsoft.com/office/powerpoint/2010/main" val="417791557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152400"/>
            <a:ext cx="8229600" cy="523220"/>
          </a:xfrm>
          <a:prstGeom prst="rect">
            <a:avLst/>
          </a:prstGeom>
          <a:noFill/>
        </p:spPr>
        <p:txBody>
          <a:bodyPr wrap="square" rtlCol="0">
            <a:spAutoFit/>
          </a:bodyPr>
          <a:lstStyle/>
          <a:p>
            <a:pPr algn="ctr"/>
            <a:r>
              <a:rPr lang="en-US" sz="2800" b="1" u="sng" dirty="0"/>
              <a:t>Using a single fixed pulley</a:t>
            </a:r>
          </a:p>
        </p:txBody>
      </p:sp>
      <p:sp>
        <p:nvSpPr>
          <p:cNvPr id="6" name="TextBox 5"/>
          <p:cNvSpPr txBox="1"/>
          <p:nvPr/>
        </p:nvSpPr>
        <p:spPr>
          <a:xfrm>
            <a:off x="1676400" y="1079480"/>
            <a:ext cx="8991600" cy="3416320"/>
          </a:xfrm>
          <a:prstGeom prst="rect">
            <a:avLst/>
          </a:prstGeom>
          <a:noFill/>
        </p:spPr>
        <p:txBody>
          <a:bodyPr wrap="square" rtlCol="0">
            <a:spAutoFit/>
          </a:bodyPr>
          <a:lstStyle/>
          <a:p>
            <a:pPr marL="457200" indent="-457200">
              <a:buFont typeface="+mj-lt"/>
              <a:buAutoNum type="arabicPeriod"/>
            </a:pPr>
            <a:r>
              <a:rPr lang="en-US" sz="2400" dirty="0"/>
              <a:t>Fix the single pulley on top of a post.</a:t>
            </a:r>
          </a:p>
          <a:p>
            <a:pPr marL="457200" indent="-457200">
              <a:buFont typeface="+mj-lt"/>
              <a:buAutoNum type="arabicPeriod"/>
            </a:pPr>
            <a:r>
              <a:rPr lang="en-US" sz="2400" dirty="0"/>
              <a:t>Tie the load to the rope.</a:t>
            </a:r>
          </a:p>
          <a:p>
            <a:pPr marL="457200" indent="-457200">
              <a:buFont typeface="+mj-lt"/>
              <a:buAutoNum type="arabicPeriod"/>
            </a:pPr>
            <a:r>
              <a:rPr lang="en-US" sz="2400" dirty="0"/>
              <a:t>Pass the rope over the pulley and pull the rope downwards until the load reaches the top of the post.</a:t>
            </a:r>
          </a:p>
          <a:p>
            <a:pPr marL="457200" indent="-457200">
              <a:buFont typeface="+mj-lt"/>
              <a:buAutoNum type="arabicPeriod"/>
            </a:pPr>
            <a:r>
              <a:rPr lang="en-US" sz="2400" dirty="0"/>
              <a:t>Fix the post firmly on the ground.</a:t>
            </a:r>
          </a:p>
          <a:p>
            <a:pPr marL="457200" indent="-457200">
              <a:buFont typeface="+mj-lt"/>
              <a:buAutoNum type="arabicPeriod"/>
            </a:pPr>
            <a:r>
              <a:rPr lang="en-US" sz="2400" dirty="0"/>
              <a:t>Tie a spring balance at the other end of the rope.</a:t>
            </a:r>
          </a:p>
          <a:p>
            <a:pPr marL="457200" indent="-457200">
              <a:buFont typeface="+mj-lt"/>
              <a:buAutoNum type="arabicPeriod"/>
            </a:pPr>
            <a:r>
              <a:rPr lang="en-US" sz="2400" dirty="0"/>
              <a:t>Check the reading of the spring balance.</a:t>
            </a:r>
          </a:p>
          <a:p>
            <a:r>
              <a:rPr lang="en-US" sz="2400" b="1" dirty="0"/>
              <a:t>Note:</a:t>
            </a:r>
            <a:r>
              <a:rPr lang="en-US" sz="2400" dirty="0"/>
              <a:t> the spring balance reading shows the force applied which  is equal to the load.</a:t>
            </a:r>
          </a:p>
        </p:txBody>
      </p:sp>
    </p:spTree>
    <p:extLst>
      <p:ext uri="{BB962C8B-B14F-4D97-AF65-F5344CB8AC3E}">
        <p14:creationId xmlns:p14="http://schemas.microsoft.com/office/powerpoint/2010/main" val="219699006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4962" y="26165"/>
            <a:ext cx="9067800" cy="2246769"/>
          </a:xfrm>
          <a:prstGeom prst="rect">
            <a:avLst/>
          </a:prstGeom>
        </p:spPr>
        <p:txBody>
          <a:bodyPr wrap="square">
            <a:spAutoFit/>
          </a:bodyPr>
          <a:lstStyle/>
          <a:p>
            <a:pPr algn="ctr"/>
            <a:r>
              <a:rPr lang="en-US" sz="2000" b="1" u="sng" dirty="0"/>
              <a:t>EXERCISE 1</a:t>
            </a:r>
            <a:endParaRPr lang="en-US" dirty="0"/>
          </a:p>
          <a:p>
            <a:r>
              <a:rPr lang="en-US" sz="2000" b="1" u="sng" dirty="0"/>
              <a:t>QUESTION ON MAKING WORK EASIER</a:t>
            </a:r>
          </a:p>
          <a:p>
            <a:r>
              <a:rPr lang="en-US" sz="2000" dirty="0"/>
              <a:t>1. Which of the following is NOT an advantage of friction?</a:t>
            </a:r>
          </a:p>
          <a:p>
            <a:r>
              <a:rPr lang="en-US" sz="2000" dirty="0"/>
              <a:t>A. Helps movements. 	</a:t>
            </a:r>
          </a:p>
          <a:p>
            <a:r>
              <a:rPr lang="en-US" sz="2000" dirty="0"/>
              <a:t>B. Helps</a:t>
            </a:r>
            <a:r>
              <a:rPr lang="en-US" sz="1600" dirty="0"/>
              <a:t> </a:t>
            </a:r>
            <a:r>
              <a:rPr lang="en-US" sz="2000" dirty="0"/>
              <a:t>wear and out.</a:t>
            </a:r>
          </a:p>
          <a:p>
            <a:r>
              <a:rPr lang="en-US" sz="2000" dirty="0"/>
              <a:t>C. Helps vehicles to move.</a:t>
            </a:r>
          </a:p>
          <a:p>
            <a:r>
              <a:rPr lang="en-US" sz="2000" dirty="0"/>
              <a:t>D. Helps in lighting fires.</a:t>
            </a:r>
          </a:p>
        </p:txBody>
      </p:sp>
      <p:sp>
        <p:nvSpPr>
          <p:cNvPr id="6" name="Rectangle 5"/>
          <p:cNvSpPr/>
          <p:nvPr/>
        </p:nvSpPr>
        <p:spPr>
          <a:xfrm>
            <a:off x="1524000" y="2209801"/>
            <a:ext cx="9144000" cy="4401205"/>
          </a:xfrm>
          <a:prstGeom prst="rect">
            <a:avLst/>
          </a:prstGeom>
        </p:spPr>
        <p:txBody>
          <a:bodyPr wrap="square">
            <a:spAutoFit/>
          </a:bodyPr>
          <a:lstStyle/>
          <a:p>
            <a:r>
              <a:rPr lang="en-US" sz="2000" dirty="0"/>
              <a:t>2. Std. seven of </a:t>
            </a:r>
            <a:r>
              <a:rPr lang="en-US" sz="2000" dirty="0" err="1"/>
              <a:t>Wakamaa</a:t>
            </a:r>
            <a:r>
              <a:rPr lang="en-US" sz="2000" dirty="0"/>
              <a:t> primary school arranges the materials as shown below.</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What will happen to the coin if the card is suddenly pulled in the direction shown? The coin-----------</a:t>
            </a:r>
          </a:p>
          <a:p>
            <a:r>
              <a:rPr lang="en-US" sz="2000" dirty="0"/>
              <a:t>A. Moves along with the cardboard.</a:t>
            </a:r>
          </a:p>
          <a:p>
            <a:r>
              <a:rPr lang="en-US" sz="2000" dirty="0"/>
              <a:t>B. Falls into the glass.</a:t>
            </a:r>
          </a:p>
          <a:p>
            <a:r>
              <a:rPr lang="en-US" sz="2000" dirty="0"/>
              <a:t>C. Remains in the air.</a:t>
            </a:r>
          </a:p>
          <a:p>
            <a:r>
              <a:rPr lang="en-US" sz="2000" dirty="0"/>
              <a:t>D. Jumps away.</a:t>
            </a:r>
          </a:p>
        </p:txBody>
      </p:sp>
      <p:pic>
        <p:nvPicPr>
          <p:cNvPr id="6041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429001" y="2590800"/>
            <a:ext cx="3595687" cy="186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8423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124754"/>
          </a:xfrm>
          <a:prstGeom prst="rect">
            <a:avLst/>
          </a:prstGeom>
        </p:spPr>
        <p:txBody>
          <a:bodyPr wrap="square">
            <a:spAutoFit/>
          </a:bodyPr>
          <a:lstStyle/>
          <a:p>
            <a:r>
              <a:rPr lang="en-US" sz="2400" dirty="0"/>
              <a:t>3. A staircase is an example of a simple machine known as------------</a:t>
            </a:r>
          </a:p>
          <a:p>
            <a:r>
              <a:rPr lang="en-US" sz="2400" dirty="0"/>
              <a:t> 	A. A wedge. 		</a:t>
            </a:r>
          </a:p>
          <a:p>
            <a:r>
              <a:rPr lang="en-US" sz="2400" dirty="0"/>
              <a:t>	B. An inclined planes.</a:t>
            </a:r>
          </a:p>
          <a:p>
            <a:r>
              <a:rPr lang="en-US" sz="2400" dirty="0"/>
              <a:t>	C. A screw. </a:t>
            </a:r>
          </a:p>
          <a:p>
            <a:r>
              <a:rPr lang="en-US" sz="2400" dirty="0"/>
              <a:t>	D. Jumps away.</a:t>
            </a:r>
          </a:p>
          <a:p>
            <a:endParaRPr lang="en-US" sz="1200" dirty="0"/>
          </a:p>
          <a:p>
            <a:r>
              <a:rPr lang="en-US" sz="2400" dirty="0"/>
              <a:t>4. Force in measured in---------------- </a:t>
            </a:r>
          </a:p>
          <a:p>
            <a:r>
              <a:rPr lang="en-US" sz="2400" dirty="0"/>
              <a:t>	A. Grams		</a:t>
            </a:r>
          </a:p>
          <a:p>
            <a:r>
              <a:rPr lang="en-US" sz="2400" dirty="0"/>
              <a:t>	B. Grams per cubic centimeter</a:t>
            </a:r>
          </a:p>
          <a:p>
            <a:r>
              <a:rPr lang="en-US" sz="2400" dirty="0"/>
              <a:t>	C. Newton		</a:t>
            </a:r>
          </a:p>
          <a:p>
            <a:r>
              <a:rPr lang="en-US" sz="2400" dirty="0"/>
              <a:t>	D. Cubic centimeter</a:t>
            </a:r>
          </a:p>
          <a:p>
            <a:endParaRPr lang="en-US" sz="2000" dirty="0"/>
          </a:p>
          <a:p>
            <a:r>
              <a:rPr lang="en-US" sz="2400" dirty="0"/>
              <a:t>5. Which of the following statement is INCORRECT about force?</a:t>
            </a:r>
          </a:p>
          <a:p>
            <a:r>
              <a:rPr lang="en-US" sz="2400" dirty="0"/>
              <a:t>	A. Stops moving object.</a:t>
            </a:r>
          </a:p>
          <a:p>
            <a:r>
              <a:rPr lang="en-US" sz="2400" dirty="0"/>
              <a:t>	B. Produce more heat from a fire.</a:t>
            </a:r>
          </a:p>
          <a:p>
            <a:r>
              <a:rPr lang="en-US" sz="2400" dirty="0"/>
              <a:t>	C. Change the direction of a moving body.</a:t>
            </a:r>
          </a:p>
          <a:p>
            <a:r>
              <a:rPr lang="en-US" sz="2400" dirty="0"/>
              <a:t>	D. Increase the speed of a moving body.</a:t>
            </a:r>
          </a:p>
        </p:txBody>
      </p:sp>
    </p:spTree>
    <p:extLst>
      <p:ext uri="{BB962C8B-B14F-4D97-AF65-F5344CB8AC3E}">
        <p14:creationId xmlns:p14="http://schemas.microsoft.com/office/powerpoint/2010/main" val="388328172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2092"/>
            <a:ext cx="9144000" cy="6524863"/>
          </a:xfrm>
          <a:prstGeom prst="rect">
            <a:avLst/>
          </a:prstGeom>
        </p:spPr>
        <p:txBody>
          <a:bodyPr wrap="square">
            <a:spAutoFit/>
          </a:bodyPr>
          <a:lstStyle/>
          <a:p>
            <a:r>
              <a:rPr lang="en-US" sz="2000" b="1" u="sng" dirty="0"/>
              <a:t>Using the diagram below to answer questions 6 and 7</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6. The effort required to raise the load is -------</a:t>
            </a:r>
          </a:p>
          <a:p>
            <a:r>
              <a:rPr lang="en-US" sz="2000" dirty="0"/>
              <a:t>	A. Half the load.</a:t>
            </a:r>
          </a:p>
          <a:p>
            <a:r>
              <a:rPr lang="en-US" sz="2000" dirty="0"/>
              <a:t>	B. Equal to the load.</a:t>
            </a:r>
          </a:p>
          <a:p>
            <a:r>
              <a:rPr lang="en-US" sz="2000" dirty="0"/>
              <a:t>	C. Less than the load.</a:t>
            </a:r>
          </a:p>
          <a:p>
            <a:r>
              <a:rPr lang="en-US" sz="2000" dirty="0"/>
              <a:t>	D. More than the load.</a:t>
            </a:r>
          </a:p>
          <a:p>
            <a:endParaRPr lang="en-US" dirty="0"/>
          </a:p>
          <a:p>
            <a:r>
              <a:rPr lang="en-US" sz="2000" dirty="0"/>
              <a:t>7. Which one of the following is NOT TRUE about the way the machine above works? </a:t>
            </a:r>
          </a:p>
          <a:p>
            <a:r>
              <a:rPr lang="en-US" sz="2000" dirty="0"/>
              <a:t>	A. It changes the direction of the force.</a:t>
            </a:r>
          </a:p>
          <a:p>
            <a:r>
              <a:rPr lang="en-US" sz="2000" dirty="0"/>
              <a:t>	B. Effort distance is equal to load distance.</a:t>
            </a:r>
          </a:p>
          <a:p>
            <a:r>
              <a:rPr lang="en-US" sz="2000" dirty="0"/>
              <a:t>	C. Effort arm move twice of much of load </a:t>
            </a:r>
          </a:p>
          <a:p>
            <a:r>
              <a:rPr lang="en-US" sz="2000" dirty="0"/>
              <a:t>     	arm.</a:t>
            </a:r>
          </a:p>
          <a:p>
            <a:r>
              <a:rPr lang="en-US" sz="2000" dirty="0"/>
              <a:t>	D. It makes it easy to pull the load downwards.</a:t>
            </a:r>
          </a:p>
        </p:txBody>
      </p:sp>
      <p:pic>
        <p:nvPicPr>
          <p:cNvPr id="6144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686176" y="457200"/>
            <a:ext cx="3600083"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093393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43050" y="0"/>
            <a:ext cx="9144000" cy="3416320"/>
          </a:xfrm>
          <a:prstGeom prst="rect">
            <a:avLst/>
          </a:prstGeom>
        </p:spPr>
        <p:txBody>
          <a:bodyPr wrap="square">
            <a:spAutoFit/>
          </a:bodyPr>
          <a:lstStyle/>
          <a:p>
            <a:r>
              <a:rPr lang="en-US" sz="2400" dirty="0"/>
              <a:t>9. The diagram below represents a simple machine.</a:t>
            </a:r>
          </a:p>
          <a:p>
            <a:endParaRPr lang="en-US" sz="2400" dirty="0"/>
          </a:p>
          <a:p>
            <a:endParaRPr lang="en-US" sz="2400" dirty="0"/>
          </a:p>
          <a:p>
            <a:endParaRPr lang="en-US" sz="2400" dirty="0"/>
          </a:p>
          <a:p>
            <a:endParaRPr lang="en-US" sz="2400" dirty="0"/>
          </a:p>
          <a:p>
            <a:r>
              <a:rPr lang="en-US" sz="2400" dirty="0"/>
              <a:t>Which part of the machine should be made longer in order to use the least effort when carrying the load?</a:t>
            </a:r>
          </a:p>
          <a:p>
            <a:r>
              <a:rPr lang="en-US" sz="2400" dirty="0"/>
              <a:t>	A. X Y 			B. XZ</a:t>
            </a:r>
          </a:p>
          <a:p>
            <a:r>
              <a:rPr lang="en-US" sz="2400" dirty="0"/>
              <a:t>	C. XM 			D. YM</a:t>
            </a:r>
          </a:p>
        </p:txBody>
      </p:sp>
      <p:pic>
        <p:nvPicPr>
          <p:cNvPr id="6246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571876" y="371476"/>
            <a:ext cx="2295525" cy="167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524000" y="3430012"/>
            <a:ext cx="9144000" cy="3046988"/>
          </a:xfrm>
          <a:prstGeom prst="rect">
            <a:avLst/>
          </a:prstGeom>
        </p:spPr>
        <p:txBody>
          <a:bodyPr wrap="square">
            <a:spAutoFit/>
          </a:bodyPr>
          <a:lstStyle/>
          <a:p>
            <a:r>
              <a:rPr lang="en-US" sz="2400" dirty="0"/>
              <a:t>10. Ken and his father were playing on a see saw. Ken weighs less than his father, nevertheless ken found  that he could lift his father on a see saw. Where would ken have to sit in order to lift his father?</a:t>
            </a:r>
          </a:p>
          <a:p>
            <a:r>
              <a:rPr lang="en-US" sz="2400" dirty="0"/>
              <a:t>	A. On the same side of the pivot of his father.</a:t>
            </a:r>
          </a:p>
          <a:p>
            <a:r>
              <a:rPr lang="en-US" sz="2400" dirty="0"/>
              <a:t>	B. Near the fulcrum on the opposite side.</a:t>
            </a:r>
          </a:p>
          <a:p>
            <a:r>
              <a:rPr lang="en-US" sz="2400" dirty="0"/>
              <a:t>	C. On the opposite side but farther away from the fulcrum.</a:t>
            </a:r>
          </a:p>
          <a:p>
            <a:r>
              <a:rPr lang="en-US" sz="2400" dirty="0"/>
              <a:t>	D. On the opposite side but the same distance from the pivot as 	his father.</a:t>
            </a:r>
          </a:p>
        </p:txBody>
      </p:sp>
    </p:spTree>
    <p:extLst>
      <p:ext uri="{BB962C8B-B14F-4D97-AF65-F5344CB8AC3E}">
        <p14:creationId xmlns:p14="http://schemas.microsoft.com/office/powerpoint/2010/main" val="33618840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Consumers are divided into:</a:t>
            </a:r>
          </a:p>
          <a:p>
            <a:r>
              <a:rPr lang="en-US" dirty="0"/>
              <a:t>Primary consumers</a:t>
            </a:r>
          </a:p>
          <a:p>
            <a:pPr marL="0" indent="0">
              <a:buNone/>
            </a:pPr>
            <a:r>
              <a:rPr lang="en-US" dirty="0"/>
              <a:t>	Are herbivores that feed directly on 	plants</a:t>
            </a:r>
          </a:p>
          <a:p>
            <a:r>
              <a:rPr lang="en-US" dirty="0"/>
              <a:t>Secondary consumers</a:t>
            </a:r>
          </a:p>
          <a:p>
            <a:pPr marL="0" indent="0">
              <a:buNone/>
            </a:pPr>
            <a:r>
              <a:rPr lang="en-US" dirty="0" smtClean="0"/>
              <a:t>         </a:t>
            </a:r>
            <a:r>
              <a:rPr lang="en-US" dirty="0"/>
              <a:t>Are carnivores that feed on herbivores</a:t>
            </a:r>
          </a:p>
          <a:p>
            <a:r>
              <a:rPr lang="en-US" dirty="0"/>
              <a:t>Tertiary consumers </a:t>
            </a:r>
          </a:p>
          <a:p>
            <a:pPr marL="0" indent="0">
              <a:buNone/>
            </a:pPr>
            <a:r>
              <a:rPr lang="en-US" dirty="0" smtClean="0"/>
              <a:t>      </a:t>
            </a:r>
            <a:r>
              <a:rPr lang="en-US" dirty="0"/>
              <a:t>Are carnivores that  feed on other </a:t>
            </a:r>
            <a:r>
              <a:rPr lang="en-US" dirty="0" smtClean="0"/>
              <a:t>consumers</a:t>
            </a:r>
            <a:r>
              <a:rPr lang="en-US" dirty="0"/>
              <a:t>.</a:t>
            </a:r>
          </a:p>
          <a:p>
            <a:endParaRPr lang="en-US" dirty="0"/>
          </a:p>
        </p:txBody>
      </p:sp>
    </p:spTree>
    <p:extLst>
      <p:ext uri="{BB962C8B-B14F-4D97-AF65-F5344CB8AC3E}">
        <p14:creationId xmlns:p14="http://schemas.microsoft.com/office/powerpoint/2010/main" val="18312883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68950"/>
            <a:ext cx="9144000" cy="6001643"/>
          </a:xfrm>
          <a:prstGeom prst="rect">
            <a:avLst/>
          </a:prstGeom>
        </p:spPr>
        <p:txBody>
          <a:bodyPr wrap="square">
            <a:spAutoFit/>
          </a:bodyPr>
          <a:lstStyle/>
          <a:p>
            <a:r>
              <a:rPr lang="en-US" sz="2400" dirty="0"/>
              <a:t>12. Pupils made the set up below and later flicked the card.</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force demonstrated above------</a:t>
            </a:r>
          </a:p>
          <a:p>
            <a:r>
              <a:rPr lang="en-US" sz="2400" dirty="0"/>
              <a:t>	A.	Stops moving objects.</a:t>
            </a:r>
          </a:p>
          <a:p>
            <a:r>
              <a:rPr lang="en-US" sz="2400" dirty="0"/>
              <a:t>	B.	Opposes motion.</a:t>
            </a:r>
          </a:p>
          <a:p>
            <a:r>
              <a:rPr lang="en-US" sz="2400" dirty="0"/>
              <a:t>	C.	Keep stationary bodies moving.</a:t>
            </a:r>
          </a:p>
          <a:p>
            <a:r>
              <a:rPr lang="en-US" sz="2400" dirty="0"/>
              <a:t>	D.	Keeps stationary bodies at rest</a:t>
            </a: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990601"/>
            <a:ext cx="5239491" cy="259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25239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52400"/>
            <a:ext cx="9144000" cy="3447098"/>
          </a:xfrm>
          <a:prstGeom prst="rect">
            <a:avLst/>
          </a:prstGeom>
        </p:spPr>
        <p:txBody>
          <a:bodyPr wrap="square">
            <a:spAutoFit/>
          </a:bodyPr>
          <a:lstStyle/>
          <a:p>
            <a:pPr algn="ctr"/>
            <a:r>
              <a:rPr lang="en-US" sz="2000" b="1" u="sng" dirty="0"/>
              <a:t>KCPE QUESTION ON MAKING WORK EASIER</a:t>
            </a:r>
          </a:p>
          <a:p>
            <a:endParaRPr lang="en-US" sz="600" dirty="0"/>
          </a:p>
          <a:p>
            <a:r>
              <a:rPr lang="en-US" sz="2400" u="sng" dirty="0"/>
              <a:t>KCPE 2006: QUESTION 45</a:t>
            </a:r>
          </a:p>
          <a:p>
            <a:r>
              <a:rPr lang="en-US" sz="2400" dirty="0"/>
              <a:t> Which one of the following lever when in use has the position of the effort between the load and the fulcrum?</a:t>
            </a:r>
          </a:p>
          <a:p>
            <a:r>
              <a:rPr lang="en-US" sz="2400" dirty="0"/>
              <a:t>	A. Spade 		B. Wheelbarrow</a:t>
            </a:r>
          </a:p>
          <a:p>
            <a:r>
              <a:rPr lang="en-US" sz="2400" dirty="0"/>
              <a:t>	C. Claw hammer 	D. Crowbar</a:t>
            </a:r>
          </a:p>
          <a:p>
            <a:r>
              <a:rPr lang="en-US" sz="2400" dirty="0"/>
              <a:t>Reasoning</a:t>
            </a:r>
          </a:p>
          <a:p>
            <a:r>
              <a:rPr lang="en-US" sz="2400" dirty="0"/>
              <a:t>3rd class lever has effort between load and fulcrum (LEF).</a:t>
            </a:r>
          </a:p>
          <a:p>
            <a:r>
              <a:rPr lang="en-US" sz="2400" dirty="0"/>
              <a:t>Examples are spade, coal tongs, and fishing rod. Answer is spade</a:t>
            </a:r>
          </a:p>
        </p:txBody>
      </p:sp>
      <p:sp>
        <p:nvSpPr>
          <p:cNvPr id="6" name="Rectangle 5"/>
          <p:cNvSpPr/>
          <p:nvPr/>
        </p:nvSpPr>
        <p:spPr>
          <a:xfrm>
            <a:off x="1528762" y="3429000"/>
            <a:ext cx="9144000" cy="3416320"/>
          </a:xfrm>
          <a:prstGeom prst="rect">
            <a:avLst/>
          </a:prstGeom>
        </p:spPr>
        <p:txBody>
          <a:bodyPr wrap="square">
            <a:spAutoFit/>
          </a:bodyPr>
          <a:lstStyle/>
          <a:p>
            <a:r>
              <a:rPr lang="en-US" sz="2400" u="sng" dirty="0"/>
              <a:t>KCPE 2006 QUESTION 46</a:t>
            </a:r>
          </a:p>
          <a:p>
            <a:r>
              <a:rPr lang="en-US" sz="2400" dirty="0"/>
              <a:t> A single fixed pulley ______ </a:t>
            </a:r>
          </a:p>
          <a:p>
            <a:r>
              <a:rPr lang="en-US" sz="2400" dirty="0"/>
              <a:t>A. Changes direction of force.</a:t>
            </a:r>
          </a:p>
          <a:p>
            <a:r>
              <a:rPr lang="en-US" sz="2400" dirty="0"/>
              <a:t>B. Increase effort distance.</a:t>
            </a:r>
          </a:p>
          <a:p>
            <a:r>
              <a:rPr lang="en-US" sz="2400" dirty="0"/>
              <a:t>C. Reduce effort required.</a:t>
            </a:r>
          </a:p>
          <a:p>
            <a:r>
              <a:rPr lang="en-US" sz="2400" dirty="0"/>
              <a:t>D. Reduce load distance. </a:t>
            </a:r>
          </a:p>
          <a:p>
            <a:r>
              <a:rPr lang="en-US" sz="2400" dirty="0"/>
              <a:t>Reasoning</a:t>
            </a:r>
          </a:p>
          <a:p>
            <a:r>
              <a:rPr lang="en-US" sz="2400" dirty="0"/>
              <a:t>Single fixed pulley changes direction of force but does not reduce efforts needed.</a:t>
            </a:r>
          </a:p>
        </p:txBody>
      </p:sp>
    </p:spTree>
    <p:extLst>
      <p:ext uri="{BB962C8B-B14F-4D97-AF65-F5344CB8AC3E}">
        <p14:creationId xmlns:p14="http://schemas.microsoft.com/office/powerpoint/2010/main" val="35884212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97347"/>
            <a:ext cx="9144000" cy="6370975"/>
          </a:xfrm>
          <a:prstGeom prst="rect">
            <a:avLst/>
          </a:prstGeom>
        </p:spPr>
        <p:txBody>
          <a:bodyPr wrap="square">
            <a:spAutoFit/>
          </a:bodyPr>
          <a:lstStyle/>
          <a:p>
            <a:r>
              <a:rPr lang="en-US" sz="2400" u="sng" dirty="0"/>
              <a:t>KCPE 2006; QUESTION 47</a:t>
            </a:r>
          </a:p>
          <a:p>
            <a:r>
              <a:rPr lang="en-US" sz="2400" dirty="0"/>
              <a:t> The diagram below represents a </a:t>
            </a:r>
            <a:r>
              <a:rPr lang="en-US" sz="2400" dirty="0" err="1"/>
              <a:t>tyre</a:t>
            </a:r>
            <a:r>
              <a:rPr lang="en-US" sz="2400" dirty="0"/>
              <a:t> of a vehicle.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purpose of treads in the vehicle </a:t>
            </a:r>
            <a:r>
              <a:rPr lang="en-US" sz="2400" dirty="0" err="1"/>
              <a:t>tyres</a:t>
            </a:r>
            <a:r>
              <a:rPr lang="en-US" sz="2400" dirty="0"/>
              <a:t> is to------- </a:t>
            </a:r>
          </a:p>
          <a:p>
            <a:r>
              <a:rPr lang="en-US" sz="2400" dirty="0"/>
              <a:t>	A. Make them last longer.</a:t>
            </a:r>
          </a:p>
          <a:p>
            <a:r>
              <a:rPr lang="en-US" sz="2400" dirty="0"/>
              <a:t>	B. Increase grip on the road.</a:t>
            </a:r>
          </a:p>
          <a:p>
            <a:r>
              <a:rPr lang="en-US" sz="2400" dirty="0"/>
              <a:t>	C. Reduce surface area.</a:t>
            </a:r>
          </a:p>
          <a:p>
            <a:r>
              <a:rPr lang="en-US" sz="2400" dirty="0"/>
              <a:t>	D. Make them lighter.</a:t>
            </a:r>
          </a:p>
          <a:p>
            <a:r>
              <a:rPr lang="en-US" sz="2400" dirty="0"/>
              <a:t>Reasoning</a:t>
            </a:r>
          </a:p>
          <a:p>
            <a:r>
              <a:rPr lang="en-US" sz="2400" dirty="0"/>
              <a:t>Using </a:t>
            </a:r>
            <a:r>
              <a:rPr lang="en-US" sz="2400" dirty="0" err="1"/>
              <a:t>tyres</a:t>
            </a:r>
            <a:r>
              <a:rPr lang="en-US" sz="2400" dirty="0"/>
              <a:t> with treads helps to increase friction.</a:t>
            </a:r>
          </a:p>
          <a:p>
            <a:r>
              <a:rPr lang="en-US" sz="2400" dirty="0"/>
              <a:t>Treads increase grip on the road.</a:t>
            </a:r>
          </a:p>
        </p:txBody>
      </p:sp>
      <p:pic>
        <p:nvPicPr>
          <p:cNvPr id="6451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743200" y="1143000"/>
            <a:ext cx="3143250" cy="207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71935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798017"/>
            <a:ext cx="9144000" cy="4524315"/>
          </a:xfrm>
          <a:prstGeom prst="rect">
            <a:avLst/>
          </a:prstGeom>
        </p:spPr>
        <p:txBody>
          <a:bodyPr wrap="square">
            <a:spAutoFit/>
          </a:bodyPr>
          <a:lstStyle/>
          <a:p>
            <a:r>
              <a:rPr lang="en-US" sz="2400" u="sng" dirty="0"/>
              <a:t>KCPE 2006 QUESTION 49</a:t>
            </a:r>
          </a:p>
          <a:p>
            <a:r>
              <a:rPr lang="en-US" sz="2400" dirty="0"/>
              <a:t> Which one of the following statement is CORRECT about a stone thrown a few </a:t>
            </a:r>
            <a:r>
              <a:rPr lang="en-US" sz="2400" dirty="0" err="1"/>
              <a:t>metres</a:t>
            </a:r>
            <a:r>
              <a:rPr lang="en-US" sz="2400" dirty="0"/>
              <a:t> directly upwards by a passenger in a moving vehicle? The stone will fall--------</a:t>
            </a:r>
          </a:p>
          <a:p>
            <a:r>
              <a:rPr lang="en-US" sz="2400" dirty="0"/>
              <a:t>	A. In front of the person.</a:t>
            </a:r>
          </a:p>
          <a:p>
            <a:r>
              <a:rPr lang="en-US" sz="2400" dirty="0"/>
              <a:t>	B. Behind the person.</a:t>
            </a:r>
          </a:p>
          <a:p>
            <a:r>
              <a:rPr lang="en-US" sz="2400" dirty="0"/>
              <a:t>	C. On the person.</a:t>
            </a:r>
          </a:p>
          <a:p>
            <a:r>
              <a:rPr lang="en-US" sz="2400" dirty="0"/>
              <a:t>	D. Behind the lorry.</a:t>
            </a:r>
          </a:p>
          <a:p>
            <a:endParaRPr lang="en-US" sz="2400" dirty="0"/>
          </a:p>
          <a:p>
            <a:r>
              <a:rPr lang="en-US" sz="2400" dirty="0"/>
              <a:t>Reasoning</a:t>
            </a:r>
          </a:p>
          <a:p>
            <a:r>
              <a:rPr lang="en-US" sz="2400" dirty="0"/>
              <a:t>The stone will fall on the person. Inertia force was tested. This force keeps stationary bodies moving.</a:t>
            </a:r>
          </a:p>
        </p:txBody>
      </p:sp>
    </p:spTree>
    <p:extLst>
      <p:ext uri="{BB962C8B-B14F-4D97-AF65-F5344CB8AC3E}">
        <p14:creationId xmlns:p14="http://schemas.microsoft.com/office/powerpoint/2010/main" val="164593489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31089"/>
            <a:ext cx="9144000" cy="6370975"/>
          </a:xfrm>
          <a:prstGeom prst="rect">
            <a:avLst/>
          </a:prstGeom>
        </p:spPr>
        <p:txBody>
          <a:bodyPr wrap="square">
            <a:spAutoFit/>
          </a:bodyPr>
          <a:lstStyle/>
          <a:p>
            <a:r>
              <a:rPr lang="en-US" sz="2400" u="sng" dirty="0"/>
              <a:t>KCPE 2007 QUESTION 12</a:t>
            </a:r>
          </a:p>
          <a:p>
            <a:r>
              <a:rPr lang="en-US" sz="2400" dirty="0"/>
              <a:t>The diagram below represents a set up that is used to lift a load?</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To investigate the force required to lift the load a spring balance must be at.</a:t>
            </a:r>
          </a:p>
          <a:p>
            <a:r>
              <a:rPr lang="en-US" sz="2400" dirty="0"/>
              <a:t>A. P 			B. Q</a:t>
            </a:r>
          </a:p>
          <a:p>
            <a:r>
              <a:rPr lang="en-US" sz="2400" dirty="0"/>
              <a:t>C. R 			D. S</a:t>
            </a:r>
          </a:p>
          <a:p>
            <a:r>
              <a:rPr lang="en-US" sz="2400" dirty="0"/>
              <a:t>Reasoning</a:t>
            </a:r>
          </a:p>
          <a:p>
            <a:r>
              <a:rPr lang="en-US" sz="2400" dirty="0"/>
              <a:t>Spring balance should be placed at point P to get the force needed.</a:t>
            </a:r>
          </a:p>
        </p:txBody>
      </p:sp>
      <p:pic>
        <p:nvPicPr>
          <p:cNvPr id="6553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667000" y="1021051"/>
            <a:ext cx="3429000" cy="311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67587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609600"/>
            <a:ext cx="9144000" cy="4154984"/>
          </a:xfrm>
          <a:prstGeom prst="rect">
            <a:avLst/>
          </a:prstGeom>
        </p:spPr>
        <p:txBody>
          <a:bodyPr wrap="square">
            <a:spAutoFit/>
          </a:bodyPr>
          <a:lstStyle/>
          <a:p>
            <a:r>
              <a:rPr lang="en-US" sz="2400" u="sng" dirty="0"/>
              <a:t>KCPE 2007; QUESTION 14</a:t>
            </a:r>
          </a:p>
          <a:p>
            <a:r>
              <a:rPr lang="en-US" sz="2400" dirty="0"/>
              <a:t>Which one of the following pairs of machines belongs to the same group as a ladder?</a:t>
            </a:r>
          </a:p>
          <a:p>
            <a:r>
              <a:rPr lang="en-US" sz="2400" dirty="0"/>
              <a:t>	A. Claw hammer and bottle opener.</a:t>
            </a:r>
          </a:p>
          <a:p>
            <a:r>
              <a:rPr lang="en-US" sz="2400" dirty="0"/>
              <a:t>	B. Spade and fishing rod.</a:t>
            </a:r>
          </a:p>
          <a:p>
            <a:r>
              <a:rPr lang="en-US" sz="2400" dirty="0"/>
              <a:t>	C. Staircase and a road winding uphill.</a:t>
            </a:r>
          </a:p>
          <a:p>
            <a:r>
              <a:rPr lang="en-US" sz="2400" dirty="0"/>
              <a:t>	D. Handcart and wheelbarrow. </a:t>
            </a:r>
          </a:p>
          <a:p>
            <a:endParaRPr lang="en-US" sz="2400" dirty="0"/>
          </a:p>
          <a:p>
            <a:r>
              <a:rPr lang="en-US" sz="2400" dirty="0"/>
              <a:t>Reasoning </a:t>
            </a:r>
          </a:p>
          <a:p>
            <a:r>
              <a:rPr lang="en-US" sz="2400" dirty="0"/>
              <a:t>Ladder is an example of inclined plane. Other are wedge, staircase, road winding uphill</a:t>
            </a:r>
          </a:p>
        </p:txBody>
      </p:sp>
    </p:spTree>
    <p:extLst>
      <p:ext uri="{BB962C8B-B14F-4D97-AF65-F5344CB8AC3E}">
        <p14:creationId xmlns:p14="http://schemas.microsoft.com/office/powerpoint/2010/main" val="317204656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889845"/>
            <a:ext cx="9144000" cy="5262979"/>
          </a:xfrm>
          <a:prstGeom prst="rect">
            <a:avLst/>
          </a:prstGeom>
        </p:spPr>
        <p:txBody>
          <a:bodyPr wrap="square">
            <a:spAutoFit/>
          </a:bodyPr>
          <a:lstStyle/>
          <a:p>
            <a:r>
              <a:rPr lang="en-US" sz="2400" u="sng" dirty="0"/>
              <a:t>KCPE 2007: QUESTION 36</a:t>
            </a:r>
          </a:p>
          <a:p>
            <a:r>
              <a:rPr lang="en-US" sz="2400" dirty="0"/>
              <a:t>Which one of the following statement is NOT TRUE about the force that opposes movement? The force------------</a:t>
            </a:r>
          </a:p>
          <a:p>
            <a:r>
              <a:rPr lang="en-US" sz="2400" dirty="0"/>
              <a:t>	A. Can be reduced by streamlining.</a:t>
            </a:r>
          </a:p>
          <a:p>
            <a:r>
              <a:rPr lang="en-US" sz="2400" dirty="0"/>
              <a:t>	B. Makes the load heavier.</a:t>
            </a:r>
          </a:p>
          <a:p>
            <a:r>
              <a:rPr lang="en-US" sz="2400" dirty="0"/>
              <a:t>	C. Increase effort required to make the load.</a:t>
            </a:r>
          </a:p>
          <a:p>
            <a:r>
              <a:rPr lang="en-US" sz="2400" dirty="0"/>
              <a:t>	D. Produces heat.</a:t>
            </a:r>
          </a:p>
          <a:p>
            <a:endParaRPr lang="en-US" sz="2400" dirty="0"/>
          </a:p>
          <a:p>
            <a:r>
              <a:rPr lang="en-US" sz="2400" dirty="0"/>
              <a:t>Reasoning</a:t>
            </a:r>
          </a:p>
          <a:p>
            <a:r>
              <a:rPr lang="en-US" sz="2400" dirty="0"/>
              <a:t>True statements about friction are-:</a:t>
            </a:r>
          </a:p>
          <a:p>
            <a:r>
              <a:rPr lang="en-US" sz="2400" dirty="0"/>
              <a:t>1.	Friction can be reduced by streamlining. </a:t>
            </a:r>
          </a:p>
          <a:p>
            <a:r>
              <a:rPr lang="en-US" sz="2400" dirty="0"/>
              <a:t>2.	Increases effort required to move the load. </a:t>
            </a:r>
          </a:p>
          <a:p>
            <a:r>
              <a:rPr lang="en-US" sz="2400" dirty="0"/>
              <a:t>3.	Produce heat.</a:t>
            </a:r>
          </a:p>
          <a:p>
            <a:r>
              <a:rPr lang="en-US" sz="2400" dirty="0"/>
              <a:t>It does not make load heavier – If the load is 10N it remains 10N</a:t>
            </a:r>
          </a:p>
        </p:txBody>
      </p:sp>
    </p:spTree>
    <p:extLst>
      <p:ext uri="{BB962C8B-B14F-4D97-AF65-F5344CB8AC3E}">
        <p14:creationId xmlns:p14="http://schemas.microsoft.com/office/powerpoint/2010/main" val="108192288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76201"/>
            <a:ext cx="9144000" cy="6524863"/>
          </a:xfrm>
          <a:prstGeom prst="rect">
            <a:avLst/>
          </a:prstGeom>
        </p:spPr>
        <p:txBody>
          <a:bodyPr wrap="square">
            <a:spAutoFit/>
          </a:bodyPr>
          <a:lstStyle/>
          <a:p>
            <a:r>
              <a:rPr lang="en-US" sz="2000" dirty="0"/>
              <a:t>KCPE 2007; QUESTION 46</a:t>
            </a:r>
          </a:p>
          <a:p>
            <a:r>
              <a:rPr lang="en-US" sz="2000" dirty="0"/>
              <a:t>The diagram below represents a simple machine </a:t>
            </a:r>
          </a:p>
          <a:p>
            <a:endParaRPr lang="en-US" sz="2000" dirty="0"/>
          </a:p>
          <a:p>
            <a:r>
              <a:rPr lang="en-US" sz="2000" dirty="0"/>
              <a:t> </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Which of the positions labelled P, Q and R would represent the load, effort and fulcrum when the machine is in use?</a:t>
            </a:r>
          </a:p>
          <a:p>
            <a:r>
              <a:rPr lang="en-US" sz="2000" dirty="0"/>
              <a:t>		</a:t>
            </a:r>
            <a:r>
              <a:rPr lang="en-US" sz="2000" b="1" dirty="0"/>
              <a:t>Load 	       	effort 	  	fulcrum</a:t>
            </a:r>
          </a:p>
          <a:p>
            <a:r>
              <a:rPr lang="en-US" sz="2000" dirty="0"/>
              <a:t>	A 	P		Q		R</a:t>
            </a:r>
          </a:p>
          <a:p>
            <a:r>
              <a:rPr lang="en-US" sz="2000" dirty="0"/>
              <a:t>	B	R		P		Q</a:t>
            </a:r>
          </a:p>
          <a:p>
            <a:r>
              <a:rPr lang="en-US" sz="2000" dirty="0"/>
              <a:t>	C 	Q		P 		R</a:t>
            </a:r>
          </a:p>
          <a:p>
            <a:r>
              <a:rPr lang="en-US" sz="2000" dirty="0"/>
              <a:t>	D 	R 		Q 		P</a:t>
            </a:r>
          </a:p>
          <a:p>
            <a:endParaRPr lang="en-US" sz="2000" dirty="0"/>
          </a:p>
          <a:p>
            <a:r>
              <a:rPr lang="en-US" sz="2000" dirty="0"/>
              <a:t>Reasoning </a:t>
            </a:r>
          </a:p>
          <a:p>
            <a:r>
              <a:rPr lang="en-US" sz="2000" dirty="0"/>
              <a:t>R= load	P = Effort And Q = fulcrum.</a:t>
            </a:r>
          </a:p>
          <a:p>
            <a:r>
              <a:rPr lang="en-US" sz="2000" dirty="0"/>
              <a:t>Answer is B.</a:t>
            </a:r>
          </a:p>
        </p:txBody>
      </p:sp>
      <p:pic>
        <p:nvPicPr>
          <p:cNvPr id="6656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352800" y="838200"/>
            <a:ext cx="316611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65900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76200"/>
            <a:ext cx="9144000" cy="6586418"/>
          </a:xfrm>
          <a:prstGeom prst="rect">
            <a:avLst/>
          </a:prstGeom>
        </p:spPr>
        <p:txBody>
          <a:bodyPr wrap="square">
            <a:spAutoFit/>
          </a:bodyPr>
          <a:lstStyle/>
          <a:p>
            <a:r>
              <a:rPr lang="en-US" sz="2400" u="sng" dirty="0"/>
              <a:t>KCPE 2007: QUESTION 47</a:t>
            </a:r>
          </a:p>
          <a:p>
            <a:r>
              <a:rPr lang="en-US" sz="2400" dirty="0"/>
              <a:t>The diagram below represents a block of wood   being pushed along a surface towards points.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Which one of the arrows represents the direction of the force of friction?</a:t>
            </a:r>
          </a:p>
          <a:p>
            <a:r>
              <a:rPr lang="en-US" sz="2400" dirty="0"/>
              <a:t>A. J 			B. K</a:t>
            </a:r>
          </a:p>
          <a:p>
            <a:r>
              <a:rPr lang="en-US" sz="2400" dirty="0"/>
              <a:t>B. L 			D. M</a:t>
            </a:r>
            <a:endParaRPr lang="en-US" sz="1400" b="1" u="sng" dirty="0"/>
          </a:p>
          <a:p>
            <a:r>
              <a:rPr lang="en-US" sz="2400" b="1" u="sng" dirty="0"/>
              <a:t>Reasoning</a:t>
            </a:r>
            <a:endParaRPr lang="en-US" sz="2400" dirty="0"/>
          </a:p>
          <a:p>
            <a:r>
              <a:rPr lang="en-US" sz="2400" dirty="0"/>
              <a:t>Force opposes movement. If the block is moved to the right friction force moves to the left. The direction of the is J</a:t>
            </a:r>
          </a:p>
        </p:txBody>
      </p:sp>
      <p:pic>
        <p:nvPicPr>
          <p:cNvPr id="6758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407920" y="1219201"/>
            <a:ext cx="6583681" cy="220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14816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1"/>
            <a:ext cx="6248400" cy="461665"/>
          </a:xfrm>
          <a:prstGeom prst="rect">
            <a:avLst/>
          </a:prstGeom>
          <a:noFill/>
        </p:spPr>
        <p:txBody>
          <a:bodyPr wrap="square" rtlCol="0">
            <a:spAutoFit/>
          </a:bodyPr>
          <a:lstStyle/>
          <a:p>
            <a:pPr algn="ctr"/>
            <a:r>
              <a:rPr lang="en-US" sz="2400" b="1" dirty="0"/>
              <a:t>KCPE 2008</a:t>
            </a:r>
          </a:p>
        </p:txBody>
      </p:sp>
      <p:sp>
        <p:nvSpPr>
          <p:cNvPr id="6" name="Rectangle 5"/>
          <p:cNvSpPr/>
          <p:nvPr/>
        </p:nvSpPr>
        <p:spPr>
          <a:xfrm>
            <a:off x="1524000" y="304800"/>
            <a:ext cx="9144000" cy="2308324"/>
          </a:xfrm>
          <a:prstGeom prst="rect">
            <a:avLst/>
          </a:prstGeom>
        </p:spPr>
        <p:txBody>
          <a:bodyPr wrap="square">
            <a:spAutoFit/>
          </a:bodyPr>
          <a:lstStyle/>
          <a:p>
            <a:r>
              <a:rPr lang="en-US" sz="2400" dirty="0"/>
              <a:t>14. Which one of the following statements about a single fixed pulley is TRUE? The effort</a:t>
            </a:r>
          </a:p>
          <a:p>
            <a:r>
              <a:rPr lang="en-US" sz="2400" dirty="0"/>
              <a:t>	A. moves a shorter distance than the load</a:t>
            </a:r>
          </a:p>
          <a:p>
            <a:r>
              <a:rPr lang="en-US" sz="2400" dirty="0"/>
              <a:t>	B. and the load move the same distance</a:t>
            </a:r>
          </a:p>
          <a:p>
            <a:r>
              <a:rPr lang="en-US" sz="2400" dirty="0"/>
              <a:t>	C. moves twice the distance the load moves</a:t>
            </a:r>
          </a:p>
          <a:p>
            <a:r>
              <a:rPr lang="en-US" sz="2400" dirty="0"/>
              <a:t>	D. required is half the load.</a:t>
            </a:r>
          </a:p>
        </p:txBody>
      </p:sp>
      <p:sp>
        <p:nvSpPr>
          <p:cNvPr id="7" name="Rectangle 6"/>
          <p:cNvSpPr/>
          <p:nvPr/>
        </p:nvSpPr>
        <p:spPr>
          <a:xfrm>
            <a:off x="1600200" y="2568476"/>
            <a:ext cx="9144000" cy="1938992"/>
          </a:xfrm>
          <a:prstGeom prst="rect">
            <a:avLst/>
          </a:prstGeom>
        </p:spPr>
        <p:txBody>
          <a:bodyPr wrap="square">
            <a:spAutoFit/>
          </a:bodyPr>
          <a:lstStyle/>
          <a:p>
            <a:r>
              <a:rPr lang="en-US" sz="2000" dirty="0"/>
              <a:t>19. A person intends to push a drum full of oil along an inclined plane on to a platform, Decreasing the slope of the inclined plane would</a:t>
            </a:r>
          </a:p>
          <a:p>
            <a:r>
              <a:rPr lang="en-US" sz="2000" dirty="0"/>
              <a:t>	A. decrease effort applied</a:t>
            </a:r>
          </a:p>
          <a:p>
            <a:r>
              <a:rPr lang="en-US" sz="2000" dirty="0"/>
              <a:t>	B. decrease effort distance</a:t>
            </a:r>
          </a:p>
          <a:p>
            <a:r>
              <a:rPr lang="en-US" sz="2000" dirty="0"/>
              <a:t>	C. decrease load distance</a:t>
            </a:r>
          </a:p>
          <a:p>
            <a:r>
              <a:rPr lang="en-US" sz="2000" dirty="0"/>
              <a:t>	D. not affect the effort applied</a:t>
            </a:r>
          </a:p>
        </p:txBody>
      </p:sp>
      <p:sp>
        <p:nvSpPr>
          <p:cNvPr id="8" name="Rectangle 7"/>
          <p:cNvSpPr/>
          <p:nvPr/>
        </p:nvSpPr>
        <p:spPr>
          <a:xfrm>
            <a:off x="1524000" y="4419600"/>
            <a:ext cx="9144000" cy="2308324"/>
          </a:xfrm>
          <a:prstGeom prst="rect">
            <a:avLst/>
          </a:prstGeom>
        </p:spPr>
        <p:txBody>
          <a:bodyPr wrap="square">
            <a:spAutoFit/>
          </a:bodyPr>
          <a:lstStyle/>
          <a:p>
            <a:r>
              <a:rPr lang="en-US" sz="2400" dirty="0"/>
              <a:t>45. The following are ways of maintaining tools</a:t>
            </a:r>
          </a:p>
          <a:p>
            <a:r>
              <a:rPr lang="en-US" sz="2400" dirty="0"/>
              <a:t>EXCEPT:</a:t>
            </a:r>
          </a:p>
          <a:p>
            <a:r>
              <a:rPr lang="en-US" sz="2400" dirty="0"/>
              <a:t>	A. cleaning after use</a:t>
            </a:r>
          </a:p>
          <a:p>
            <a:r>
              <a:rPr lang="en-US" sz="2400" dirty="0"/>
              <a:t>	B. greasing</a:t>
            </a:r>
          </a:p>
          <a:p>
            <a:r>
              <a:rPr lang="en-US" sz="2400" dirty="0"/>
              <a:t>	C. sharpening</a:t>
            </a:r>
          </a:p>
          <a:p>
            <a:r>
              <a:rPr lang="en-US" sz="2400" dirty="0"/>
              <a:t>	D. using them regularly.</a:t>
            </a:r>
          </a:p>
        </p:txBody>
      </p:sp>
    </p:spTree>
    <p:extLst>
      <p:ext uri="{BB962C8B-B14F-4D97-AF65-F5344CB8AC3E}">
        <p14:creationId xmlns:p14="http://schemas.microsoft.com/office/powerpoint/2010/main" val="284325499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a:bodyPr>
          <a:lstStyle/>
          <a:p>
            <a:r>
              <a:rPr lang="en-US" dirty="0"/>
              <a:t>Examples of food </a:t>
            </a:r>
            <a:r>
              <a:rPr lang="en-US" dirty="0" smtClean="0"/>
              <a:t>chains</a:t>
            </a:r>
            <a:endParaRPr lang="en-US" dirty="0"/>
          </a:p>
        </p:txBody>
      </p:sp>
      <p:sp>
        <p:nvSpPr>
          <p:cNvPr id="3" name="Content Placeholder 2"/>
          <p:cNvSpPr>
            <a:spLocks noGrp="1"/>
          </p:cNvSpPr>
          <p:nvPr>
            <p:ph idx="1"/>
          </p:nvPr>
        </p:nvSpPr>
        <p:spPr/>
        <p:txBody>
          <a:bodyPr/>
          <a:lstStyle/>
          <a:p>
            <a:r>
              <a:rPr lang="en-US" dirty="0"/>
              <a:t>In a grassland inhabited by hawks, frogs, snakes, mice and grasshoppers, the possible food chain is</a:t>
            </a:r>
            <a:r>
              <a:rPr lang="en-US" dirty="0" smtClean="0"/>
              <a:t>:</a:t>
            </a:r>
          </a:p>
          <a:p>
            <a:endParaRPr lang="en-US" dirty="0"/>
          </a:p>
          <a:p>
            <a:endParaRPr lang="en-US" dirty="0" smtClean="0"/>
          </a:p>
          <a:p>
            <a:endParaRPr lang="en-US" dirty="0"/>
          </a:p>
          <a:p>
            <a:endParaRPr lang="en-US" dirty="0" smtClean="0"/>
          </a:p>
          <a:p>
            <a:r>
              <a:rPr lang="en-US" dirty="0"/>
              <a:t>If all snakes die, mice will increase, grasshoppers and hawks will decrease and grass increase in the long term.</a:t>
            </a:r>
          </a:p>
          <a:p>
            <a:endParaRPr lang="en-US" dirty="0" smtClean="0"/>
          </a:p>
          <a:p>
            <a:endParaRPr lang="en-US" dirty="0"/>
          </a:p>
        </p:txBody>
      </p:sp>
    </p:spTree>
    <p:extLst>
      <p:ext uri="{BB962C8B-B14F-4D97-AF65-F5344CB8AC3E}">
        <p14:creationId xmlns:p14="http://schemas.microsoft.com/office/powerpoint/2010/main" val="7001854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552272"/>
            <a:ext cx="9144000" cy="1200329"/>
          </a:xfrm>
          <a:prstGeom prst="rect">
            <a:avLst/>
          </a:prstGeom>
        </p:spPr>
        <p:txBody>
          <a:bodyPr wrap="square">
            <a:spAutoFit/>
          </a:bodyPr>
          <a:lstStyle/>
          <a:p>
            <a:r>
              <a:rPr lang="en-US" sz="2400" dirty="0"/>
              <a:t>13. In which one of the following activities is friction LEAST needed?</a:t>
            </a:r>
          </a:p>
          <a:p>
            <a:r>
              <a:rPr lang="en-US" sz="2400" dirty="0"/>
              <a:t>	A. Writing. 	B. Riding a bicycle.</a:t>
            </a:r>
          </a:p>
          <a:p>
            <a:r>
              <a:rPr lang="en-US" sz="2400" dirty="0"/>
              <a:t>	C. Walking. 	D. Using pulleys.</a:t>
            </a:r>
          </a:p>
        </p:txBody>
      </p:sp>
      <p:sp>
        <p:nvSpPr>
          <p:cNvPr id="6" name="Rectangle 5"/>
          <p:cNvSpPr/>
          <p:nvPr/>
        </p:nvSpPr>
        <p:spPr>
          <a:xfrm>
            <a:off x="1519237" y="2316540"/>
            <a:ext cx="9144000" cy="1569660"/>
          </a:xfrm>
          <a:prstGeom prst="rect">
            <a:avLst/>
          </a:prstGeom>
        </p:spPr>
        <p:txBody>
          <a:bodyPr wrap="square">
            <a:spAutoFit/>
          </a:bodyPr>
          <a:lstStyle/>
          <a:p>
            <a:r>
              <a:rPr lang="en-US" sz="2400" dirty="0"/>
              <a:t>41. Which one of the following examples of levers has the position of effort between the positions of load and fulcrum when in use?</a:t>
            </a:r>
          </a:p>
          <a:p>
            <a:r>
              <a:rPr lang="en-US" sz="2400" dirty="0"/>
              <a:t>	A. Spade. 		B. Wheelbarrow.</a:t>
            </a:r>
          </a:p>
          <a:p>
            <a:r>
              <a:rPr lang="en-US" sz="2400" dirty="0"/>
              <a:t>	C. Claw hammer. 	D. Crow bar.</a:t>
            </a:r>
          </a:p>
        </p:txBody>
      </p:sp>
    </p:spTree>
    <p:extLst>
      <p:ext uri="{BB962C8B-B14F-4D97-AF65-F5344CB8AC3E}">
        <p14:creationId xmlns:p14="http://schemas.microsoft.com/office/powerpoint/2010/main" val="317818020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1"/>
            <a:ext cx="6248400" cy="461665"/>
          </a:xfrm>
          <a:prstGeom prst="rect">
            <a:avLst/>
          </a:prstGeom>
          <a:noFill/>
        </p:spPr>
        <p:txBody>
          <a:bodyPr wrap="square" rtlCol="0">
            <a:spAutoFit/>
          </a:bodyPr>
          <a:lstStyle/>
          <a:p>
            <a:pPr algn="ctr"/>
            <a:r>
              <a:rPr lang="en-US" sz="2400" b="1" dirty="0"/>
              <a:t>KCPE 2009</a:t>
            </a:r>
          </a:p>
        </p:txBody>
      </p:sp>
      <p:sp>
        <p:nvSpPr>
          <p:cNvPr id="6" name="Rectangle 5"/>
          <p:cNvSpPr/>
          <p:nvPr/>
        </p:nvSpPr>
        <p:spPr>
          <a:xfrm>
            <a:off x="1524000" y="461665"/>
            <a:ext cx="9144000" cy="2308324"/>
          </a:xfrm>
          <a:prstGeom prst="rect">
            <a:avLst/>
          </a:prstGeom>
        </p:spPr>
        <p:txBody>
          <a:bodyPr wrap="square">
            <a:spAutoFit/>
          </a:bodyPr>
          <a:lstStyle/>
          <a:p>
            <a:r>
              <a:rPr lang="en-US" sz="2400" dirty="0"/>
              <a:t>40. Which one of the following is NOT a practice for maintaining simple tools?</a:t>
            </a:r>
          </a:p>
          <a:p>
            <a:r>
              <a:rPr lang="en-US" sz="2400" dirty="0"/>
              <a:t>	A. Oiling.</a:t>
            </a:r>
          </a:p>
          <a:p>
            <a:r>
              <a:rPr lang="en-US" sz="2400" dirty="0"/>
              <a:t>	B. Using them for the right purpose.</a:t>
            </a:r>
          </a:p>
          <a:p>
            <a:r>
              <a:rPr lang="en-US" sz="2400" dirty="0"/>
              <a:t>	C. Sharpening.</a:t>
            </a:r>
          </a:p>
          <a:p>
            <a:r>
              <a:rPr lang="en-US" sz="2400" dirty="0"/>
              <a:t>	D. Storing in a safe place.</a:t>
            </a:r>
          </a:p>
        </p:txBody>
      </p:sp>
      <p:sp>
        <p:nvSpPr>
          <p:cNvPr id="8" name="Rectangle 7"/>
          <p:cNvSpPr/>
          <p:nvPr/>
        </p:nvSpPr>
        <p:spPr>
          <a:xfrm>
            <a:off x="1524000" y="3505200"/>
            <a:ext cx="9144000" cy="1938992"/>
          </a:xfrm>
          <a:prstGeom prst="rect">
            <a:avLst/>
          </a:prstGeom>
        </p:spPr>
        <p:txBody>
          <a:bodyPr wrap="square">
            <a:spAutoFit/>
          </a:bodyPr>
          <a:lstStyle/>
          <a:p>
            <a:r>
              <a:rPr lang="en-US" sz="2400" dirty="0"/>
              <a:t>48. The purpose of using rollers to move a load is to</a:t>
            </a:r>
          </a:p>
          <a:p>
            <a:r>
              <a:rPr lang="en-US" sz="2400" dirty="0"/>
              <a:t>	A. increase the force required to push the load</a:t>
            </a:r>
          </a:p>
          <a:p>
            <a:r>
              <a:rPr lang="en-US" sz="2400" dirty="0"/>
              <a:t>	B. reduce the force that hinders movement of the load</a:t>
            </a:r>
          </a:p>
          <a:p>
            <a:r>
              <a:rPr lang="en-US" sz="2400" dirty="0"/>
              <a:t>	C. make the load lighter</a:t>
            </a:r>
          </a:p>
          <a:p>
            <a:r>
              <a:rPr lang="en-US" sz="2400" dirty="0"/>
              <a:t>	D. control the direction of the movement of the load.</a:t>
            </a:r>
          </a:p>
        </p:txBody>
      </p:sp>
    </p:spTree>
    <p:extLst>
      <p:ext uri="{BB962C8B-B14F-4D97-AF65-F5344CB8AC3E}">
        <p14:creationId xmlns:p14="http://schemas.microsoft.com/office/powerpoint/2010/main" val="383673859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90662" y="51525"/>
            <a:ext cx="9144000" cy="6370975"/>
          </a:xfrm>
          <a:prstGeom prst="rect">
            <a:avLst/>
          </a:prstGeom>
        </p:spPr>
        <p:txBody>
          <a:bodyPr wrap="square">
            <a:spAutoFit/>
          </a:bodyPr>
          <a:lstStyle/>
          <a:p>
            <a:r>
              <a:rPr lang="en-US" sz="2400" dirty="0"/>
              <a:t>17. A certain machine, when in use, can work with load, effort and fulcrum at different positions as shown in the diagrams I and II.</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machine is</a:t>
            </a:r>
          </a:p>
          <a:p>
            <a:r>
              <a:rPr lang="en-US" sz="2400" dirty="0"/>
              <a:t>	A. wheelbarrow 	B. crowbar</a:t>
            </a:r>
          </a:p>
          <a:p>
            <a:r>
              <a:rPr lang="en-US" sz="2400" dirty="0"/>
              <a:t>	C. spade claw 		D. hammer.</a:t>
            </a: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889090"/>
            <a:ext cx="8539162" cy="4292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6018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2308324"/>
          </a:xfrm>
          <a:prstGeom prst="rect">
            <a:avLst/>
          </a:prstGeom>
        </p:spPr>
        <p:txBody>
          <a:bodyPr wrap="square">
            <a:spAutoFit/>
          </a:bodyPr>
          <a:lstStyle/>
          <a:p>
            <a:r>
              <a:rPr lang="en-US" sz="2400" dirty="0"/>
              <a:t>27. In which of the following is work made easier by changing the direction of force applied?</a:t>
            </a:r>
          </a:p>
          <a:p>
            <a:r>
              <a:rPr lang="en-US" sz="2400" dirty="0"/>
              <a:t>	A. Ladder.</a:t>
            </a:r>
          </a:p>
          <a:p>
            <a:r>
              <a:rPr lang="en-US" sz="2400" dirty="0"/>
              <a:t>	B. Flag post.</a:t>
            </a:r>
          </a:p>
          <a:p>
            <a:r>
              <a:rPr lang="en-US" sz="2400" dirty="0"/>
              <a:t>	C. Staircase.</a:t>
            </a:r>
          </a:p>
          <a:p>
            <a:r>
              <a:rPr lang="en-US" sz="2400" dirty="0"/>
              <a:t>	D. A road winding up a hill.</a:t>
            </a:r>
          </a:p>
        </p:txBody>
      </p:sp>
      <p:sp>
        <p:nvSpPr>
          <p:cNvPr id="6" name="TextBox 5"/>
          <p:cNvSpPr txBox="1"/>
          <p:nvPr/>
        </p:nvSpPr>
        <p:spPr>
          <a:xfrm>
            <a:off x="1752600" y="2891136"/>
            <a:ext cx="8915400" cy="461665"/>
          </a:xfrm>
          <a:prstGeom prst="rect">
            <a:avLst/>
          </a:prstGeom>
          <a:noFill/>
        </p:spPr>
        <p:txBody>
          <a:bodyPr wrap="square" rtlCol="0">
            <a:spAutoFit/>
          </a:bodyPr>
          <a:lstStyle/>
          <a:p>
            <a:pPr algn="ctr"/>
            <a:r>
              <a:rPr lang="en-US" sz="2400" b="1" dirty="0"/>
              <a:t>KCPE 2010</a:t>
            </a:r>
          </a:p>
        </p:txBody>
      </p:sp>
      <p:sp>
        <p:nvSpPr>
          <p:cNvPr id="7" name="Rectangle 6"/>
          <p:cNvSpPr/>
          <p:nvPr/>
        </p:nvSpPr>
        <p:spPr>
          <a:xfrm>
            <a:off x="1524000" y="3547408"/>
            <a:ext cx="9144000" cy="1938992"/>
          </a:xfrm>
          <a:prstGeom prst="rect">
            <a:avLst/>
          </a:prstGeom>
        </p:spPr>
        <p:txBody>
          <a:bodyPr wrap="square">
            <a:spAutoFit/>
          </a:bodyPr>
          <a:lstStyle/>
          <a:p>
            <a:r>
              <a:rPr lang="en-US" sz="2400" dirty="0"/>
              <a:t>49. On a see-saw a small boy can lift a big boy when</a:t>
            </a:r>
          </a:p>
          <a:p>
            <a:r>
              <a:rPr lang="en-US" sz="2400" dirty="0"/>
              <a:t>	A. the small boy stands on it</a:t>
            </a:r>
          </a:p>
          <a:p>
            <a:r>
              <a:rPr lang="en-US" sz="2400" dirty="0"/>
              <a:t>	B. the big boy moves closer to the fulcrum</a:t>
            </a:r>
          </a:p>
          <a:p>
            <a:r>
              <a:rPr lang="en-US" sz="2400" dirty="0"/>
              <a:t>	C. the two boys interchange positions</a:t>
            </a:r>
          </a:p>
          <a:p>
            <a:r>
              <a:rPr lang="en-US" sz="2400" dirty="0"/>
              <a:t>	D. the two boys move equal distances away from the fulcrum.</a:t>
            </a:r>
          </a:p>
        </p:txBody>
      </p:sp>
    </p:spTree>
    <p:extLst>
      <p:ext uri="{BB962C8B-B14F-4D97-AF65-F5344CB8AC3E}">
        <p14:creationId xmlns:p14="http://schemas.microsoft.com/office/powerpoint/2010/main" val="319843716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7800" y="58848"/>
            <a:ext cx="9144000" cy="6370975"/>
          </a:xfrm>
          <a:prstGeom prst="rect">
            <a:avLst/>
          </a:prstGeom>
        </p:spPr>
        <p:txBody>
          <a:bodyPr wrap="square">
            <a:spAutoFit/>
          </a:bodyPr>
          <a:lstStyle/>
          <a:p>
            <a:r>
              <a:rPr lang="en-US" sz="2400" dirty="0"/>
              <a:t>38. The diagram below represents a person pushing a heavy log of wood along a flat surface.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Which one of the following changes would make the person push the log more easily?</a:t>
            </a:r>
          </a:p>
          <a:p>
            <a:r>
              <a:rPr lang="en-US" sz="2400" dirty="0"/>
              <a:t>	A. Smearing oil on the flat surface.</a:t>
            </a:r>
          </a:p>
          <a:p>
            <a:r>
              <a:rPr lang="en-US" sz="2400" dirty="0"/>
              <a:t>	B. Wearing shoes with rough soles.</a:t>
            </a:r>
          </a:p>
          <a:p>
            <a:r>
              <a:rPr lang="en-US" sz="2400" dirty="0"/>
              <a:t>	C. Smearing oil on the log of wood.</a:t>
            </a:r>
          </a:p>
          <a:p>
            <a:r>
              <a:rPr lang="en-US" sz="2400" dirty="0"/>
              <a:t>	D. Placing rollers on the flat surface.</a:t>
            </a:r>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4" y="990601"/>
            <a:ext cx="6015037" cy="2864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75315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52575" y="0"/>
            <a:ext cx="9144000" cy="2677656"/>
          </a:xfrm>
          <a:prstGeom prst="rect">
            <a:avLst/>
          </a:prstGeom>
        </p:spPr>
        <p:txBody>
          <a:bodyPr wrap="square">
            <a:spAutoFit/>
          </a:bodyPr>
          <a:lstStyle/>
          <a:p>
            <a:r>
              <a:rPr lang="en-US" sz="2400" dirty="0"/>
              <a:t>15. Which one of the following statements is TRUE about some levers when in use?</a:t>
            </a:r>
          </a:p>
          <a:p>
            <a:r>
              <a:rPr lang="en-US" sz="2400" dirty="0"/>
              <a:t>	A. In a crowbar, the load is between the effort and the fulcrum.</a:t>
            </a:r>
          </a:p>
          <a:p>
            <a:r>
              <a:rPr lang="en-US" sz="2400" dirty="0"/>
              <a:t>	B. In a crowbar, the effort is between the load and the fulcrum.</a:t>
            </a:r>
          </a:p>
          <a:p>
            <a:r>
              <a:rPr lang="en-US" sz="2400" dirty="0"/>
              <a:t>	C. In a wheelbarrow, the fulcrum is between the load and the 	effort.</a:t>
            </a:r>
          </a:p>
          <a:p>
            <a:r>
              <a:rPr lang="en-US" sz="2400" dirty="0"/>
              <a:t>	D. In a spade, the effort is between the load and the fulcrum.</a:t>
            </a:r>
          </a:p>
        </p:txBody>
      </p:sp>
      <p:sp>
        <p:nvSpPr>
          <p:cNvPr id="7" name="Rectangle 6"/>
          <p:cNvSpPr/>
          <p:nvPr/>
        </p:nvSpPr>
        <p:spPr>
          <a:xfrm>
            <a:off x="1485900" y="3200400"/>
            <a:ext cx="9144000" cy="2308324"/>
          </a:xfrm>
          <a:prstGeom prst="rect">
            <a:avLst/>
          </a:prstGeom>
        </p:spPr>
        <p:txBody>
          <a:bodyPr wrap="square">
            <a:spAutoFit/>
          </a:bodyPr>
          <a:lstStyle/>
          <a:p>
            <a:r>
              <a:rPr lang="en-US" sz="2400" dirty="0"/>
              <a:t>26. Which one of the following groups of machines</a:t>
            </a:r>
          </a:p>
          <a:p>
            <a:r>
              <a:rPr lang="en-US" sz="2400" dirty="0"/>
              <a:t>consists of inclined planes only?</a:t>
            </a:r>
          </a:p>
          <a:p>
            <a:r>
              <a:rPr lang="en-US" sz="2400" dirty="0"/>
              <a:t>	A. Ladder, spade, crowbar.</a:t>
            </a:r>
          </a:p>
          <a:p>
            <a:r>
              <a:rPr lang="en-US" sz="2400" dirty="0"/>
              <a:t>. 	B. Staircase, ladder, a road winding up a hill.</a:t>
            </a:r>
          </a:p>
          <a:p>
            <a:r>
              <a:rPr lang="en-US" sz="2400" dirty="0"/>
              <a:t>	C. Spade, staircase, ladder.</a:t>
            </a:r>
          </a:p>
          <a:p>
            <a:r>
              <a:rPr lang="en-US" sz="2400" dirty="0"/>
              <a:t>	D. A road winding up a hill, craw hammer, crowbar.</a:t>
            </a:r>
          </a:p>
        </p:txBody>
      </p:sp>
    </p:spTree>
    <p:extLst>
      <p:ext uri="{BB962C8B-B14F-4D97-AF65-F5344CB8AC3E}">
        <p14:creationId xmlns:p14="http://schemas.microsoft.com/office/powerpoint/2010/main" val="414114592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81001"/>
            <a:ext cx="9144000" cy="4524315"/>
          </a:xfrm>
          <a:prstGeom prst="rect">
            <a:avLst/>
          </a:prstGeom>
        </p:spPr>
        <p:txBody>
          <a:bodyPr wrap="square">
            <a:spAutoFit/>
          </a:bodyPr>
          <a:lstStyle/>
          <a:p>
            <a:r>
              <a:rPr lang="en-US" sz="2400" dirty="0"/>
              <a:t>50. The following are steps followed when I investigating the force required to lift a load using a fixed pulley but not in their correct order:</a:t>
            </a:r>
          </a:p>
          <a:p>
            <a:r>
              <a:rPr lang="en-US" sz="2400" dirty="0"/>
              <a:t>(i) Tie the load with a string</a:t>
            </a:r>
          </a:p>
          <a:p>
            <a:r>
              <a:rPr lang="en-US" sz="2400" dirty="0"/>
              <a:t>(ii) Pass the string with the load through the</a:t>
            </a:r>
          </a:p>
          <a:p>
            <a:r>
              <a:rPr lang="en-US" sz="2400" dirty="0"/>
              <a:t>pulley on the support</a:t>
            </a:r>
          </a:p>
          <a:p>
            <a:r>
              <a:rPr lang="en-US" sz="2400" dirty="0"/>
              <a:t>(iii) Pull the spring balance and measure</a:t>
            </a:r>
          </a:p>
          <a:p>
            <a:r>
              <a:rPr lang="en-US" sz="2400" dirty="0"/>
              <a:t>(iv) Fix the pulley on the support</a:t>
            </a:r>
          </a:p>
          <a:p>
            <a:r>
              <a:rPr lang="en-US" sz="2400" dirty="0"/>
              <a:t>(v) Tie the spring balance at the end of string.</a:t>
            </a:r>
          </a:p>
          <a:p>
            <a:endParaRPr lang="en-US" sz="2400" dirty="0"/>
          </a:p>
          <a:p>
            <a:r>
              <a:rPr lang="en-US" sz="2400" dirty="0"/>
              <a:t>The CORRECT order of steps to be followed is</a:t>
            </a:r>
          </a:p>
          <a:p>
            <a:r>
              <a:rPr lang="en-US" sz="2400" dirty="0"/>
              <a:t>	A. (ii), (i), (iv), (v), (iii) 		B. (i), (ii), (iv), (v), (iii)</a:t>
            </a:r>
          </a:p>
          <a:p>
            <a:r>
              <a:rPr lang="en-US" sz="2400" dirty="0"/>
              <a:t>	C. (v), (i), (ii), (iv), (iii) 		D. (iv), (i). (ii), (v), (iii)</a:t>
            </a:r>
          </a:p>
        </p:txBody>
      </p:sp>
    </p:spTree>
    <p:extLst>
      <p:ext uri="{BB962C8B-B14F-4D97-AF65-F5344CB8AC3E}">
        <p14:creationId xmlns:p14="http://schemas.microsoft.com/office/powerpoint/2010/main" val="109408622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0" y="19348"/>
            <a:ext cx="8915400" cy="461665"/>
          </a:xfrm>
          <a:prstGeom prst="rect">
            <a:avLst/>
          </a:prstGeom>
          <a:noFill/>
        </p:spPr>
        <p:txBody>
          <a:bodyPr wrap="square" rtlCol="0">
            <a:spAutoFit/>
          </a:bodyPr>
          <a:lstStyle/>
          <a:p>
            <a:pPr algn="ctr"/>
            <a:r>
              <a:rPr lang="en-US" sz="2400" b="1" dirty="0"/>
              <a:t>KCPE 2011</a:t>
            </a:r>
          </a:p>
        </p:txBody>
      </p:sp>
      <p:sp>
        <p:nvSpPr>
          <p:cNvPr id="6" name="Rectangle 5"/>
          <p:cNvSpPr/>
          <p:nvPr/>
        </p:nvSpPr>
        <p:spPr>
          <a:xfrm>
            <a:off x="1524000" y="457200"/>
            <a:ext cx="9144000" cy="5755422"/>
          </a:xfrm>
          <a:prstGeom prst="rect">
            <a:avLst/>
          </a:prstGeom>
        </p:spPr>
        <p:txBody>
          <a:bodyPr wrap="square">
            <a:spAutoFit/>
          </a:bodyPr>
          <a:lstStyle/>
          <a:p>
            <a:r>
              <a:rPr lang="en-US" sz="2400" dirty="0"/>
              <a:t>43. The diagram below shows a set-up used by pupils to carry out an investigation the investigation.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3200" dirty="0"/>
          </a:p>
          <a:p>
            <a:r>
              <a:rPr lang="en-US" sz="2400" dirty="0"/>
              <a:t>The investigation was to</a:t>
            </a:r>
          </a:p>
          <a:p>
            <a:r>
              <a:rPr lang="en-US" sz="2400" dirty="0"/>
              <a:t>	A. show how the length of strings used affects balancing of 	different materials</a:t>
            </a:r>
          </a:p>
          <a:p>
            <a:r>
              <a:rPr lang="en-US" sz="2400" dirty="0"/>
              <a:t>	B. measure amount of force of different materials</a:t>
            </a:r>
          </a:p>
          <a:p>
            <a:r>
              <a:rPr lang="en-US" sz="2400" dirty="0"/>
              <a:t>	C. show how different materials move up and down</a:t>
            </a:r>
          </a:p>
          <a:p>
            <a:r>
              <a:rPr lang="en-US" sz="2400" dirty="0"/>
              <a:t>	D. compare the masses of different materials.</a:t>
            </a: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1312544"/>
            <a:ext cx="4457699" cy="2573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309012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41613"/>
            <a:ext cx="8991600" cy="2308324"/>
          </a:xfrm>
          <a:prstGeom prst="rect">
            <a:avLst/>
          </a:prstGeom>
        </p:spPr>
        <p:txBody>
          <a:bodyPr wrap="square">
            <a:spAutoFit/>
          </a:bodyPr>
          <a:lstStyle/>
          <a:p>
            <a:r>
              <a:rPr lang="en-US" sz="2400" dirty="0"/>
              <a:t>25. Which one of the following statements is NOT TRUE about friction. Friction is a force that</a:t>
            </a:r>
          </a:p>
          <a:p>
            <a:r>
              <a:rPr lang="en-US" sz="2400" dirty="0"/>
              <a:t>	A. makes work difficult</a:t>
            </a:r>
          </a:p>
          <a:p>
            <a:r>
              <a:rPr lang="en-US" sz="2400" dirty="0"/>
              <a:t>	B. is reduced by treading </a:t>
            </a:r>
            <a:r>
              <a:rPr lang="en-US" sz="2400" dirty="0" err="1"/>
              <a:t>tyres</a:t>
            </a:r>
            <a:endParaRPr lang="en-US" sz="2400" dirty="0"/>
          </a:p>
          <a:p>
            <a:r>
              <a:rPr lang="en-US" sz="2400" dirty="0"/>
              <a:t>	C. can be used to produce fire</a:t>
            </a:r>
          </a:p>
          <a:p>
            <a:r>
              <a:rPr lang="en-US" sz="2400" dirty="0"/>
              <a:t>	D. affect the speed of moving objects.</a:t>
            </a:r>
          </a:p>
        </p:txBody>
      </p:sp>
      <p:sp>
        <p:nvSpPr>
          <p:cNvPr id="6" name="Rectangle 5"/>
          <p:cNvSpPr/>
          <p:nvPr/>
        </p:nvSpPr>
        <p:spPr>
          <a:xfrm>
            <a:off x="1524000" y="2949476"/>
            <a:ext cx="9144000" cy="2308324"/>
          </a:xfrm>
          <a:prstGeom prst="rect">
            <a:avLst/>
          </a:prstGeom>
        </p:spPr>
        <p:txBody>
          <a:bodyPr wrap="square">
            <a:spAutoFit/>
          </a:bodyPr>
          <a:lstStyle/>
          <a:p>
            <a:r>
              <a:rPr lang="en-US" sz="2400" dirty="0"/>
              <a:t>47. In which one of the following cases is friction a</a:t>
            </a:r>
          </a:p>
          <a:p>
            <a:r>
              <a:rPr lang="en-US" sz="2400" dirty="0"/>
              <a:t>disadvantage ?</a:t>
            </a:r>
          </a:p>
          <a:p>
            <a:r>
              <a:rPr lang="en-US" sz="2400" dirty="0"/>
              <a:t>	A. Grinding maize.</a:t>
            </a:r>
          </a:p>
          <a:p>
            <a:r>
              <a:rPr lang="en-US" sz="2400" dirty="0"/>
              <a:t>	B. Writing.</a:t>
            </a:r>
          </a:p>
          <a:p>
            <a:r>
              <a:rPr lang="en-US" sz="2400" dirty="0"/>
              <a:t>	C. A bird flying.</a:t>
            </a:r>
          </a:p>
          <a:p>
            <a:r>
              <a:rPr lang="en-US" sz="2400" dirty="0"/>
              <a:t>	D. Braking.</a:t>
            </a:r>
          </a:p>
        </p:txBody>
      </p:sp>
    </p:spTree>
    <p:extLst>
      <p:ext uri="{BB962C8B-B14F-4D97-AF65-F5344CB8AC3E}">
        <p14:creationId xmlns:p14="http://schemas.microsoft.com/office/powerpoint/2010/main" val="65591209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347008"/>
            <a:ext cx="9220200" cy="1938992"/>
          </a:xfrm>
          <a:prstGeom prst="rect">
            <a:avLst/>
          </a:prstGeom>
        </p:spPr>
        <p:txBody>
          <a:bodyPr wrap="square">
            <a:spAutoFit/>
          </a:bodyPr>
          <a:lstStyle/>
          <a:p>
            <a:r>
              <a:rPr lang="en-US" sz="2400" dirty="0"/>
              <a:t>10. Which one of the following pairs consist only of inclined planes?</a:t>
            </a:r>
          </a:p>
          <a:p>
            <a:r>
              <a:rPr lang="en-US" sz="2400" dirty="0"/>
              <a:t>	A. Wheelbarrow and see-saw.</a:t>
            </a:r>
          </a:p>
          <a:p>
            <a:r>
              <a:rPr lang="en-US" sz="2400" dirty="0"/>
              <a:t>	B. Road winding up a hill and staircase.</a:t>
            </a:r>
          </a:p>
          <a:p>
            <a:r>
              <a:rPr lang="en-US" sz="2400" dirty="0"/>
              <a:t>	C. Ladder and see-saw.</a:t>
            </a:r>
          </a:p>
          <a:p>
            <a:r>
              <a:rPr lang="en-US" sz="2400" dirty="0"/>
              <a:t>	D. Wheelbarrow and staircase.</a:t>
            </a:r>
          </a:p>
        </p:txBody>
      </p:sp>
      <p:sp>
        <p:nvSpPr>
          <p:cNvPr id="6" name="Rectangle 5"/>
          <p:cNvSpPr/>
          <p:nvPr/>
        </p:nvSpPr>
        <p:spPr>
          <a:xfrm>
            <a:off x="1524000" y="2797076"/>
            <a:ext cx="9144000" cy="2308324"/>
          </a:xfrm>
          <a:prstGeom prst="rect">
            <a:avLst/>
          </a:prstGeom>
        </p:spPr>
        <p:txBody>
          <a:bodyPr wrap="square">
            <a:spAutoFit/>
          </a:bodyPr>
          <a:lstStyle/>
          <a:p>
            <a:r>
              <a:rPr lang="en-US" sz="2400" dirty="0"/>
              <a:t>35. In which one of the following does the load move through the same distance as the effort when in use?</a:t>
            </a:r>
          </a:p>
          <a:p>
            <a:r>
              <a:rPr lang="en-US" sz="2400" dirty="0"/>
              <a:t>	A. Crowbar.</a:t>
            </a:r>
          </a:p>
          <a:p>
            <a:r>
              <a:rPr lang="en-US" sz="2400" dirty="0"/>
              <a:t>	B. </a:t>
            </a:r>
            <a:r>
              <a:rPr lang="en-US" sz="2400" dirty="0" err="1"/>
              <a:t>Flagpost</a:t>
            </a:r>
            <a:r>
              <a:rPr lang="en-US" sz="2400" dirty="0"/>
              <a:t>.</a:t>
            </a:r>
          </a:p>
          <a:p>
            <a:r>
              <a:rPr lang="en-US" sz="2400" dirty="0"/>
              <a:t>	C. Spade.</a:t>
            </a:r>
          </a:p>
          <a:p>
            <a:r>
              <a:rPr lang="en-US" sz="2400" dirty="0"/>
              <a:t>	D. </a:t>
            </a:r>
            <a:r>
              <a:rPr lang="en-US" sz="2400" dirty="0" err="1"/>
              <a:t>Clawhammer</a:t>
            </a:r>
            <a:r>
              <a:rPr lang="en-US" sz="2400" dirty="0"/>
              <a:t>.</a:t>
            </a:r>
          </a:p>
        </p:txBody>
      </p:sp>
    </p:spTree>
    <p:extLst>
      <p:ext uri="{BB962C8B-B14F-4D97-AF65-F5344CB8AC3E}">
        <p14:creationId xmlns:p14="http://schemas.microsoft.com/office/powerpoint/2010/main" val="353415775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574" y="2470964"/>
            <a:ext cx="8333222" cy="1215566"/>
          </a:xfrm>
        </p:spPr>
        <p:txBody>
          <a:bodyPr>
            <a:normAutofit/>
          </a:bodyPr>
          <a:lstStyle/>
          <a:p>
            <a:pPr algn="ctr"/>
            <a:r>
              <a:rPr lang="en-US" dirty="0"/>
              <a:t>Crop </a:t>
            </a:r>
            <a:r>
              <a:rPr lang="en-US" dirty="0" smtClean="0"/>
              <a:t>Pests</a:t>
            </a:r>
            <a:endParaRPr lang="en-US" dirty="0"/>
          </a:p>
        </p:txBody>
      </p:sp>
    </p:spTree>
    <p:extLst>
      <p:ext uri="{BB962C8B-B14F-4D97-AF65-F5344CB8AC3E}">
        <p14:creationId xmlns:p14="http://schemas.microsoft.com/office/powerpoint/2010/main" val="25972513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224136"/>
            <a:ext cx="6248400" cy="461665"/>
          </a:xfrm>
          <a:prstGeom prst="rect">
            <a:avLst/>
          </a:prstGeom>
          <a:noFill/>
        </p:spPr>
        <p:txBody>
          <a:bodyPr wrap="square" rtlCol="0">
            <a:spAutoFit/>
          </a:bodyPr>
          <a:lstStyle/>
          <a:p>
            <a:pPr algn="ctr"/>
            <a:r>
              <a:rPr lang="en-US" sz="2400" b="1" dirty="0"/>
              <a:t>KCPE 2012</a:t>
            </a:r>
          </a:p>
        </p:txBody>
      </p:sp>
      <p:sp>
        <p:nvSpPr>
          <p:cNvPr id="6" name="Rectangle 5"/>
          <p:cNvSpPr/>
          <p:nvPr/>
        </p:nvSpPr>
        <p:spPr>
          <a:xfrm>
            <a:off x="1509712" y="956608"/>
            <a:ext cx="9144000" cy="1938992"/>
          </a:xfrm>
          <a:prstGeom prst="rect">
            <a:avLst/>
          </a:prstGeom>
        </p:spPr>
        <p:txBody>
          <a:bodyPr wrap="square">
            <a:spAutoFit/>
          </a:bodyPr>
          <a:lstStyle/>
          <a:p>
            <a:r>
              <a:rPr lang="en-US" sz="2400" dirty="0"/>
              <a:t>2. A beam balance is used for ?</a:t>
            </a:r>
          </a:p>
          <a:p>
            <a:r>
              <a:rPr lang="en-US" sz="2400" dirty="0"/>
              <a:t>	A. measuring volume of objects</a:t>
            </a:r>
          </a:p>
          <a:p>
            <a:r>
              <a:rPr lang="en-US" sz="2400" dirty="0"/>
              <a:t>	B. comparing mass of different objects</a:t>
            </a:r>
          </a:p>
          <a:p>
            <a:r>
              <a:rPr lang="en-US" sz="2400" dirty="0"/>
              <a:t>	C. measuring height of objects</a:t>
            </a:r>
          </a:p>
          <a:p>
            <a:r>
              <a:rPr lang="en-US" sz="2400" dirty="0"/>
              <a:t>	D. comparing size of different objects.</a:t>
            </a:r>
          </a:p>
        </p:txBody>
      </p:sp>
      <p:sp>
        <p:nvSpPr>
          <p:cNvPr id="8" name="Rectangle 7"/>
          <p:cNvSpPr/>
          <p:nvPr/>
        </p:nvSpPr>
        <p:spPr>
          <a:xfrm>
            <a:off x="1524000" y="3676472"/>
            <a:ext cx="9144000" cy="1200329"/>
          </a:xfrm>
          <a:prstGeom prst="rect">
            <a:avLst/>
          </a:prstGeom>
        </p:spPr>
        <p:txBody>
          <a:bodyPr wrap="square">
            <a:spAutoFit/>
          </a:bodyPr>
          <a:lstStyle/>
          <a:p>
            <a:r>
              <a:rPr lang="en-US" sz="2400" dirty="0"/>
              <a:t>3. In which of the following groups of activities is friction NOT required?</a:t>
            </a:r>
          </a:p>
          <a:p>
            <a:r>
              <a:rPr lang="en-US" sz="2400" dirty="0"/>
              <a:t>	A. Writing and erasing. 	B. Skating and braking.</a:t>
            </a:r>
          </a:p>
          <a:p>
            <a:r>
              <a:rPr lang="en-US" sz="2400" dirty="0"/>
              <a:t>	C. Flying and swimming. 	D. Walking and riding.</a:t>
            </a:r>
          </a:p>
        </p:txBody>
      </p:sp>
    </p:spTree>
    <p:extLst>
      <p:ext uri="{BB962C8B-B14F-4D97-AF65-F5344CB8AC3E}">
        <p14:creationId xmlns:p14="http://schemas.microsoft.com/office/powerpoint/2010/main" val="6742363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7800" y="0"/>
            <a:ext cx="9144000" cy="6063198"/>
          </a:xfrm>
          <a:prstGeom prst="rect">
            <a:avLst/>
          </a:prstGeom>
        </p:spPr>
        <p:txBody>
          <a:bodyPr wrap="square">
            <a:spAutoFit/>
          </a:bodyPr>
          <a:lstStyle/>
          <a:p>
            <a:r>
              <a:rPr lang="en-US" sz="2400" dirty="0"/>
              <a:t>10. The diagrams below represent two levers E and F with different positions of load, effort and fulcrum.</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		</a:t>
            </a:r>
            <a:r>
              <a:rPr lang="en-US" sz="2800" b="1" dirty="0"/>
              <a:t>E					F</a:t>
            </a:r>
            <a:endParaRPr lang="en-US" sz="2800" dirty="0"/>
          </a:p>
          <a:p>
            <a:r>
              <a:rPr lang="en-US" sz="2400" dirty="0"/>
              <a:t>		  </a:t>
            </a:r>
          </a:p>
          <a:p>
            <a:r>
              <a:rPr lang="en-US" sz="2400" dirty="0"/>
              <a:t>The levers represented by E and F are</a:t>
            </a:r>
          </a:p>
          <a:p>
            <a:r>
              <a:rPr lang="en-US" sz="2400" dirty="0"/>
              <a:t>	        E 			    F</a:t>
            </a:r>
          </a:p>
          <a:p>
            <a:r>
              <a:rPr lang="en-US" sz="2400" dirty="0"/>
              <a:t>	A. spade 		</a:t>
            </a:r>
            <a:r>
              <a:rPr lang="en-US" sz="2400" dirty="0" err="1"/>
              <a:t>crawbar</a:t>
            </a:r>
            <a:endParaRPr lang="en-US" sz="2400" dirty="0"/>
          </a:p>
          <a:p>
            <a:r>
              <a:rPr lang="en-US" sz="2400" dirty="0"/>
              <a:t>	B. wheelbarrow 	claw hammer</a:t>
            </a:r>
          </a:p>
          <a:p>
            <a:r>
              <a:rPr lang="en-US" sz="2400" dirty="0"/>
              <a:t>	C. claw hammer 	</a:t>
            </a:r>
            <a:r>
              <a:rPr lang="en-US" sz="2400" dirty="0" err="1"/>
              <a:t>crawbar</a:t>
            </a:r>
            <a:endParaRPr lang="en-US" sz="2400" dirty="0"/>
          </a:p>
          <a:p>
            <a:r>
              <a:rPr lang="en-US" sz="2400" dirty="0"/>
              <a:t>	D. spade 		wheelbarrow</a:t>
            </a: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219200"/>
            <a:ext cx="8763000" cy="1637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46329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371600"/>
            <a:ext cx="9144000" cy="3416320"/>
          </a:xfrm>
          <a:prstGeom prst="rect">
            <a:avLst/>
          </a:prstGeom>
        </p:spPr>
        <p:txBody>
          <a:bodyPr wrap="square">
            <a:spAutoFit/>
          </a:bodyPr>
          <a:lstStyle/>
          <a:p>
            <a:r>
              <a:rPr lang="en-US" sz="2400" dirty="0"/>
              <a:t>12. The following are statements about how different simple machines make work easier.</a:t>
            </a:r>
          </a:p>
          <a:p>
            <a:r>
              <a:rPr lang="en-US" sz="2400" dirty="0"/>
              <a:t>(i) Making the slope gentle.</a:t>
            </a:r>
          </a:p>
          <a:p>
            <a:r>
              <a:rPr lang="en-US" sz="2400" dirty="0"/>
              <a:t>(ii) Reducing the effort applied.</a:t>
            </a:r>
          </a:p>
          <a:p>
            <a:r>
              <a:rPr lang="en-US" sz="2400" dirty="0"/>
              <a:t>(iii) Changing direction of the force applied.</a:t>
            </a:r>
          </a:p>
          <a:p>
            <a:r>
              <a:rPr lang="en-US" sz="2400" dirty="0"/>
              <a:t>(iv) Reducing friction.</a:t>
            </a:r>
          </a:p>
          <a:p>
            <a:r>
              <a:rPr lang="en-US" sz="2400" dirty="0"/>
              <a:t>Which of the statements apply to a single fixed pulley?</a:t>
            </a:r>
          </a:p>
          <a:p>
            <a:r>
              <a:rPr lang="en-US" sz="2400" dirty="0"/>
              <a:t>	A. (i) and (iv). 		B. (i) and (ii).</a:t>
            </a:r>
          </a:p>
          <a:p>
            <a:r>
              <a:rPr lang="en-US" sz="2400" dirty="0"/>
              <a:t>	C. (ii) and (iii). 		D. (iii) and (iv).</a:t>
            </a:r>
          </a:p>
        </p:txBody>
      </p:sp>
    </p:spTree>
    <p:extLst>
      <p:ext uri="{BB962C8B-B14F-4D97-AF65-F5344CB8AC3E}">
        <p14:creationId xmlns:p14="http://schemas.microsoft.com/office/powerpoint/2010/main" val="127424801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224136"/>
            <a:ext cx="6248400" cy="461665"/>
          </a:xfrm>
          <a:prstGeom prst="rect">
            <a:avLst/>
          </a:prstGeom>
          <a:noFill/>
        </p:spPr>
        <p:txBody>
          <a:bodyPr wrap="square" rtlCol="0">
            <a:spAutoFit/>
          </a:bodyPr>
          <a:lstStyle/>
          <a:p>
            <a:pPr algn="ctr"/>
            <a:r>
              <a:rPr lang="en-US" sz="2400" b="1" dirty="0"/>
              <a:t>KCPE 2013</a:t>
            </a:r>
          </a:p>
        </p:txBody>
      </p:sp>
      <p:sp>
        <p:nvSpPr>
          <p:cNvPr id="6" name="Rectangle 5"/>
          <p:cNvSpPr/>
          <p:nvPr/>
        </p:nvSpPr>
        <p:spPr>
          <a:xfrm>
            <a:off x="1490662" y="968276"/>
            <a:ext cx="9144000" cy="2308324"/>
          </a:xfrm>
          <a:prstGeom prst="rect">
            <a:avLst/>
          </a:prstGeom>
        </p:spPr>
        <p:txBody>
          <a:bodyPr wrap="square">
            <a:spAutoFit/>
          </a:bodyPr>
          <a:lstStyle/>
          <a:p>
            <a:r>
              <a:rPr lang="en-US" sz="2400" dirty="0"/>
              <a:t>3. To stop a moving object, the force applied should be</a:t>
            </a:r>
          </a:p>
          <a:p>
            <a:r>
              <a:rPr lang="en-US" sz="2400" dirty="0"/>
              <a:t>	A. in the same direction as that of the moving object</a:t>
            </a:r>
          </a:p>
          <a:p>
            <a:r>
              <a:rPr lang="en-US" sz="2400" dirty="0"/>
              <a:t>	B. opposite and less than that of the moving object</a:t>
            </a:r>
          </a:p>
          <a:p>
            <a:r>
              <a:rPr lang="en-US" sz="2400" dirty="0"/>
              <a:t>	C. equal and in the opposite direction to that of the moving 	object</a:t>
            </a:r>
          </a:p>
          <a:p>
            <a:r>
              <a:rPr lang="en-US" sz="2400" dirty="0"/>
              <a:t>	D. perpendicular and more than that of the moving object.</a:t>
            </a:r>
          </a:p>
        </p:txBody>
      </p:sp>
      <p:sp>
        <p:nvSpPr>
          <p:cNvPr id="7" name="Rectangle 6"/>
          <p:cNvSpPr/>
          <p:nvPr/>
        </p:nvSpPr>
        <p:spPr>
          <a:xfrm>
            <a:off x="1524000" y="3623608"/>
            <a:ext cx="9110662" cy="1938992"/>
          </a:xfrm>
          <a:prstGeom prst="rect">
            <a:avLst/>
          </a:prstGeom>
        </p:spPr>
        <p:txBody>
          <a:bodyPr wrap="square">
            <a:spAutoFit/>
          </a:bodyPr>
          <a:lstStyle/>
          <a:p>
            <a:r>
              <a:rPr lang="en-US" sz="2400" dirty="0"/>
              <a:t>9. Newton is the unit for measuring</a:t>
            </a:r>
          </a:p>
          <a:p>
            <a:r>
              <a:rPr lang="en-US" sz="2400" dirty="0"/>
              <a:t>	A. weight </a:t>
            </a:r>
          </a:p>
          <a:p>
            <a:r>
              <a:rPr lang="en-US" sz="2400" dirty="0"/>
              <a:t>	B. mass </a:t>
            </a:r>
          </a:p>
          <a:p>
            <a:r>
              <a:rPr lang="en-US" sz="2400" dirty="0"/>
              <a:t>	C. volume </a:t>
            </a:r>
          </a:p>
          <a:p>
            <a:r>
              <a:rPr lang="en-US" sz="2400" dirty="0"/>
              <a:t>	D. pressure.</a:t>
            </a:r>
          </a:p>
        </p:txBody>
      </p:sp>
    </p:spTree>
    <p:extLst>
      <p:ext uri="{BB962C8B-B14F-4D97-AF65-F5344CB8AC3E}">
        <p14:creationId xmlns:p14="http://schemas.microsoft.com/office/powerpoint/2010/main" val="1688263151"/>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41613"/>
            <a:ext cx="9144000" cy="1938992"/>
          </a:xfrm>
          <a:prstGeom prst="rect">
            <a:avLst/>
          </a:prstGeom>
        </p:spPr>
        <p:txBody>
          <a:bodyPr wrap="square">
            <a:spAutoFit/>
          </a:bodyPr>
          <a:lstStyle/>
          <a:p>
            <a:r>
              <a:rPr lang="en-US" sz="2400" dirty="0"/>
              <a:t>41. The main reason why </a:t>
            </a:r>
            <a:r>
              <a:rPr lang="en-US" sz="2400" dirty="0" err="1"/>
              <a:t>murram</a:t>
            </a:r>
            <a:r>
              <a:rPr lang="en-US" sz="2400" dirty="0"/>
              <a:t> is placed on roads is to</a:t>
            </a:r>
          </a:p>
          <a:p>
            <a:r>
              <a:rPr lang="en-US" sz="2400" dirty="0"/>
              <a:t>	A. absorbs rain water</a:t>
            </a:r>
          </a:p>
          <a:p>
            <a:r>
              <a:rPr lang="en-US" sz="2400" dirty="0"/>
              <a:t>	B. make the roads last longer</a:t>
            </a:r>
          </a:p>
          <a:p>
            <a:r>
              <a:rPr lang="en-US" sz="2400" dirty="0"/>
              <a:t>	C. increase grip with </a:t>
            </a:r>
            <a:r>
              <a:rPr lang="en-US" sz="2400" dirty="0" err="1"/>
              <a:t>tyres</a:t>
            </a:r>
            <a:endParaRPr lang="en-US" sz="2400" dirty="0"/>
          </a:p>
          <a:p>
            <a:r>
              <a:rPr lang="en-US" sz="2400" dirty="0"/>
              <a:t>	D. make the roads more attractive.</a:t>
            </a:r>
          </a:p>
        </p:txBody>
      </p:sp>
      <p:sp>
        <p:nvSpPr>
          <p:cNvPr id="6" name="Rectangle 5"/>
          <p:cNvSpPr/>
          <p:nvPr/>
        </p:nvSpPr>
        <p:spPr>
          <a:xfrm>
            <a:off x="1524000" y="2644676"/>
            <a:ext cx="9144000" cy="2308324"/>
          </a:xfrm>
          <a:prstGeom prst="rect">
            <a:avLst/>
          </a:prstGeom>
        </p:spPr>
        <p:txBody>
          <a:bodyPr wrap="square">
            <a:spAutoFit/>
          </a:bodyPr>
          <a:lstStyle/>
          <a:p>
            <a:r>
              <a:rPr lang="en-US" sz="2400" dirty="0"/>
              <a:t>18. In which of the following pairs of levers is the load, effort and fulcrum likely to be in similar positions when in use?</a:t>
            </a:r>
          </a:p>
          <a:p>
            <a:r>
              <a:rPr lang="en-US" sz="2400" dirty="0"/>
              <a:t>	A. Crowbar and claw hammer.</a:t>
            </a:r>
          </a:p>
          <a:p>
            <a:r>
              <a:rPr lang="en-US" sz="2400" dirty="0"/>
              <a:t>	B. Wheelbarrow and spade.</a:t>
            </a:r>
          </a:p>
          <a:p>
            <a:r>
              <a:rPr lang="en-US" sz="2400" dirty="0"/>
              <a:t>	C. Crowbar and spade.</a:t>
            </a:r>
          </a:p>
          <a:p>
            <a:r>
              <a:rPr lang="en-US" sz="2400" dirty="0"/>
              <a:t>	D. Claw hammer and wheelbarrow.</a:t>
            </a:r>
          </a:p>
        </p:txBody>
      </p:sp>
    </p:spTree>
    <p:extLst>
      <p:ext uri="{BB962C8B-B14F-4D97-AF65-F5344CB8AC3E}">
        <p14:creationId xmlns:p14="http://schemas.microsoft.com/office/powerpoint/2010/main" val="366527361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62100" y="731789"/>
            <a:ext cx="9144000" cy="5632311"/>
          </a:xfrm>
          <a:prstGeom prst="rect">
            <a:avLst/>
          </a:prstGeom>
        </p:spPr>
        <p:txBody>
          <a:bodyPr wrap="square">
            <a:spAutoFit/>
          </a:bodyPr>
          <a:lstStyle/>
          <a:p>
            <a:r>
              <a:rPr lang="en-US" sz="2400" dirty="0"/>
              <a:t>13. Mary and John were playing on the see-saw as shown in the diagram below.</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In order to balance on the see-saw</a:t>
            </a:r>
          </a:p>
          <a:p>
            <a:r>
              <a:rPr lang="en-US" sz="2400" dirty="0"/>
              <a:t>	A. John should towards the pivot</a:t>
            </a:r>
          </a:p>
          <a:p>
            <a:r>
              <a:rPr lang="en-US" sz="2400" dirty="0"/>
              <a:t>	B. Mary should move away from pivot</a:t>
            </a:r>
          </a:p>
          <a:p>
            <a:r>
              <a:rPr lang="en-US" sz="2400" dirty="0"/>
              <a:t>	C. Move the pivot towards John</a:t>
            </a:r>
          </a:p>
          <a:p>
            <a:r>
              <a:rPr lang="en-US" sz="2400" dirty="0"/>
              <a:t>	D. Move the pivot towards Mary.</a:t>
            </a:r>
          </a:p>
        </p:txBody>
      </p:sp>
      <p:sp>
        <p:nvSpPr>
          <p:cNvPr id="6" name="TextBox 5"/>
          <p:cNvSpPr txBox="1"/>
          <p:nvPr/>
        </p:nvSpPr>
        <p:spPr>
          <a:xfrm>
            <a:off x="2819400" y="224136"/>
            <a:ext cx="6248400" cy="461665"/>
          </a:xfrm>
          <a:prstGeom prst="rect">
            <a:avLst/>
          </a:prstGeom>
          <a:noFill/>
        </p:spPr>
        <p:txBody>
          <a:bodyPr wrap="square" rtlCol="0">
            <a:spAutoFit/>
          </a:bodyPr>
          <a:lstStyle/>
          <a:p>
            <a:pPr algn="ctr"/>
            <a:r>
              <a:rPr lang="en-US" sz="2400" b="1" dirty="0"/>
              <a:t>KCPE 2014</a:t>
            </a:r>
          </a:p>
        </p:txBody>
      </p:sp>
      <p:pic>
        <p:nvPicPr>
          <p:cNvPr id="72707" name="Picture 3"/>
          <p:cNvPicPr>
            <a:picLocks noChangeAspect="1" noChangeArrowheads="1"/>
          </p:cNvPicPr>
          <p:nvPr/>
        </p:nvPicPr>
        <p:blipFill>
          <a:blip r:embed="rId2">
            <a:lum bright="20000" contrast="20000"/>
            <a:extLst>
              <a:ext uri="{28A0092B-C50C-407E-A947-70E740481C1C}">
                <a14:useLocalDpi xmlns:a14="http://schemas.microsoft.com/office/drawing/2010/main" val="0"/>
              </a:ext>
            </a:extLst>
          </a:blip>
          <a:srcRect/>
          <a:stretch>
            <a:fillRect/>
          </a:stretch>
        </p:blipFill>
        <p:spPr bwMode="auto">
          <a:xfrm>
            <a:off x="2057400" y="1752600"/>
            <a:ext cx="6400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620000" y="1752600"/>
            <a:ext cx="1371600" cy="369332"/>
          </a:xfrm>
          <a:prstGeom prst="rect">
            <a:avLst/>
          </a:prstGeom>
          <a:noFill/>
        </p:spPr>
        <p:txBody>
          <a:bodyPr wrap="square" rtlCol="0">
            <a:spAutoFit/>
          </a:bodyPr>
          <a:lstStyle/>
          <a:p>
            <a:r>
              <a:rPr lang="en-US" dirty="0">
                <a:solidFill>
                  <a:schemeClr val="bg1"/>
                </a:solidFill>
              </a:rPr>
              <a:t>JOHN</a:t>
            </a:r>
          </a:p>
        </p:txBody>
      </p:sp>
      <p:sp>
        <p:nvSpPr>
          <p:cNvPr id="8" name="TextBox 7"/>
          <p:cNvSpPr txBox="1"/>
          <p:nvPr/>
        </p:nvSpPr>
        <p:spPr>
          <a:xfrm>
            <a:off x="2400300" y="3821668"/>
            <a:ext cx="838200" cy="369332"/>
          </a:xfrm>
          <a:prstGeom prst="rect">
            <a:avLst/>
          </a:prstGeom>
          <a:noFill/>
        </p:spPr>
        <p:txBody>
          <a:bodyPr wrap="square" rtlCol="0">
            <a:spAutoFit/>
          </a:bodyPr>
          <a:lstStyle/>
          <a:p>
            <a:r>
              <a:rPr lang="en-US" dirty="0">
                <a:solidFill>
                  <a:schemeClr val="bg1"/>
                </a:solidFill>
              </a:rPr>
              <a:t>MARY</a:t>
            </a:r>
          </a:p>
        </p:txBody>
      </p:sp>
    </p:spTree>
    <p:extLst>
      <p:ext uri="{BB962C8B-B14F-4D97-AF65-F5344CB8AC3E}">
        <p14:creationId xmlns:p14="http://schemas.microsoft.com/office/powerpoint/2010/main" val="43859530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19050"/>
            <a:ext cx="9144000" cy="3785652"/>
          </a:xfrm>
          <a:prstGeom prst="rect">
            <a:avLst/>
          </a:prstGeom>
        </p:spPr>
        <p:txBody>
          <a:bodyPr wrap="square">
            <a:spAutoFit/>
          </a:bodyPr>
          <a:lstStyle/>
          <a:p>
            <a:r>
              <a:rPr lang="en-US" sz="2400" dirty="0"/>
              <a:t>14. The following are methods of maintaining simple tools:</a:t>
            </a:r>
          </a:p>
          <a:p>
            <a:r>
              <a:rPr lang="en-US" sz="2400" dirty="0"/>
              <a:t>(i) Cleaning after use</a:t>
            </a:r>
          </a:p>
          <a:p>
            <a:r>
              <a:rPr lang="en-US" sz="2400" dirty="0"/>
              <a:t>(ii) Proper storage</a:t>
            </a:r>
          </a:p>
          <a:p>
            <a:r>
              <a:rPr lang="en-US" sz="2400" dirty="0"/>
              <a:t>(iii) Sharpening cutting edges</a:t>
            </a:r>
          </a:p>
          <a:p>
            <a:r>
              <a:rPr lang="en-US" sz="2400" dirty="0"/>
              <a:t>(iv) Proper use of tools.</a:t>
            </a:r>
          </a:p>
          <a:p>
            <a:r>
              <a:rPr lang="en-US" sz="2400" dirty="0"/>
              <a:t>Which pair consists only of methods for safety from accidents?</a:t>
            </a:r>
          </a:p>
          <a:p>
            <a:r>
              <a:rPr lang="en-US" sz="2400" dirty="0"/>
              <a:t>	A. (ii) and (iv).</a:t>
            </a:r>
          </a:p>
          <a:p>
            <a:r>
              <a:rPr lang="en-US" sz="2400" dirty="0"/>
              <a:t>	B. (i) and (iv).</a:t>
            </a:r>
          </a:p>
          <a:p>
            <a:r>
              <a:rPr lang="en-US" sz="2400" dirty="0"/>
              <a:t>	C. (ii) and (iii).</a:t>
            </a:r>
          </a:p>
          <a:p>
            <a:r>
              <a:rPr lang="en-US" sz="2400" dirty="0"/>
              <a:t>	D. (i) and (iii).</a:t>
            </a:r>
          </a:p>
        </p:txBody>
      </p:sp>
      <p:sp>
        <p:nvSpPr>
          <p:cNvPr id="6" name="Rectangle 5"/>
          <p:cNvSpPr/>
          <p:nvPr/>
        </p:nvSpPr>
        <p:spPr>
          <a:xfrm>
            <a:off x="1524000" y="3863876"/>
            <a:ext cx="9144000" cy="2308324"/>
          </a:xfrm>
          <a:prstGeom prst="rect">
            <a:avLst/>
          </a:prstGeom>
        </p:spPr>
        <p:txBody>
          <a:bodyPr wrap="square">
            <a:spAutoFit/>
          </a:bodyPr>
          <a:lstStyle/>
          <a:p>
            <a:r>
              <a:rPr lang="en-US" sz="2400" dirty="0"/>
              <a:t>35. In which one of the following is friction an</a:t>
            </a:r>
          </a:p>
          <a:p>
            <a:r>
              <a:rPr lang="en-US" sz="2400" dirty="0"/>
              <a:t>advantage?</a:t>
            </a:r>
          </a:p>
          <a:p>
            <a:r>
              <a:rPr lang="en-US" sz="2400" dirty="0"/>
              <a:t>	A. Skating on ice.</a:t>
            </a:r>
          </a:p>
          <a:p>
            <a:r>
              <a:rPr lang="en-US" sz="2400" dirty="0"/>
              <a:t>	B. Swimming in water.</a:t>
            </a:r>
          </a:p>
          <a:p>
            <a:r>
              <a:rPr lang="en-US" sz="2400" dirty="0"/>
              <a:t>	C. Production of heat in moving parts.</a:t>
            </a:r>
          </a:p>
          <a:p>
            <a:r>
              <a:rPr lang="en-US" sz="2400" dirty="0"/>
              <a:t>	D. Braking of a bicycle on a road.</a:t>
            </a:r>
          </a:p>
        </p:txBody>
      </p:sp>
    </p:spTree>
    <p:extLst>
      <p:ext uri="{BB962C8B-B14F-4D97-AF65-F5344CB8AC3E}">
        <p14:creationId xmlns:p14="http://schemas.microsoft.com/office/powerpoint/2010/main" val="228453402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60275"/>
            <a:ext cx="8991600" cy="2308324"/>
          </a:xfrm>
          <a:prstGeom prst="rect">
            <a:avLst/>
          </a:prstGeom>
        </p:spPr>
        <p:txBody>
          <a:bodyPr wrap="square">
            <a:spAutoFit/>
          </a:bodyPr>
          <a:lstStyle/>
          <a:p>
            <a:r>
              <a:rPr lang="en-US" sz="2400" dirty="0"/>
              <a:t>49. The diagram below represents a claw hammer in use. Which pair of the positions V, W, X and Y represents the load and pivot?</a:t>
            </a:r>
          </a:p>
          <a:p>
            <a:r>
              <a:rPr lang="en-US" sz="2400" dirty="0"/>
              <a:t>	A. V and Y.</a:t>
            </a:r>
          </a:p>
          <a:p>
            <a:r>
              <a:rPr lang="en-US" sz="2400" dirty="0"/>
              <a:t>	B. W and X.</a:t>
            </a:r>
          </a:p>
          <a:p>
            <a:r>
              <a:rPr lang="en-US" sz="2400" dirty="0"/>
              <a:t>	C. V and X.</a:t>
            </a:r>
          </a:p>
          <a:p>
            <a:r>
              <a:rPr lang="en-US" sz="2400" dirty="0"/>
              <a:t>	D. W and Y.</a:t>
            </a:r>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507429"/>
            <a:ext cx="5029200" cy="356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91790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224136"/>
            <a:ext cx="6248400" cy="461665"/>
          </a:xfrm>
          <a:prstGeom prst="rect">
            <a:avLst/>
          </a:prstGeom>
          <a:noFill/>
        </p:spPr>
        <p:txBody>
          <a:bodyPr wrap="square" rtlCol="0">
            <a:spAutoFit/>
          </a:bodyPr>
          <a:lstStyle/>
          <a:p>
            <a:pPr algn="ctr"/>
            <a:r>
              <a:rPr lang="en-US" sz="2400" b="1" dirty="0"/>
              <a:t>KCPE 2015</a:t>
            </a:r>
          </a:p>
        </p:txBody>
      </p:sp>
      <p:sp>
        <p:nvSpPr>
          <p:cNvPr id="6" name="Rectangle 5"/>
          <p:cNvSpPr/>
          <p:nvPr/>
        </p:nvSpPr>
        <p:spPr>
          <a:xfrm>
            <a:off x="1524000" y="873978"/>
            <a:ext cx="9144000" cy="5755422"/>
          </a:xfrm>
          <a:prstGeom prst="rect">
            <a:avLst/>
          </a:prstGeom>
        </p:spPr>
        <p:txBody>
          <a:bodyPr wrap="square">
            <a:spAutoFit/>
          </a:bodyPr>
          <a:lstStyle/>
          <a:p>
            <a:r>
              <a:rPr lang="en-US" sz="2400" dirty="0"/>
              <a:t>41.	Which one of the following is a way of maintaining simple tools?</a:t>
            </a:r>
          </a:p>
          <a:p>
            <a:r>
              <a:rPr lang="en-US" sz="2400" dirty="0"/>
              <a:t>	A. Cleaning before use</a:t>
            </a:r>
          </a:p>
          <a:p>
            <a:r>
              <a:rPr lang="en-US" sz="2400" dirty="0"/>
              <a:t>	B. Storing in a safe place</a:t>
            </a:r>
          </a:p>
          <a:p>
            <a:r>
              <a:rPr lang="en-US" sz="2400" dirty="0"/>
              <a:t>	C. Using a tool for several purposes</a:t>
            </a:r>
          </a:p>
          <a:p>
            <a:r>
              <a:rPr lang="en-US" sz="2400" dirty="0"/>
              <a:t>	D. Oiling</a:t>
            </a:r>
          </a:p>
          <a:p>
            <a:endParaRPr lang="en-US" sz="1400" dirty="0"/>
          </a:p>
          <a:p>
            <a:r>
              <a:rPr lang="en-US" sz="2400" dirty="0"/>
              <a:t>42.	The following are some of the materials that were provided to 	pupils for making a beam balance;</a:t>
            </a:r>
          </a:p>
          <a:p>
            <a:r>
              <a:rPr lang="en-US" sz="2400" dirty="0"/>
              <a:t>	i) two tins of the same size	</a:t>
            </a:r>
          </a:p>
          <a:p>
            <a:r>
              <a:rPr lang="en-US" sz="2400" dirty="0"/>
              <a:t>	ii) wires</a:t>
            </a:r>
          </a:p>
          <a:p>
            <a:r>
              <a:rPr lang="en-US" sz="2400" dirty="0"/>
              <a:t>	iii) plank of wood</a:t>
            </a:r>
          </a:p>
          <a:p>
            <a:r>
              <a:rPr lang="en-US" sz="2400" dirty="0"/>
              <a:t>	iv) nails</a:t>
            </a:r>
          </a:p>
          <a:p>
            <a:endParaRPr lang="en-US" sz="1100" dirty="0">
              <a:solidFill>
                <a:schemeClr val="bg1"/>
              </a:solidFill>
            </a:endParaRPr>
          </a:p>
          <a:p>
            <a:r>
              <a:rPr lang="en-US" sz="2400" dirty="0"/>
              <a:t>	Which one of the following materials was missing?</a:t>
            </a:r>
          </a:p>
          <a:p>
            <a:r>
              <a:rPr lang="en-US" sz="2400" dirty="0"/>
              <a:t>	A. Stand			B. Strings</a:t>
            </a:r>
          </a:p>
          <a:p>
            <a:r>
              <a:rPr lang="en-US" sz="2400" dirty="0"/>
              <a:t>	C. Scale			D. Pins</a:t>
            </a:r>
          </a:p>
        </p:txBody>
      </p:sp>
    </p:spTree>
    <p:extLst>
      <p:ext uri="{BB962C8B-B14F-4D97-AF65-F5344CB8AC3E}">
        <p14:creationId xmlns:p14="http://schemas.microsoft.com/office/powerpoint/2010/main" val="283624856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7800" y="609600"/>
            <a:ext cx="9144000" cy="1569660"/>
          </a:xfrm>
          <a:prstGeom prst="rect">
            <a:avLst/>
          </a:prstGeom>
        </p:spPr>
        <p:txBody>
          <a:bodyPr wrap="square">
            <a:spAutoFit/>
          </a:bodyPr>
          <a:lstStyle/>
          <a:p>
            <a:r>
              <a:rPr lang="en-US" sz="2400" dirty="0"/>
              <a:t>32.	An example of a lever in which the load is between the effort 	and fulcrum is</a:t>
            </a:r>
          </a:p>
          <a:p>
            <a:r>
              <a:rPr lang="en-US" sz="2400" dirty="0"/>
              <a:t>	</a:t>
            </a:r>
            <a:r>
              <a:rPr lang="en-US" sz="2400" dirty="0" err="1"/>
              <a:t>A.wheelbarrow</a:t>
            </a:r>
            <a:r>
              <a:rPr lang="en-US" sz="2400" dirty="0"/>
              <a:t>		B. spade</a:t>
            </a:r>
          </a:p>
          <a:p>
            <a:r>
              <a:rPr lang="en-US" sz="2400" dirty="0"/>
              <a:t>	C. claw hammer		D. crowbar</a:t>
            </a:r>
          </a:p>
        </p:txBody>
      </p:sp>
    </p:spTree>
    <p:extLst>
      <p:ext uri="{BB962C8B-B14F-4D97-AF65-F5344CB8AC3E}">
        <p14:creationId xmlns:p14="http://schemas.microsoft.com/office/powerpoint/2010/main" val="11111754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Pest</a:t>
            </a:r>
          </a:p>
        </p:txBody>
      </p:sp>
      <p:sp>
        <p:nvSpPr>
          <p:cNvPr id="3" name="Content Placeholder 2"/>
          <p:cNvSpPr>
            <a:spLocks noGrp="1"/>
          </p:cNvSpPr>
          <p:nvPr>
            <p:ph idx="1"/>
          </p:nvPr>
        </p:nvSpPr>
        <p:spPr/>
        <p:txBody>
          <a:bodyPr/>
          <a:lstStyle/>
          <a:p>
            <a:r>
              <a:rPr lang="en-US" dirty="0"/>
              <a:t>Is a harmful animal.</a:t>
            </a:r>
          </a:p>
          <a:p>
            <a:r>
              <a:rPr lang="en-US" dirty="0"/>
              <a:t>A crop pest is an animal which is harmful to crops.</a:t>
            </a:r>
          </a:p>
          <a:p>
            <a:r>
              <a:rPr lang="en-US" dirty="0">
                <a:latin typeface="Cambria" panose="02040503050406030204" pitchFamily="18" charset="0"/>
              </a:rPr>
              <a:t> </a:t>
            </a:r>
            <a:r>
              <a:rPr lang="en-US" b="1" dirty="0">
                <a:latin typeface="Cambria" panose="02040503050406030204" pitchFamily="18" charset="0"/>
              </a:rPr>
              <a:t>Types of crop pests</a:t>
            </a:r>
          </a:p>
          <a:p>
            <a:endParaRPr lang="en-US" dirty="0"/>
          </a:p>
        </p:txBody>
      </p:sp>
    </p:spTree>
    <p:extLst>
      <p:ext uri="{BB962C8B-B14F-4D97-AF65-F5344CB8AC3E}">
        <p14:creationId xmlns:p14="http://schemas.microsoft.com/office/powerpoint/2010/main" val="26509412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535208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72688"/>
            <a:ext cx="8991600" cy="6471002"/>
          </a:xfrm>
          <a:prstGeom prst="rect">
            <a:avLst/>
          </a:prstGeom>
        </p:spPr>
        <p:txBody>
          <a:bodyPr wrap="square">
            <a:spAutoFit/>
          </a:bodyPr>
          <a:lstStyle/>
          <a:p>
            <a:endParaRPr lang="en-US" sz="1050" dirty="0"/>
          </a:p>
          <a:p>
            <a:pPr algn="ctr"/>
            <a:r>
              <a:rPr lang="en-US" sz="5400" b="1" u="sng" dirty="0">
                <a:solidFill>
                  <a:srgbClr val="FF0000"/>
                </a:solidFill>
              </a:rPr>
              <a:t>ENVIRONMENT</a:t>
            </a:r>
          </a:p>
          <a:p>
            <a:endParaRPr lang="en-US" sz="2000" dirty="0"/>
          </a:p>
          <a:p>
            <a:r>
              <a:rPr lang="en-US" sz="2200" b="1" dirty="0"/>
              <a:t>STD 7 WORK ON ENVIRONMENT</a:t>
            </a:r>
          </a:p>
          <a:p>
            <a:r>
              <a:rPr lang="en-US" sz="2200" dirty="0"/>
              <a:t>•	Environment is anything that surrounds a living thing.</a:t>
            </a:r>
          </a:p>
          <a:p>
            <a:r>
              <a:rPr lang="en-US" sz="2200" dirty="0"/>
              <a:t>•	The major components of the environment are water, soil, air, plants 	and  animals.</a:t>
            </a:r>
          </a:p>
          <a:p>
            <a:r>
              <a:rPr lang="en-US" sz="2200" dirty="0"/>
              <a:t>•	Air is the most abundant component of environment.</a:t>
            </a:r>
          </a:p>
          <a:p>
            <a:endParaRPr lang="en-US" sz="2200" b="1" dirty="0"/>
          </a:p>
          <a:p>
            <a:r>
              <a:rPr lang="en-US" sz="2200" b="1" dirty="0"/>
              <a:t>STD 8 WORK ON ENVIRONMENT</a:t>
            </a:r>
          </a:p>
          <a:p>
            <a:r>
              <a:rPr lang="en-US" sz="2200" b="1" u="sng" dirty="0"/>
              <a:t>Soil Pollution</a:t>
            </a:r>
          </a:p>
          <a:p>
            <a:r>
              <a:rPr lang="en-US" sz="2200" dirty="0"/>
              <a:t>•	Pollution is the release of poisonous substances into the soil.</a:t>
            </a:r>
          </a:p>
          <a:p>
            <a:r>
              <a:rPr lang="en-US" sz="2200" b="1" u="sng" dirty="0"/>
              <a:t>Soil gets polluted in the following ways.</a:t>
            </a:r>
          </a:p>
          <a:p>
            <a:r>
              <a:rPr lang="en-US" sz="2200" dirty="0"/>
              <a:t>•	Floods</a:t>
            </a:r>
          </a:p>
          <a:p>
            <a:r>
              <a:rPr lang="en-US" sz="2200" dirty="0"/>
              <a:t>•	Burning of vegetation</a:t>
            </a:r>
          </a:p>
          <a:p>
            <a:r>
              <a:rPr lang="en-US" sz="2200" dirty="0"/>
              <a:t>•	Spraying excess farm chemicals</a:t>
            </a:r>
          </a:p>
          <a:p>
            <a:r>
              <a:rPr lang="en-US" sz="2200" dirty="0"/>
              <a:t>•	Use of excess chemical fertilizers</a:t>
            </a:r>
          </a:p>
          <a:p>
            <a:r>
              <a:rPr lang="en-US" sz="2200" dirty="0"/>
              <a:t>•	Dumping of waste from industries</a:t>
            </a:r>
          </a:p>
        </p:txBody>
      </p:sp>
    </p:spTree>
    <p:extLst>
      <p:ext uri="{BB962C8B-B14F-4D97-AF65-F5344CB8AC3E}">
        <p14:creationId xmlns:p14="http://schemas.microsoft.com/office/powerpoint/2010/main" val="80369972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680622"/>
            <a:ext cx="8839200" cy="5262979"/>
          </a:xfrm>
          <a:prstGeom prst="rect">
            <a:avLst/>
          </a:prstGeom>
        </p:spPr>
        <p:txBody>
          <a:bodyPr wrap="square">
            <a:spAutoFit/>
          </a:bodyPr>
          <a:lstStyle/>
          <a:p>
            <a:r>
              <a:rPr lang="en-US" sz="2800" b="1" u="sng" dirty="0"/>
              <a:t>Effects of soil pollution on growing plants</a:t>
            </a:r>
            <a:endParaRPr lang="en-US" sz="2800" dirty="0"/>
          </a:p>
          <a:p>
            <a:r>
              <a:rPr lang="en-US" sz="2800" dirty="0"/>
              <a:t>•	Planted seeds may fail to germinate and grow well </a:t>
            </a:r>
          </a:p>
          <a:p>
            <a:r>
              <a:rPr lang="en-US" sz="2800" dirty="0"/>
              <a:t>•	Polluted soil is unsuitable for healthy growth.</a:t>
            </a:r>
          </a:p>
          <a:p>
            <a:r>
              <a:rPr lang="en-US" sz="2800" dirty="0"/>
              <a:t>•	If chemical polluted are absorbed by plants they 	accumulate in the plant and may make the plant 	poisonous.</a:t>
            </a:r>
          </a:p>
          <a:p>
            <a:r>
              <a:rPr lang="en-US" sz="2800" dirty="0"/>
              <a:t>•	Chemical pollutants in soil may cause damage to the 	root of plants and this may prevent plants roots from 	absorbing water 	from the soil.</a:t>
            </a:r>
          </a:p>
          <a:p>
            <a:r>
              <a:rPr lang="en-US" sz="2800" dirty="0"/>
              <a:t>•	Dumping of industrial waste on soil such as plastic 	containers, 	papers,  tins may affects the drainage,  	capillarity and  aeration 	in soil.</a:t>
            </a:r>
          </a:p>
        </p:txBody>
      </p:sp>
    </p:spTree>
    <p:extLst>
      <p:ext uri="{BB962C8B-B14F-4D97-AF65-F5344CB8AC3E}">
        <p14:creationId xmlns:p14="http://schemas.microsoft.com/office/powerpoint/2010/main" val="31159108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0200" y="53876"/>
            <a:ext cx="9144000" cy="2308324"/>
          </a:xfrm>
          <a:prstGeom prst="rect">
            <a:avLst/>
          </a:prstGeom>
        </p:spPr>
        <p:txBody>
          <a:bodyPr wrap="square">
            <a:spAutoFit/>
          </a:bodyPr>
          <a:lstStyle/>
          <a:p>
            <a:r>
              <a:rPr lang="en-US" sz="2400" b="1" u="sng" dirty="0"/>
              <a:t>Effects of soil pollution on animals</a:t>
            </a:r>
          </a:p>
          <a:p>
            <a:r>
              <a:rPr lang="en-US" sz="2400" dirty="0"/>
              <a:t>•	Excess use of fertilizer and pesticides may kill small animals 	which live in soil.</a:t>
            </a:r>
          </a:p>
          <a:p>
            <a:r>
              <a:rPr lang="en-US" sz="2400" dirty="0"/>
              <a:t>•	Burning of vegetable cover kills small animals and bacteria in the 	soil which help the materials to decay.</a:t>
            </a:r>
          </a:p>
          <a:p>
            <a:r>
              <a:rPr lang="en-US" sz="2400" dirty="0"/>
              <a:t>•	Soil conservation – means proper use care and protection of soil.</a:t>
            </a:r>
          </a:p>
        </p:txBody>
      </p:sp>
      <p:sp>
        <p:nvSpPr>
          <p:cNvPr id="6" name="Rectangle 5"/>
          <p:cNvSpPr/>
          <p:nvPr/>
        </p:nvSpPr>
        <p:spPr>
          <a:xfrm>
            <a:off x="1911928" y="2624078"/>
            <a:ext cx="9137073" cy="3785652"/>
          </a:xfrm>
          <a:prstGeom prst="rect">
            <a:avLst/>
          </a:prstGeom>
        </p:spPr>
        <p:txBody>
          <a:bodyPr wrap="square">
            <a:spAutoFit/>
          </a:bodyPr>
          <a:lstStyle/>
          <a:p>
            <a:r>
              <a:rPr lang="en-US" sz="2400" b="1" u="sng" dirty="0"/>
              <a:t>Methods of conserving soils</a:t>
            </a:r>
          </a:p>
          <a:p>
            <a:r>
              <a:rPr lang="en-US" sz="2400" dirty="0"/>
              <a:t>1.	Planting cover crop.</a:t>
            </a:r>
          </a:p>
          <a:p>
            <a:r>
              <a:rPr lang="en-US" sz="2400" dirty="0"/>
              <a:t>2.	Mulching.</a:t>
            </a:r>
          </a:p>
          <a:p>
            <a:r>
              <a:rPr lang="en-US" sz="2400" dirty="0"/>
              <a:t>3.	Terracing. </a:t>
            </a:r>
          </a:p>
          <a:p>
            <a:r>
              <a:rPr lang="en-US" sz="2400" dirty="0"/>
              <a:t>4.	Contour farming.</a:t>
            </a:r>
          </a:p>
          <a:p>
            <a:r>
              <a:rPr lang="en-US" sz="2400" dirty="0"/>
              <a:t>5.	Proper stocking.</a:t>
            </a:r>
          </a:p>
          <a:p>
            <a:r>
              <a:rPr lang="en-US" sz="2400" dirty="0"/>
              <a:t>6.	Planting trees.</a:t>
            </a:r>
          </a:p>
          <a:p>
            <a:r>
              <a:rPr lang="en-US" sz="2400" dirty="0"/>
              <a:t>7.	making gabions (porous dams)</a:t>
            </a:r>
          </a:p>
          <a:p>
            <a:r>
              <a:rPr lang="en-US" sz="2400" dirty="0"/>
              <a:t>8.	Avoid dumping industrial wastes on soil.</a:t>
            </a:r>
          </a:p>
          <a:p>
            <a:r>
              <a:rPr lang="en-US" sz="2400" dirty="0"/>
              <a:t>9.	Avoid use of excess fertilizers and pesticides.</a:t>
            </a:r>
          </a:p>
        </p:txBody>
      </p:sp>
    </p:spTree>
    <p:extLst>
      <p:ext uri="{BB962C8B-B14F-4D97-AF65-F5344CB8AC3E}">
        <p14:creationId xmlns:p14="http://schemas.microsoft.com/office/powerpoint/2010/main" val="200732999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1200" y="0"/>
            <a:ext cx="8686800" cy="3262432"/>
          </a:xfrm>
          <a:prstGeom prst="rect">
            <a:avLst/>
          </a:prstGeom>
        </p:spPr>
        <p:txBody>
          <a:bodyPr wrap="square">
            <a:spAutoFit/>
          </a:bodyPr>
          <a:lstStyle/>
          <a:p>
            <a:pPr algn="ctr"/>
            <a:r>
              <a:rPr lang="en-US" sz="2400" b="1" u="sng" dirty="0"/>
              <a:t>Air Pollution</a:t>
            </a:r>
          </a:p>
          <a:p>
            <a:r>
              <a:rPr lang="en-US" sz="2400" dirty="0"/>
              <a:t>This is making air dirty by adding very harmful substance to it.</a:t>
            </a:r>
          </a:p>
          <a:p>
            <a:endParaRPr lang="en-US" sz="1200" dirty="0"/>
          </a:p>
          <a:p>
            <a:r>
              <a:rPr lang="en-US" sz="2400" b="1" u="sng" dirty="0"/>
              <a:t>The following are ways in which air is polluted.</a:t>
            </a:r>
          </a:p>
          <a:p>
            <a:r>
              <a:rPr lang="en-US" sz="2400" dirty="0"/>
              <a:t>1.	Burning of plastic and polythene materials.</a:t>
            </a:r>
          </a:p>
          <a:p>
            <a:r>
              <a:rPr lang="en-US" sz="2400" dirty="0"/>
              <a:t>2.	Smoking of bhang and cigarettes.</a:t>
            </a:r>
          </a:p>
          <a:p>
            <a:r>
              <a:rPr lang="en-US" sz="2400" dirty="0"/>
              <a:t>3.	Smoke from vehicle exhausts.</a:t>
            </a:r>
          </a:p>
          <a:p>
            <a:r>
              <a:rPr lang="en-US" sz="2400" dirty="0"/>
              <a:t>4.	Spraying farm chemicals.</a:t>
            </a:r>
          </a:p>
          <a:p>
            <a:r>
              <a:rPr lang="en-US" sz="2400" dirty="0"/>
              <a:t>5.	Aerosol spraying.</a:t>
            </a:r>
          </a:p>
        </p:txBody>
      </p:sp>
      <p:sp>
        <p:nvSpPr>
          <p:cNvPr id="6" name="Rectangle 5"/>
          <p:cNvSpPr/>
          <p:nvPr/>
        </p:nvSpPr>
        <p:spPr>
          <a:xfrm>
            <a:off x="1524000" y="3699808"/>
            <a:ext cx="9144000" cy="1938992"/>
          </a:xfrm>
          <a:prstGeom prst="rect">
            <a:avLst/>
          </a:prstGeom>
        </p:spPr>
        <p:txBody>
          <a:bodyPr wrap="square">
            <a:spAutoFit/>
          </a:bodyPr>
          <a:lstStyle/>
          <a:p>
            <a:r>
              <a:rPr lang="en-US" sz="2400" b="1" u="sng" dirty="0"/>
              <a:t>Effects of Air Pollution on Plants</a:t>
            </a:r>
          </a:p>
          <a:p>
            <a:r>
              <a:rPr lang="en-US" sz="2400" dirty="0"/>
              <a:t>1.	Sulphur dioxide which forms acid rain affects the growth  of 	plants.</a:t>
            </a:r>
          </a:p>
          <a:p>
            <a:r>
              <a:rPr lang="en-US" sz="2400" dirty="0"/>
              <a:t>2.	Poisonous smokes from industries may block sunlight from 	reaching the plants.</a:t>
            </a:r>
          </a:p>
        </p:txBody>
      </p:sp>
    </p:spTree>
    <p:extLst>
      <p:ext uri="{BB962C8B-B14F-4D97-AF65-F5344CB8AC3E}">
        <p14:creationId xmlns:p14="http://schemas.microsoft.com/office/powerpoint/2010/main" val="138681106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0"/>
            <a:ext cx="8839200" cy="3785652"/>
          </a:xfrm>
          <a:prstGeom prst="rect">
            <a:avLst/>
          </a:prstGeom>
        </p:spPr>
        <p:txBody>
          <a:bodyPr wrap="square">
            <a:spAutoFit/>
          </a:bodyPr>
          <a:lstStyle/>
          <a:p>
            <a:r>
              <a:rPr lang="en-US" sz="2400" b="1" u="sng" dirty="0"/>
              <a:t>Effects of Air Pollution on Animals</a:t>
            </a:r>
          </a:p>
          <a:p>
            <a:r>
              <a:rPr lang="en-US" sz="2400" dirty="0"/>
              <a:t>1.	Acidic rain cause poor plants growth hence reduce food for 	animals.</a:t>
            </a:r>
          </a:p>
          <a:p>
            <a:r>
              <a:rPr lang="en-US" sz="2400" dirty="0"/>
              <a:t>2.	Breathing carbon monoxide may cause death.</a:t>
            </a:r>
          </a:p>
          <a:p>
            <a:r>
              <a:rPr lang="en-US" sz="2400" dirty="0"/>
              <a:t>3.	Farm chemicals can be inhaled by animals and may cause 	problems in their body.</a:t>
            </a:r>
          </a:p>
          <a:p>
            <a:r>
              <a:rPr lang="en-US" sz="2400" dirty="0"/>
              <a:t>4.	Smoking cigarettes may cause cancer.</a:t>
            </a:r>
          </a:p>
          <a:p>
            <a:r>
              <a:rPr lang="en-US" sz="2400" dirty="0"/>
              <a:t>5.	Smoke kills some of the flying animals.</a:t>
            </a:r>
          </a:p>
          <a:p>
            <a:r>
              <a:rPr lang="en-US" sz="2400" dirty="0"/>
              <a:t>6.	Waste gases from industrial may destroy ozone layer which 	expose living thing to sun rays.</a:t>
            </a:r>
          </a:p>
        </p:txBody>
      </p:sp>
      <p:sp>
        <p:nvSpPr>
          <p:cNvPr id="6" name="Rectangle 5"/>
          <p:cNvSpPr/>
          <p:nvPr/>
        </p:nvSpPr>
        <p:spPr>
          <a:xfrm>
            <a:off x="1905000" y="3912275"/>
            <a:ext cx="8686800" cy="2677656"/>
          </a:xfrm>
          <a:prstGeom prst="rect">
            <a:avLst/>
          </a:prstGeom>
        </p:spPr>
        <p:txBody>
          <a:bodyPr wrap="square">
            <a:spAutoFit/>
          </a:bodyPr>
          <a:lstStyle/>
          <a:p>
            <a:r>
              <a:rPr lang="en-US" sz="2400" b="1" u="sng" dirty="0"/>
              <a:t>Ways of Controlling Air Pollution</a:t>
            </a:r>
          </a:p>
          <a:p>
            <a:r>
              <a:rPr lang="en-US" sz="2400" dirty="0"/>
              <a:t>1.	Stop smoking cigarettes.</a:t>
            </a:r>
          </a:p>
          <a:p>
            <a:r>
              <a:rPr lang="en-US" sz="2400" dirty="0"/>
              <a:t>2.	Avoid burning </a:t>
            </a:r>
            <a:r>
              <a:rPr lang="en-US" sz="2400" dirty="0" err="1"/>
              <a:t>tyres</a:t>
            </a:r>
            <a:r>
              <a:rPr lang="en-US" sz="2400" dirty="0"/>
              <a:t>, plastic and polythene materials.</a:t>
            </a:r>
          </a:p>
          <a:p>
            <a:r>
              <a:rPr lang="en-US" sz="2400" dirty="0"/>
              <a:t>3.	Maintaining vehicles engines.</a:t>
            </a:r>
          </a:p>
          <a:p>
            <a:r>
              <a:rPr lang="en-US" sz="2400" dirty="0"/>
              <a:t>4.	Reduce use of farm chemicals.</a:t>
            </a:r>
          </a:p>
          <a:p>
            <a:r>
              <a:rPr lang="en-US" sz="2400" dirty="0"/>
              <a:t>5.	Treating waste industrial wastes.</a:t>
            </a:r>
          </a:p>
          <a:p>
            <a:r>
              <a:rPr lang="en-US" sz="2400" dirty="0"/>
              <a:t>6.	Avoiding use of harmful aerosol sprays.</a:t>
            </a:r>
          </a:p>
        </p:txBody>
      </p:sp>
    </p:spTree>
    <p:extLst>
      <p:ext uri="{BB962C8B-B14F-4D97-AF65-F5344CB8AC3E}">
        <p14:creationId xmlns:p14="http://schemas.microsoft.com/office/powerpoint/2010/main" val="411819843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66229"/>
            <a:ext cx="9144000" cy="6848029"/>
          </a:xfrm>
          <a:prstGeom prst="rect">
            <a:avLst/>
          </a:prstGeom>
        </p:spPr>
        <p:txBody>
          <a:bodyPr wrap="square">
            <a:spAutoFit/>
          </a:bodyPr>
          <a:lstStyle/>
          <a:p>
            <a:r>
              <a:rPr lang="en-US" sz="2400" b="1" dirty="0"/>
              <a:t>EXERCISE 1</a:t>
            </a:r>
          </a:p>
          <a:p>
            <a:endParaRPr lang="en-US" sz="900" dirty="0"/>
          </a:p>
          <a:p>
            <a:r>
              <a:rPr lang="en-US" sz="2400" u="sng" dirty="0"/>
              <a:t>QUESTIONS ON ENVIRONMENT</a:t>
            </a:r>
          </a:p>
          <a:p>
            <a:r>
              <a:rPr lang="en-US" sz="2400" dirty="0"/>
              <a:t>1. Polluted water has harmful effects on plants. Which one of the following is an effect of water pollution in plants?</a:t>
            </a:r>
          </a:p>
          <a:p>
            <a:r>
              <a:rPr lang="en-US" sz="2400" dirty="0"/>
              <a:t>A. Wash away the plants.</a:t>
            </a:r>
          </a:p>
          <a:p>
            <a:r>
              <a:rPr lang="en-US" sz="2400" dirty="0"/>
              <a:t>B. Making the plants not stable.</a:t>
            </a:r>
          </a:p>
          <a:p>
            <a:r>
              <a:rPr lang="en-US" sz="2400" dirty="0"/>
              <a:t>C. Killing the plants by poisoning them.</a:t>
            </a:r>
          </a:p>
          <a:p>
            <a:r>
              <a:rPr lang="en-US" sz="2400" dirty="0"/>
              <a:t>D. causes the plants to grow faster.</a:t>
            </a:r>
          </a:p>
          <a:p>
            <a:endParaRPr lang="en-US" sz="1000" dirty="0"/>
          </a:p>
          <a:p>
            <a:r>
              <a:rPr lang="en-US" sz="2400" dirty="0"/>
              <a:t>2. Which one of the following statements BEST describes pollution?</a:t>
            </a:r>
          </a:p>
          <a:p>
            <a:r>
              <a:rPr lang="en-US" sz="2400" dirty="0"/>
              <a:t>A. Keeping substance for future use.</a:t>
            </a:r>
          </a:p>
          <a:p>
            <a:r>
              <a:rPr lang="en-US" sz="2400" dirty="0"/>
              <a:t>B. Spreading harmful substance in the environment.</a:t>
            </a:r>
          </a:p>
          <a:p>
            <a:r>
              <a:rPr lang="en-US" sz="2400" dirty="0"/>
              <a:t>C. Spreading substance in the environment.</a:t>
            </a:r>
          </a:p>
          <a:p>
            <a:r>
              <a:rPr lang="en-US" sz="2400" dirty="0"/>
              <a:t>D. Utilizing resources available.</a:t>
            </a:r>
          </a:p>
          <a:p>
            <a:endParaRPr lang="en-US" sz="1050" dirty="0"/>
          </a:p>
          <a:p>
            <a:r>
              <a:rPr lang="en-US" sz="2400" dirty="0"/>
              <a:t>3. Below are pollutions of the environment. Which one is both a soil and air pollutants?</a:t>
            </a:r>
          </a:p>
          <a:p>
            <a:r>
              <a:rPr lang="en-US" sz="2400" dirty="0"/>
              <a:t>A. Farm chemicals 	B. Polythene papers</a:t>
            </a:r>
          </a:p>
          <a:p>
            <a:r>
              <a:rPr lang="en-US" sz="2400" dirty="0"/>
              <a:t>C. Fertilizers 		D. Cigarette smoke</a:t>
            </a:r>
          </a:p>
        </p:txBody>
      </p:sp>
    </p:spTree>
    <p:extLst>
      <p:ext uri="{BB962C8B-B14F-4D97-AF65-F5344CB8AC3E}">
        <p14:creationId xmlns:p14="http://schemas.microsoft.com/office/powerpoint/2010/main" val="264754235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35728" y="322958"/>
            <a:ext cx="8756073" cy="6001643"/>
          </a:xfrm>
          <a:prstGeom prst="rect">
            <a:avLst/>
          </a:prstGeom>
        </p:spPr>
        <p:txBody>
          <a:bodyPr wrap="square">
            <a:spAutoFit/>
          </a:bodyPr>
          <a:lstStyle/>
          <a:p>
            <a:r>
              <a:rPr lang="en-US" sz="2400" dirty="0"/>
              <a:t>4. Which one of the following is NOT a component of  the environment?</a:t>
            </a:r>
          </a:p>
          <a:p>
            <a:r>
              <a:rPr lang="en-US" sz="2400" dirty="0"/>
              <a:t>A. Soil 		B. Water</a:t>
            </a:r>
          </a:p>
          <a:p>
            <a:r>
              <a:rPr lang="en-US" sz="2400" dirty="0"/>
              <a:t>C. Animals 	D. Industrial gases</a:t>
            </a:r>
          </a:p>
          <a:p>
            <a:endParaRPr lang="en-US" sz="2400" dirty="0"/>
          </a:p>
          <a:p>
            <a:r>
              <a:rPr lang="en-US" sz="2400" dirty="0"/>
              <a:t>5. Which one of the following is an effect of water pollution on plant?</a:t>
            </a:r>
          </a:p>
          <a:p>
            <a:r>
              <a:rPr lang="en-US" sz="2400" dirty="0"/>
              <a:t>A. Making plants to grow faster</a:t>
            </a:r>
          </a:p>
          <a:p>
            <a:r>
              <a:rPr lang="en-US" sz="2400" dirty="0"/>
              <a:t>B. Making plants more green</a:t>
            </a:r>
          </a:p>
          <a:p>
            <a:r>
              <a:rPr lang="en-US" sz="2400" dirty="0"/>
              <a:t>C. Killing the plants by poisoning it.</a:t>
            </a:r>
          </a:p>
          <a:p>
            <a:r>
              <a:rPr lang="en-US" sz="2400" dirty="0"/>
              <a:t>D. Changing the </a:t>
            </a:r>
            <a:r>
              <a:rPr lang="en-US" sz="2400" dirty="0" err="1"/>
              <a:t>colour</a:t>
            </a:r>
            <a:r>
              <a:rPr lang="en-US" sz="2400" dirty="0"/>
              <a:t> of plants</a:t>
            </a:r>
          </a:p>
          <a:p>
            <a:endParaRPr lang="en-US" sz="2400" dirty="0"/>
          </a:p>
          <a:p>
            <a:r>
              <a:rPr lang="en-US" sz="2400" dirty="0"/>
              <a:t>6. Which one of the following is NOT an effect of  water pollution?</a:t>
            </a:r>
          </a:p>
          <a:p>
            <a:r>
              <a:rPr lang="en-US" sz="2400" dirty="0"/>
              <a:t>A. Spreading of water born diseases.</a:t>
            </a:r>
          </a:p>
          <a:p>
            <a:r>
              <a:rPr lang="en-US" sz="2400" dirty="0"/>
              <a:t>B. Corrosion of roofing iron sheets.</a:t>
            </a:r>
          </a:p>
          <a:p>
            <a:r>
              <a:rPr lang="en-US" sz="2400" dirty="0"/>
              <a:t>C. Soil erosion.</a:t>
            </a:r>
          </a:p>
          <a:p>
            <a:r>
              <a:rPr lang="en-US" sz="2400" dirty="0"/>
              <a:t>D. Changing the soil composition.</a:t>
            </a:r>
          </a:p>
        </p:txBody>
      </p:sp>
    </p:spTree>
    <p:extLst>
      <p:ext uri="{BB962C8B-B14F-4D97-AF65-F5344CB8AC3E}">
        <p14:creationId xmlns:p14="http://schemas.microsoft.com/office/powerpoint/2010/main" val="404081275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800" y="612846"/>
            <a:ext cx="8839200" cy="5663089"/>
          </a:xfrm>
          <a:prstGeom prst="rect">
            <a:avLst/>
          </a:prstGeom>
        </p:spPr>
        <p:txBody>
          <a:bodyPr wrap="square">
            <a:spAutoFit/>
          </a:bodyPr>
          <a:lstStyle/>
          <a:p>
            <a:r>
              <a:rPr lang="en-US" sz="2400" b="1" u="sng" dirty="0"/>
              <a:t>KCPE QUESTIONS ON ENVIRONMENT </a:t>
            </a:r>
          </a:p>
          <a:p>
            <a:endParaRPr lang="en-US" sz="1200" dirty="0"/>
          </a:p>
          <a:p>
            <a:r>
              <a:rPr lang="en-US" sz="2400" dirty="0"/>
              <a:t>KCPE 2006: QUESTION 39.</a:t>
            </a:r>
          </a:p>
          <a:p>
            <a:r>
              <a:rPr lang="en-US" sz="2400" dirty="0"/>
              <a:t>Which one of the following DOES NOT pollute  the air?</a:t>
            </a:r>
          </a:p>
          <a:p>
            <a:r>
              <a:rPr lang="en-US" sz="2400" dirty="0"/>
              <a:t>A. Exhaust gases from </a:t>
            </a:r>
            <a:r>
              <a:rPr lang="en-US" sz="2400" dirty="0" err="1"/>
              <a:t>aeroplanes</a:t>
            </a:r>
            <a:endParaRPr lang="en-US" sz="2400" dirty="0"/>
          </a:p>
          <a:p>
            <a:r>
              <a:rPr lang="en-US" sz="2400" dirty="0"/>
              <a:t>B. Smoke from burning charcoals</a:t>
            </a:r>
          </a:p>
          <a:p>
            <a:r>
              <a:rPr lang="en-US" sz="2400" dirty="0"/>
              <a:t>C. Smoke from burning domestic wastes</a:t>
            </a:r>
          </a:p>
          <a:p>
            <a:r>
              <a:rPr lang="en-US" sz="2400" dirty="0"/>
              <a:t>D. Gases from decaying animals </a:t>
            </a:r>
          </a:p>
          <a:p>
            <a:endParaRPr lang="en-US" sz="1400" dirty="0"/>
          </a:p>
          <a:p>
            <a:r>
              <a:rPr lang="en-US" sz="2400" dirty="0"/>
              <a:t>Reasoning </a:t>
            </a:r>
          </a:p>
          <a:p>
            <a:r>
              <a:rPr lang="en-US" sz="2400" dirty="0"/>
              <a:t>Ways in which air is polluted.</a:t>
            </a:r>
          </a:p>
          <a:p>
            <a:r>
              <a:rPr lang="en-US" sz="2400" dirty="0"/>
              <a:t>•	Exhaust gases from </a:t>
            </a:r>
            <a:r>
              <a:rPr lang="en-US" sz="2400" dirty="0" err="1"/>
              <a:t>aeroplanes</a:t>
            </a:r>
            <a:r>
              <a:rPr lang="en-US" sz="2400" dirty="0"/>
              <a:t> and exhausted vehicles.</a:t>
            </a:r>
          </a:p>
          <a:p>
            <a:r>
              <a:rPr lang="en-US" sz="2400" dirty="0"/>
              <a:t>•	Smoke from burning charcoals –carbon monoxide.</a:t>
            </a:r>
          </a:p>
          <a:p>
            <a:r>
              <a:rPr lang="en-US" sz="2400" dirty="0"/>
              <a:t>•	Smoke from burning domestic wastes such as plastics.</a:t>
            </a:r>
          </a:p>
          <a:p>
            <a:r>
              <a:rPr lang="en-US" sz="2400" dirty="0"/>
              <a:t>•	Smoking either bhang or cigarettes.</a:t>
            </a:r>
          </a:p>
          <a:p>
            <a:r>
              <a:rPr lang="en-US" sz="2400" dirty="0"/>
              <a:t>•	Spraying farms chemicals.</a:t>
            </a:r>
          </a:p>
        </p:txBody>
      </p:sp>
    </p:spTree>
    <p:extLst>
      <p:ext uri="{BB962C8B-B14F-4D97-AF65-F5344CB8AC3E}">
        <p14:creationId xmlns:p14="http://schemas.microsoft.com/office/powerpoint/2010/main" val="157513013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347008"/>
            <a:ext cx="8991600" cy="1938992"/>
          </a:xfrm>
          <a:prstGeom prst="rect">
            <a:avLst/>
          </a:prstGeom>
        </p:spPr>
        <p:txBody>
          <a:bodyPr wrap="square">
            <a:spAutoFit/>
          </a:bodyPr>
          <a:lstStyle/>
          <a:p>
            <a:r>
              <a:rPr lang="en-US" sz="2400" dirty="0"/>
              <a:t>KCPE 2007: QUESTION 43</a:t>
            </a:r>
          </a:p>
          <a:p>
            <a:r>
              <a:rPr lang="en-US" sz="2400" dirty="0"/>
              <a:t>Which one of the following components is found in all environments?</a:t>
            </a:r>
          </a:p>
          <a:p>
            <a:r>
              <a:rPr lang="en-US" sz="2400" dirty="0"/>
              <a:t>A. Plants 			B. Soil</a:t>
            </a:r>
          </a:p>
          <a:p>
            <a:r>
              <a:rPr lang="en-US" sz="2400" dirty="0"/>
              <a:t>C. Air 				D. Water</a:t>
            </a:r>
          </a:p>
          <a:p>
            <a:r>
              <a:rPr lang="en-US" sz="2400" dirty="0"/>
              <a:t>NB Air is found everywhere in the environment</a:t>
            </a:r>
          </a:p>
        </p:txBody>
      </p:sp>
      <p:sp>
        <p:nvSpPr>
          <p:cNvPr id="6" name="Rectangle 5"/>
          <p:cNvSpPr/>
          <p:nvPr/>
        </p:nvSpPr>
        <p:spPr>
          <a:xfrm>
            <a:off x="1676400" y="3318808"/>
            <a:ext cx="8686800" cy="1938992"/>
          </a:xfrm>
          <a:prstGeom prst="rect">
            <a:avLst/>
          </a:prstGeom>
        </p:spPr>
        <p:txBody>
          <a:bodyPr wrap="square">
            <a:spAutoFit/>
          </a:bodyPr>
          <a:lstStyle/>
          <a:p>
            <a:r>
              <a:rPr lang="en-US" sz="2400" dirty="0"/>
              <a:t>18. Which one of the following LEAST conserves soil?</a:t>
            </a:r>
          </a:p>
          <a:p>
            <a:r>
              <a:rPr lang="en-US" sz="2400" dirty="0"/>
              <a:t>A. Mulching.</a:t>
            </a:r>
          </a:p>
          <a:p>
            <a:r>
              <a:rPr lang="en-US" sz="2400" dirty="0"/>
              <a:t>B. Planting cover crops.</a:t>
            </a:r>
          </a:p>
          <a:p>
            <a:r>
              <a:rPr lang="en-US" sz="2400" dirty="0"/>
              <a:t>C. Contour ploughing.</a:t>
            </a:r>
          </a:p>
          <a:p>
            <a:r>
              <a:rPr lang="en-US" sz="2400" dirty="0"/>
              <a:t>D. Terracing.</a:t>
            </a:r>
          </a:p>
        </p:txBody>
      </p:sp>
      <p:sp>
        <p:nvSpPr>
          <p:cNvPr id="7" name="TextBox 6"/>
          <p:cNvSpPr txBox="1"/>
          <p:nvPr/>
        </p:nvSpPr>
        <p:spPr>
          <a:xfrm>
            <a:off x="3733800" y="2662536"/>
            <a:ext cx="3048000" cy="461665"/>
          </a:xfrm>
          <a:prstGeom prst="rect">
            <a:avLst/>
          </a:prstGeom>
          <a:noFill/>
        </p:spPr>
        <p:txBody>
          <a:bodyPr wrap="square" rtlCol="0">
            <a:spAutoFit/>
          </a:bodyPr>
          <a:lstStyle/>
          <a:p>
            <a:pPr algn="ctr"/>
            <a:r>
              <a:rPr lang="en-US" sz="2400" b="1" u="sng" dirty="0"/>
              <a:t>KCPE 2008</a:t>
            </a:r>
          </a:p>
        </p:txBody>
      </p:sp>
    </p:spTree>
    <p:extLst>
      <p:ext uri="{BB962C8B-B14F-4D97-AF65-F5344CB8AC3E}">
        <p14:creationId xmlns:p14="http://schemas.microsoft.com/office/powerpoint/2010/main" val="22009176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cash </a:t>
            </a:r>
            <a:r>
              <a:rPr lang="en-US" dirty="0" smtClean="0"/>
              <a:t>crops</a:t>
            </a:r>
            <a:endParaRPr lang="en-US" dirty="0"/>
          </a:p>
        </p:txBody>
      </p:sp>
      <p:sp>
        <p:nvSpPr>
          <p:cNvPr id="3" name="Content Placeholder 2"/>
          <p:cNvSpPr>
            <a:spLocks noGrp="1"/>
          </p:cNvSpPr>
          <p:nvPr>
            <p:ph idx="1"/>
          </p:nvPr>
        </p:nvSpPr>
        <p:spPr/>
        <p:txBody>
          <a:bodyPr/>
          <a:lstStyle/>
          <a:p>
            <a:r>
              <a:rPr lang="en-US" dirty="0" smtClean="0"/>
              <a:t>Beverage </a:t>
            </a:r>
            <a:r>
              <a:rPr lang="en-US" dirty="0"/>
              <a:t>crops such as tea, coffee and cocoa</a:t>
            </a:r>
          </a:p>
          <a:p>
            <a:r>
              <a:rPr lang="en-US" dirty="0" err="1" smtClean="0"/>
              <a:t>Fibre</a:t>
            </a:r>
            <a:r>
              <a:rPr lang="en-US" dirty="0" smtClean="0"/>
              <a:t> </a:t>
            </a:r>
            <a:r>
              <a:rPr lang="en-US" dirty="0"/>
              <a:t>crops such as sisal, cotton, flax and palm trees</a:t>
            </a:r>
          </a:p>
          <a:p>
            <a:r>
              <a:rPr lang="en-US" dirty="0"/>
              <a:t>Oil crops such as castor, coconut, sunflower, </a:t>
            </a:r>
            <a:r>
              <a:rPr lang="en-US" dirty="0" err="1"/>
              <a:t>simsim</a:t>
            </a:r>
            <a:r>
              <a:rPr lang="en-US" dirty="0"/>
              <a:t>, corn</a:t>
            </a:r>
          </a:p>
          <a:p>
            <a:r>
              <a:rPr lang="en-US" dirty="0"/>
              <a:t>NOTE: Some crops such as barley can both </a:t>
            </a:r>
            <a:r>
              <a:rPr lang="en-US" dirty="0" smtClean="0"/>
              <a:t>be </a:t>
            </a:r>
            <a:r>
              <a:rPr lang="en-US" dirty="0"/>
              <a:t>cash crops  and food crops.</a:t>
            </a:r>
          </a:p>
          <a:p>
            <a:endParaRPr lang="en-US" dirty="0"/>
          </a:p>
        </p:txBody>
      </p:sp>
    </p:spTree>
    <p:extLst>
      <p:ext uri="{BB962C8B-B14F-4D97-AF65-F5344CB8AC3E}">
        <p14:creationId xmlns:p14="http://schemas.microsoft.com/office/powerpoint/2010/main" val="23059773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Stalk </a:t>
            </a:r>
            <a:r>
              <a:rPr lang="en-US" dirty="0" smtClean="0"/>
              <a:t>borer</a:t>
            </a:r>
            <a:endParaRPr lang="en-US" dirty="0"/>
          </a:p>
        </p:txBody>
      </p:sp>
      <p:sp>
        <p:nvSpPr>
          <p:cNvPr id="3" name="Content Placeholder 2"/>
          <p:cNvSpPr>
            <a:spLocks noGrp="1"/>
          </p:cNvSpPr>
          <p:nvPr>
            <p:ph idx="1"/>
          </p:nvPr>
        </p:nvSpPr>
        <p:spPr/>
        <p:txBody>
          <a:bodyPr/>
          <a:lstStyle/>
          <a:p>
            <a:r>
              <a:rPr lang="en-US" dirty="0"/>
              <a:t>Attacks maize, sorghum, sugarcane and millet</a:t>
            </a:r>
          </a:p>
          <a:p>
            <a:r>
              <a:rPr lang="en-US" dirty="0"/>
              <a:t>Types of damage caused</a:t>
            </a:r>
          </a:p>
          <a:p>
            <a:pPr lvl="1"/>
            <a:r>
              <a:rPr lang="en-US" dirty="0"/>
              <a:t>Holes in the stem and stalk	</a:t>
            </a:r>
          </a:p>
          <a:p>
            <a:pPr lvl="1"/>
            <a:r>
              <a:rPr lang="en-US" dirty="0"/>
              <a:t>Large holes on leaves</a:t>
            </a:r>
          </a:p>
          <a:p>
            <a:pPr lvl="1"/>
            <a:r>
              <a:rPr lang="en-US" dirty="0"/>
              <a:t>Weakened stems that fall off</a:t>
            </a:r>
          </a:p>
          <a:p>
            <a:endParaRPr lang="en-US" dirty="0"/>
          </a:p>
        </p:txBody>
      </p:sp>
      <p:pic>
        <p:nvPicPr>
          <p:cNvPr id="4" name="Picture 3"/>
          <p:cNvPicPr>
            <a:picLocks noChangeAspect="1"/>
          </p:cNvPicPr>
          <p:nvPr/>
        </p:nvPicPr>
        <p:blipFill>
          <a:blip r:embed="rId2"/>
          <a:stretch>
            <a:fillRect/>
          </a:stretch>
        </p:blipFill>
        <p:spPr>
          <a:xfrm>
            <a:off x="6678696" y="1356997"/>
            <a:ext cx="2173204" cy="5223852"/>
          </a:xfrm>
          <a:prstGeom prst="rect">
            <a:avLst/>
          </a:prstGeom>
        </p:spPr>
      </p:pic>
    </p:spTree>
    <p:extLst>
      <p:ext uri="{BB962C8B-B14F-4D97-AF65-F5344CB8AC3E}">
        <p14:creationId xmlns:p14="http://schemas.microsoft.com/office/powerpoint/2010/main" val="37478752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0200" y="1"/>
            <a:ext cx="8763000" cy="6370975"/>
          </a:xfrm>
          <a:prstGeom prst="rect">
            <a:avLst/>
          </a:prstGeom>
        </p:spPr>
        <p:txBody>
          <a:bodyPr wrap="square">
            <a:spAutoFit/>
          </a:bodyPr>
          <a:lstStyle/>
          <a:p>
            <a:r>
              <a:rPr lang="en-US" sz="2400" dirty="0"/>
              <a:t>27. The chart below represents a simple characteristics</a:t>
            </a:r>
          </a:p>
          <a:p>
            <a:r>
              <a:rPr lang="en-US" sz="2400" dirty="0"/>
              <a:t>of pollutants.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pollutants represented by X and Y are</a:t>
            </a:r>
          </a:p>
          <a:p>
            <a:r>
              <a:rPr lang="en-US" sz="2400" dirty="0"/>
              <a:t>	X 			Y</a:t>
            </a:r>
          </a:p>
          <a:p>
            <a:r>
              <a:rPr lang="en-US" sz="2400" dirty="0"/>
              <a:t>A. Factory waste 		Acid rain.</a:t>
            </a:r>
          </a:p>
          <a:p>
            <a:r>
              <a:rPr lang="en-US" sz="2400" dirty="0"/>
              <a:t>B. Herbicides 			Oil spillage.</a:t>
            </a:r>
          </a:p>
          <a:p>
            <a:r>
              <a:rPr lang="en-US" sz="2400" dirty="0"/>
              <a:t>C. Oil spillage 			Acid rain.</a:t>
            </a:r>
          </a:p>
          <a:p>
            <a:r>
              <a:rPr lang="en-US" sz="2400" dirty="0"/>
              <a:t>D. Herbicides 			Factory waste.</a:t>
            </a:r>
          </a:p>
        </p:txBody>
      </p:sp>
      <p:sp>
        <p:nvSpPr>
          <p:cNvPr id="7" name="TextBox 6"/>
          <p:cNvSpPr txBox="1"/>
          <p:nvPr/>
        </p:nvSpPr>
        <p:spPr>
          <a:xfrm>
            <a:off x="4191000" y="773668"/>
            <a:ext cx="2590800" cy="400110"/>
          </a:xfrm>
          <a:prstGeom prst="rect">
            <a:avLst/>
          </a:prstGeom>
          <a:noFill/>
        </p:spPr>
        <p:txBody>
          <a:bodyPr wrap="square" rtlCol="0">
            <a:spAutoFit/>
          </a:bodyPr>
          <a:lstStyle/>
          <a:p>
            <a:pPr algn="ctr"/>
            <a:r>
              <a:rPr lang="en-US" sz="2000" b="1" dirty="0"/>
              <a:t>Pollutants </a:t>
            </a:r>
          </a:p>
        </p:txBody>
      </p:sp>
      <p:sp>
        <p:nvSpPr>
          <p:cNvPr id="8" name="TextBox 7"/>
          <p:cNvSpPr txBox="1"/>
          <p:nvPr/>
        </p:nvSpPr>
        <p:spPr>
          <a:xfrm>
            <a:off x="2286000" y="1809690"/>
            <a:ext cx="1905000" cy="400110"/>
          </a:xfrm>
          <a:prstGeom prst="rect">
            <a:avLst/>
          </a:prstGeom>
          <a:noFill/>
        </p:spPr>
        <p:txBody>
          <a:bodyPr wrap="square" rtlCol="0">
            <a:spAutoFit/>
          </a:bodyPr>
          <a:lstStyle/>
          <a:p>
            <a:r>
              <a:rPr lang="en-US" sz="2000" b="1" dirty="0"/>
              <a:t>Soil pollutants</a:t>
            </a:r>
          </a:p>
        </p:txBody>
      </p:sp>
      <p:sp>
        <p:nvSpPr>
          <p:cNvPr id="9" name="TextBox 8"/>
          <p:cNvSpPr txBox="1"/>
          <p:nvPr/>
        </p:nvSpPr>
        <p:spPr>
          <a:xfrm>
            <a:off x="6477000" y="1809690"/>
            <a:ext cx="2590800" cy="400110"/>
          </a:xfrm>
          <a:prstGeom prst="rect">
            <a:avLst/>
          </a:prstGeom>
          <a:noFill/>
        </p:spPr>
        <p:txBody>
          <a:bodyPr wrap="square" rtlCol="0">
            <a:spAutoFit/>
          </a:bodyPr>
          <a:lstStyle/>
          <a:p>
            <a:r>
              <a:rPr lang="en-US" sz="2000" b="1" dirty="0"/>
              <a:t>River water pollutants</a:t>
            </a:r>
          </a:p>
        </p:txBody>
      </p:sp>
      <p:sp>
        <p:nvSpPr>
          <p:cNvPr id="10" name="TextBox 9"/>
          <p:cNvSpPr txBox="1"/>
          <p:nvPr/>
        </p:nvSpPr>
        <p:spPr>
          <a:xfrm>
            <a:off x="1752600" y="3181290"/>
            <a:ext cx="1219200" cy="400110"/>
          </a:xfrm>
          <a:prstGeom prst="rect">
            <a:avLst/>
          </a:prstGeom>
          <a:noFill/>
        </p:spPr>
        <p:txBody>
          <a:bodyPr wrap="square" rtlCol="0">
            <a:spAutoFit/>
          </a:bodyPr>
          <a:lstStyle/>
          <a:p>
            <a:r>
              <a:rPr lang="en-US" sz="2000" b="1" dirty="0"/>
              <a:t>Fertilizers </a:t>
            </a:r>
          </a:p>
        </p:txBody>
      </p:sp>
      <p:sp>
        <p:nvSpPr>
          <p:cNvPr id="11" name="TextBox 10"/>
          <p:cNvSpPr txBox="1"/>
          <p:nvPr/>
        </p:nvSpPr>
        <p:spPr>
          <a:xfrm>
            <a:off x="3810000" y="3257490"/>
            <a:ext cx="533400" cy="400110"/>
          </a:xfrm>
          <a:prstGeom prst="rect">
            <a:avLst/>
          </a:prstGeom>
          <a:noFill/>
        </p:spPr>
        <p:txBody>
          <a:bodyPr wrap="square" rtlCol="0">
            <a:spAutoFit/>
          </a:bodyPr>
          <a:lstStyle/>
          <a:p>
            <a:r>
              <a:rPr lang="en-US" sz="2000" b="1" dirty="0"/>
              <a:t>X</a:t>
            </a:r>
          </a:p>
        </p:txBody>
      </p:sp>
      <p:sp>
        <p:nvSpPr>
          <p:cNvPr id="12" name="TextBox 11"/>
          <p:cNvSpPr txBox="1"/>
          <p:nvPr/>
        </p:nvSpPr>
        <p:spPr>
          <a:xfrm>
            <a:off x="5867400" y="3257490"/>
            <a:ext cx="1219200" cy="400110"/>
          </a:xfrm>
          <a:prstGeom prst="rect">
            <a:avLst/>
          </a:prstGeom>
          <a:noFill/>
        </p:spPr>
        <p:txBody>
          <a:bodyPr wrap="square" rtlCol="0">
            <a:spAutoFit/>
          </a:bodyPr>
          <a:lstStyle/>
          <a:p>
            <a:r>
              <a:rPr lang="en-US" sz="2000" b="1" dirty="0"/>
              <a:t>Fertilizers </a:t>
            </a:r>
          </a:p>
        </p:txBody>
      </p:sp>
      <p:sp>
        <p:nvSpPr>
          <p:cNvPr id="13" name="TextBox 12"/>
          <p:cNvSpPr txBox="1"/>
          <p:nvPr/>
        </p:nvSpPr>
        <p:spPr>
          <a:xfrm>
            <a:off x="8077200" y="3276600"/>
            <a:ext cx="533400" cy="400110"/>
          </a:xfrm>
          <a:prstGeom prst="rect">
            <a:avLst/>
          </a:prstGeom>
          <a:noFill/>
        </p:spPr>
        <p:txBody>
          <a:bodyPr wrap="square" rtlCol="0">
            <a:spAutoFit/>
          </a:bodyPr>
          <a:lstStyle/>
          <a:p>
            <a:r>
              <a:rPr lang="en-US" sz="2000" b="1" dirty="0"/>
              <a:t>Y</a:t>
            </a:r>
          </a:p>
        </p:txBody>
      </p:sp>
      <p:grpSp>
        <p:nvGrpSpPr>
          <p:cNvPr id="49" name="Group 48"/>
          <p:cNvGrpSpPr/>
          <p:nvPr/>
        </p:nvGrpSpPr>
        <p:grpSpPr>
          <a:xfrm>
            <a:off x="2286000" y="1173778"/>
            <a:ext cx="5943600" cy="2083712"/>
            <a:chOff x="762000" y="1173778"/>
            <a:chExt cx="5943600" cy="2083712"/>
          </a:xfrm>
        </p:grpSpPr>
        <p:cxnSp>
          <p:nvCxnSpPr>
            <p:cNvPr id="45" name="Straight Connector 44"/>
            <p:cNvCxnSpPr/>
            <p:nvPr/>
          </p:nvCxnSpPr>
          <p:spPr>
            <a:xfrm>
              <a:off x="1714500" y="2819400"/>
              <a:ext cx="723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62000" y="1173778"/>
              <a:ext cx="5943600" cy="2083712"/>
              <a:chOff x="762000" y="1173778"/>
              <a:chExt cx="5943600" cy="2083712"/>
            </a:xfrm>
          </p:grpSpPr>
          <p:cxnSp>
            <p:nvCxnSpPr>
              <p:cNvPr id="19" name="Straight Connector 18"/>
              <p:cNvCxnSpPr>
                <a:stCxn id="7" idx="2"/>
              </p:cNvCxnSpPr>
              <p:nvPr/>
            </p:nvCxnSpPr>
            <p:spPr>
              <a:xfrm>
                <a:off x="3962400" y="1173778"/>
                <a:ext cx="0" cy="274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62400" y="1447800"/>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714500" y="1447800"/>
                <a:ext cx="22479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19800" y="1447800"/>
                <a:ext cx="0" cy="361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714500" y="1447800"/>
                <a:ext cx="0" cy="361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19800" y="22098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953000" y="2819400"/>
                <a:ext cx="1066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53000" y="2819400"/>
                <a:ext cx="0" cy="366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019800" y="2819400"/>
                <a:ext cx="685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705600" y="2819400"/>
                <a:ext cx="0" cy="366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8" idx="2"/>
              </p:cNvCxnSpPr>
              <p:nvPr/>
            </p:nvCxnSpPr>
            <p:spPr>
              <a:xfrm>
                <a:off x="1714500" y="22098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762000" y="2819400"/>
                <a:ext cx="9525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2000" y="2819400"/>
                <a:ext cx="0" cy="3660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38400" y="2819400"/>
                <a:ext cx="0" cy="4380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3032544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93273" y="99582"/>
            <a:ext cx="8839200" cy="1938992"/>
          </a:xfrm>
          <a:prstGeom prst="rect">
            <a:avLst/>
          </a:prstGeom>
        </p:spPr>
        <p:txBody>
          <a:bodyPr wrap="square">
            <a:spAutoFit/>
          </a:bodyPr>
          <a:lstStyle/>
          <a:p>
            <a:r>
              <a:rPr lang="en-US" sz="2400" dirty="0"/>
              <a:t>50. Which one of the following BEST describes the term environment?</a:t>
            </a:r>
          </a:p>
          <a:p>
            <a:r>
              <a:rPr lang="en-US" sz="2400" dirty="0"/>
              <a:t>A. The surrounding of a living organism.</a:t>
            </a:r>
          </a:p>
          <a:p>
            <a:r>
              <a:rPr lang="en-US" sz="2400" dirty="0"/>
              <a:t>B. Where a living organism obtains food from.</a:t>
            </a:r>
          </a:p>
          <a:p>
            <a:r>
              <a:rPr lang="en-US" sz="2400" dirty="0"/>
              <a:t>C. Where a human being lives.</a:t>
            </a:r>
          </a:p>
          <a:p>
            <a:r>
              <a:rPr lang="en-US" sz="2400" dirty="0"/>
              <a:t>D. The home of a living organism.</a:t>
            </a:r>
          </a:p>
        </p:txBody>
      </p:sp>
      <p:sp>
        <p:nvSpPr>
          <p:cNvPr id="6" name="TextBox 5"/>
          <p:cNvSpPr txBox="1"/>
          <p:nvPr/>
        </p:nvSpPr>
        <p:spPr>
          <a:xfrm>
            <a:off x="4343400" y="2133601"/>
            <a:ext cx="2667000" cy="461665"/>
          </a:xfrm>
          <a:prstGeom prst="rect">
            <a:avLst/>
          </a:prstGeom>
          <a:noFill/>
        </p:spPr>
        <p:txBody>
          <a:bodyPr wrap="square" rtlCol="0">
            <a:spAutoFit/>
          </a:bodyPr>
          <a:lstStyle/>
          <a:p>
            <a:pPr algn="ctr"/>
            <a:r>
              <a:rPr lang="en-US" sz="2400" b="1" u="sng" dirty="0"/>
              <a:t>KCPE 2009</a:t>
            </a:r>
          </a:p>
        </p:txBody>
      </p:sp>
      <p:sp>
        <p:nvSpPr>
          <p:cNvPr id="7" name="Rectangle 6"/>
          <p:cNvSpPr/>
          <p:nvPr/>
        </p:nvSpPr>
        <p:spPr>
          <a:xfrm>
            <a:off x="1828801" y="2590800"/>
            <a:ext cx="8603672" cy="1569660"/>
          </a:xfrm>
          <a:prstGeom prst="rect">
            <a:avLst/>
          </a:prstGeom>
        </p:spPr>
        <p:txBody>
          <a:bodyPr wrap="square">
            <a:spAutoFit/>
          </a:bodyPr>
          <a:lstStyle/>
          <a:p>
            <a:r>
              <a:rPr lang="en-US" sz="2400" dirty="0"/>
              <a:t>23. Which one of the following is the BEST method of managing plastic wastes?</a:t>
            </a:r>
          </a:p>
          <a:p>
            <a:r>
              <a:rPr lang="en-US" sz="2400" dirty="0"/>
              <a:t>A. Burning 			B. Burying</a:t>
            </a:r>
          </a:p>
          <a:p>
            <a:r>
              <a:rPr lang="en-US" sz="2400" dirty="0"/>
              <a:t>C. Recycling 			D. Reusing</a:t>
            </a:r>
          </a:p>
        </p:txBody>
      </p:sp>
      <p:sp>
        <p:nvSpPr>
          <p:cNvPr id="8" name="Rectangle 7"/>
          <p:cNvSpPr/>
          <p:nvPr/>
        </p:nvSpPr>
        <p:spPr>
          <a:xfrm>
            <a:off x="1828803" y="4343400"/>
            <a:ext cx="8603671" cy="1938992"/>
          </a:xfrm>
          <a:prstGeom prst="rect">
            <a:avLst/>
          </a:prstGeom>
        </p:spPr>
        <p:txBody>
          <a:bodyPr wrap="square">
            <a:spAutoFit/>
          </a:bodyPr>
          <a:lstStyle/>
          <a:p>
            <a:r>
              <a:rPr lang="en-US" sz="2400" dirty="0"/>
              <a:t>25. Which one of the following practices is an advantage to the soil?</a:t>
            </a:r>
          </a:p>
          <a:p>
            <a:r>
              <a:rPr lang="en-US" sz="2400" dirty="0"/>
              <a:t>A. Ploughing across the contours.</a:t>
            </a:r>
          </a:p>
          <a:p>
            <a:r>
              <a:rPr lang="en-US" sz="2400" dirty="0"/>
              <a:t>B. Disposal of vegetable refuse.</a:t>
            </a:r>
          </a:p>
          <a:p>
            <a:r>
              <a:rPr lang="en-US" sz="2400" dirty="0"/>
              <a:t>C. Burning of crop remains.</a:t>
            </a:r>
          </a:p>
          <a:p>
            <a:r>
              <a:rPr lang="en-US" sz="2400" dirty="0"/>
              <a:t>D. Use of herbicides.</a:t>
            </a:r>
          </a:p>
        </p:txBody>
      </p:sp>
    </p:spTree>
    <p:extLst>
      <p:ext uri="{BB962C8B-B14F-4D97-AF65-F5344CB8AC3E}">
        <p14:creationId xmlns:p14="http://schemas.microsoft.com/office/powerpoint/2010/main" val="53473531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8636" y="76200"/>
            <a:ext cx="8534400" cy="1569660"/>
          </a:xfrm>
          <a:prstGeom prst="rect">
            <a:avLst/>
          </a:prstGeom>
        </p:spPr>
        <p:txBody>
          <a:bodyPr wrap="square">
            <a:spAutoFit/>
          </a:bodyPr>
          <a:lstStyle/>
          <a:p>
            <a:r>
              <a:rPr lang="en-US" sz="2400" dirty="0"/>
              <a:t>43. Corrugated iron sheets can be damaged when they come into contact with</a:t>
            </a:r>
          </a:p>
          <a:p>
            <a:r>
              <a:rPr lang="en-US" sz="2400" dirty="0"/>
              <a:t>A. oil spills 		B. industrial gases</a:t>
            </a:r>
          </a:p>
          <a:p>
            <a:r>
              <a:rPr lang="en-US" sz="2400" dirty="0"/>
              <a:t>C. herbicides 		D. dust</a:t>
            </a:r>
          </a:p>
        </p:txBody>
      </p:sp>
      <p:sp>
        <p:nvSpPr>
          <p:cNvPr id="6" name="TextBox 5"/>
          <p:cNvSpPr txBox="1"/>
          <p:nvPr/>
        </p:nvSpPr>
        <p:spPr>
          <a:xfrm>
            <a:off x="3733800" y="2205336"/>
            <a:ext cx="4038600" cy="461665"/>
          </a:xfrm>
          <a:prstGeom prst="rect">
            <a:avLst/>
          </a:prstGeom>
          <a:noFill/>
        </p:spPr>
        <p:txBody>
          <a:bodyPr wrap="square" rtlCol="0">
            <a:spAutoFit/>
          </a:bodyPr>
          <a:lstStyle/>
          <a:p>
            <a:pPr algn="ctr"/>
            <a:r>
              <a:rPr lang="en-US" sz="2400" b="1" u="sng" dirty="0"/>
              <a:t>KCPE 2010</a:t>
            </a:r>
          </a:p>
        </p:txBody>
      </p:sp>
      <p:sp>
        <p:nvSpPr>
          <p:cNvPr id="7" name="Rectangle 6"/>
          <p:cNvSpPr/>
          <p:nvPr/>
        </p:nvSpPr>
        <p:spPr>
          <a:xfrm>
            <a:off x="1676400" y="2514600"/>
            <a:ext cx="8763000" cy="1569660"/>
          </a:xfrm>
          <a:prstGeom prst="rect">
            <a:avLst/>
          </a:prstGeom>
        </p:spPr>
        <p:txBody>
          <a:bodyPr wrap="square">
            <a:spAutoFit/>
          </a:bodyPr>
          <a:lstStyle/>
          <a:p>
            <a:r>
              <a:rPr lang="en-US" sz="2400" dirty="0"/>
              <a:t>35. Which one of the following pairs of components of the environment do all animals depend on directly?</a:t>
            </a:r>
          </a:p>
          <a:p>
            <a:r>
              <a:rPr lang="en-US" sz="2400" dirty="0"/>
              <a:t>A. Soil and plants. 		B. Air and water.</a:t>
            </a:r>
          </a:p>
          <a:p>
            <a:r>
              <a:rPr lang="en-US" sz="2400" dirty="0"/>
              <a:t>C. Soil and air. 			D. Mineral salts and water.</a:t>
            </a:r>
          </a:p>
        </p:txBody>
      </p:sp>
      <p:sp>
        <p:nvSpPr>
          <p:cNvPr id="8" name="Rectangle 7"/>
          <p:cNvSpPr/>
          <p:nvPr/>
        </p:nvSpPr>
        <p:spPr>
          <a:xfrm>
            <a:off x="1676400" y="4233208"/>
            <a:ext cx="8763000" cy="1938992"/>
          </a:xfrm>
          <a:prstGeom prst="rect">
            <a:avLst/>
          </a:prstGeom>
        </p:spPr>
        <p:txBody>
          <a:bodyPr wrap="square">
            <a:spAutoFit/>
          </a:bodyPr>
          <a:lstStyle/>
          <a:p>
            <a:r>
              <a:rPr lang="en-US" sz="2400" dirty="0"/>
              <a:t>41. Which one of the following practices pollute soil, air and water?</a:t>
            </a:r>
          </a:p>
          <a:p>
            <a:r>
              <a:rPr lang="en-US" sz="2400" dirty="0"/>
              <a:t>A. Use of all farm chemicals.</a:t>
            </a:r>
          </a:p>
          <a:p>
            <a:r>
              <a:rPr lang="en-US" sz="2400" dirty="0"/>
              <a:t>B. Burning of </a:t>
            </a:r>
            <a:r>
              <a:rPr lang="en-US" sz="2400" dirty="0" err="1"/>
              <a:t>tyres</a:t>
            </a:r>
            <a:r>
              <a:rPr lang="en-US" sz="2400" dirty="0"/>
              <a:t> and plastics.</a:t>
            </a:r>
          </a:p>
          <a:p>
            <a:r>
              <a:rPr lang="en-US" sz="2400" dirty="0"/>
              <a:t>C. Dumping of industrial waste.</a:t>
            </a:r>
          </a:p>
          <a:p>
            <a:r>
              <a:rPr lang="en-US" sz="2400" dirty="0"/>
              <a:t>D. Use of artificial </a:t>
            </a:r>
            <a:r>
              <a:rPr lang="en-US" sz="2400" dirty="0" err="1"/>
              <a:t>fertilisers</a:t>
            </a:r>
            <a:r>
              <a:rPr lang="en-US" sz="2400" dirty="0"/>
              <a:t>.</a:t>
            </a:r>
          </a:p>
        </p:txBody>
      </p:sp>
    </p:spTree>
    <p:extLst>
      <p:ext uri="{BB962C8B-B14F-4D97-AF65-F5344CB8AC3E}">
        <p14:creationId xmlns:p14="http://schemas.microsoft.com/office/powerpoint/2010/main" val="393949128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152400"/>
            <a:ext cx="8763000" cy="1569660"/>
          </a:xfrm>
          <a:prstGeom prst="rect">
            <a:avLst/>
          </a:prstGeom>
        </p:spPr>
        <p:txBody>
          <a:bodyPr wrap="square">
            <a:spAutoFit/>
          </a:bodyPr>
          <a:lstStyle/>
          <a:p>
            <a:r>
              <a:rPr lang="en-US" sz="2400" dirty="0"/>
              <a:t>43. Which one of the following is most likely to cause damage to corrugated iron sheets on buildings? Gases from</a:t>
            </a:r>
          </a:p>
          <a:p>
            <a:r>
              <a:rPr lang="en-US" sz="2400" dirty="0"/>
              <a:t>A. aerosol sprays 		B. burning farm waste</a:t>
            </a:r>
          </a:p>
          <a:p>
            <a:r>
              <a:rPr lang="en-US" sz="2400" dirty="0"/>
              <a:t>C. industries 			D. sewage.</a:t>
            </a:r>
          </a:p>
        </p:txBody>
      </p:sp>
      <p:sp>
        <p:nvSpPr>
          <p:cNvPr id="6" name="TextBox 5"/>
          <p:cNvSpPr txBox="1"/>
          <p:nvPr/>
        </p:nvSpPr>
        <p:spPr>
          <a:xfrm>
            <a:off x="4533900" y="1828801"/>
            <a:ext cx="1790700" cy="461665"/>
          </a:xfrm>
          <a:prstGeom prst="rect">
            <a:avLst/>
          </a:prstGeom>
          <a:noFill/>
        </p:spPr>
        <p:txBody>
          <a:bodyPr wrap="square" rtlCol="0">
            <a:spAutoFit/>
          </a:bodyPr>
          <a:lstStyle/>
          <a:p>
            <a:r>
              <a:rPr lang="en-US" sz="2400" b="1" u="sng" dirty="0"/>
              <a:t>KCPE 2011</a:t>
            </a:r>
          </a:p>
        </p:txBody>
      </p:sp>
      <p:sp>
        <p:nvSpPr>
          <p:cNvPr id="7" name="Rectangle 6"/>
          <p:cNvSpPr/>
          <p:nvPr/>
        </p:nvSpPr>
        <p:spPr>
          <a:xfrm>
            <a:off x="1752600" y="2222480"/>
            <a:ext cx="8763000" cy="3416320"/>
          </a:xfrm>
          <a:prstGeom prst="rect">
            <a:avLst/>
          </a:prstGeom>
        </p:spPr>
        <p:txBody>
          <a:bodyPr wrap="square">
            <a:spAutoFit/>
          </a:bodyPr>
          <a:lstStyle/>
          <a:p>
            <a:r>
              <a:rPr lang="en-US" sz="2400" dirty="0"/>
              <a:t>18. The following is a feeding relationship that was observed in a certain habitat</a:t>
            </a:r>
          </a:p>
          <a:p>
            <a:r>
              <a:rPr lang="en-US" sz="2400" dirty="0"/>
              <a:t>Maize 		grains 		Rats 		</a:t>
            </a:r>
            <a:r>
              <a:rPr lang="en-US" sz="2400" b="1" dirty="0"/>
              <a:t>K</a:t>
            </a:r>
            <a:r>
              <a:rPr lang="en-US" sz="2400" dirty="0"/>
              <a:t> 		Hawks</a:t>
            </a:r>
          </a:p>
          <a:p>
            <a:endParaRPr lang="en-US" sz="2400" dirty="0"/>
          </a:p>
          <a:p>
            <a:r>
              <a:rPr lang="en-US" sz="2400" dirty="0"/>
              <a:t>Which one of the following is CORRECTLY represented by K?</a:t>
            </a:r>
          </a:p>
          <a:p>
            <a:r>
              <a:rPr lang="en-US" sz="2400" dirty="0"/>
              <a:t>A. Frogs.</a:t>
            </a:r>
          </a:p>
          <a:p>
            <a:r>
              <a:rPr lang="en-US" sz="2400" dirty="0"/>
              <a:t>B. Snakes.</a:t>
            </a:r>
          </a:p>
          <a:p>
            <a:r>
              <a:rPr lang="en-US" sz="2400" dirty="0"/>
              <a:t>C. Weaverbirds.</a:t>
            </a:r>
          </a:p>
          <a:p>
            <a:r>
              <a:rPr lang="en-US" sz="2400" dirty="0"/>
              <a:t>D. Lizards.</a:t>
            </a:r>
          </a:p>
        </p:txBody>
      </p:sp>
      <p:grpSp>
        <p:nvGrpSpPr>
          <p:cNvPr id="12" name="Group 11"/>
          <p:cNvGrpSpPr/>
          <p:nvPr/>
        </p:nvGrpSpPr>
        <p:grpSpPr>
          <a:xfrm>
            <a:off x="2743200" y="3124200"/>
            <a:ext cx="5867400" cy="152400"/>
            <a:chOff x="1219200" y="3124200"/>
            <a:chExt cx="5867400" cy="152400"/>
          </a:xfrm>
          <a:solidFill>
            <a:schemeClr val="tx1"/>
          </a:solidFill>
        </p:grpSpPr>
        <p:sp>
          <p:nvSpPr>
            <p:cNvPr id="8" name="Right Arrow 7"/>
            <p:cNvSpPr/>
            <p:nvPr/>
          </p:nvSpPr>
          <p:spPr>
            <a:xfrm>
              <a:off x="1219200" y="3124200"/>
              <a:ext cx="685800" cy="152400"/>
            </a:xfrm>
            <a:prstGeom prst="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3086100" y="3124200"/>
              <a:ext cx="685800" cy="152400"/>
            </a:xfrm>
            <a:prstGeom prst="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800600" y="3124200"/>
              <a:ext cx="685800" cy="152400"/>
            </a:xfrm>
            <a:prstGeom prst="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400800" y="3124200"/>
              <a:ext cx="685800" cy="152400"/>
            </a:xfrm>
            <a:prstGeom prst="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9296357"/>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0"/>
            <a:ext cx="8686800" cy="2308324"/>
          </a:xfrm>
          <a:prstGeom prst="rect">
            <a:avLst/>
          </a:prstGeom>
        </p:spPr>
        <p:txBody>
          <a:bodyPr wrap="square">
            <a:spAutoFit/>
          </a:bodyPr>
          <a:lstStyle/>
          <a:p>
            <a:r>
              <a:rPr lang="en-US" sz="2400" dirty="0"/>
              <a:t>40. Driving a motor vehicle with a well maintained engine will mainly control pollution in</a:t>
            </a:r>
          </a:p>
          <a:p>
            <a:r>
              <a:rPr lang="en-US" sz="2400" dirty="0"/>
              <a:t>A. air only</a:t>
            </a:r>
          </a:p>
          <a:p>
            <a:r>
              <a:rPr lang="en-US" sz="2400" dirty="0"/>
              <a:t>B. water only</a:t>
            </a:r>
          </a:p>
          <a:p>
            <a:r>
              <a:rPr lang="en-US" sz="2400" dirty="0"/>
              <a:t>C. soil and air</a:t>
            </a:r>
          </a:p>
          <a:p>
            <a:r>
              <a:rPr lang="en-US" sz="2400" dirty="0"/>
              <a:t>D. air and water.</a:t>
            </a:r>
          </a:p>
        </p:txBody>
      </p:sp>
      <p:sp>
        <p:nvSpPr>
          <p:cNvPr id="6" name="Rectangle 5"/>
          <p:cNvSpPr/>
          <p:nvPr/>
        </p:nvSpPr>
        <p:spPr>
          <a:xfrm>
            <a:off x="1752600" y="2438400"/>
            <a:ext cx="8686800" cy="1938992"/>
          </a:xfrm>
          <a:prstGeom prst="rect">
            <a:avLst/>
          </a:prstGeom>
        </p:spPr>
        <p:txBody>
          <a:bodyPr wrap="square">
            <a:spAutoFit/>
          </a:bodyPr>
          <a:lstStyle/>
          <a:p>
            <a:r>
              <a:rPr lang="en-US" sz="2400" dirty="0"/>
              <a:t>45. Which one of the following is an effect of soil pollution?</a:t>
            </a:r>
          </a:p>
          <a:p>
            <a:r>
              <a:rPr lang="en-US" sz="2400" dirty="0"/>
              <a:t>A. Formation of acid rain.</a:t>
            </a:r>
          </a:p>
          <a:p>
            <a:r>
              <a:rPr lang="en-US" sz="2400" dirty="0"/>
              <a:t>B. Death of small animals.</a:t>
            </a:r>
          </a:p>
          <a:p>
            <a:r>
              <a:rPr lang="en-US" sz="2400" dirty="0"/>
              <a:t>C. Interferes with photosynthesis.</a:t>
            </a:r>
          </a:p>
          <a:p>
            <a:r>
              <a:rPr lang="en-US" sz="2400" dirty="0"/>
              <a:t>D. Causes respiratory diseases.</a:t>
            </a:r>
          </a:p>
        </p:txBody>
      </p:sp>
      <p:sp>
        <p:nvSpPr>
          <p:cNvPr id="7" name="Rectangle 6"/>
          <p:cNvSpPr/>
          <p:nvPr/>
        </p:nvSpPr>
        <p:spPr>
          <a:xfrm>
            <a:off x="1828800" y="4690408"/>
            <a:ext cx="8610600" cy="1938992"/>
          </a:xfrm>
          <a:prstGeom prst="rect">
            <a:avLst/>
          </a:prstGeom>
        </p:spPr>
        <p:txBody>
          <a:bodyPr wrap="square">
            <a:spAutoFit/>
          </a:bodyPr>
          <a:lstStyle/>
          <a:p>
            <a:r>
              <a:rPr lang="en-US" sz="2400" dirty="0"/>
              <a:t>4. Animals provide plants with</a:t>
            </a:r>
          </a:p>
          <a:p>
            <a:r>
              <a:rPr lang="en-US" sz="2400" dirty="0"/>
              <a:t>A. support and carbon dioxide</a:t>
            </a:r>
          </a:p>
          <a:p>
            <a:r>
              <a:rPr lang="en-US" sz="2400" dirty="0"/>
              <a:t>B. manure and oxygen</a:t>
            </a:r>
          </a:p>
          <a:p>
            <a:r>
              <a:rPr lang="en-US" sz="2400" dirty="0"/>
              <a:t>C. carbon dioxide and pollination</a:t>
            </a:r>
          </a:p>
          <a:p>
            <a:r>
              <a:rPr lang="en-US" sz="2400" dirty="0"/>
              <a:t>D. pollination and oxygen.</a:t>
            </a:r>
          </a:p>
        </p:txBody>
      </p:sp>
      <p:sp>
        <p:nvSpPr>
          <p:cNvPr id="8" name="TextBox 7"/>
          <p:cNvSpPr txBox="1"/>
          <p:nvPr/>
        </p:nvSpPr>
        <p:spPr>
          <a:xfrm>
            <a:off x="5410200" y="4377393"/>
            <a:ext cx="2362200" cy="461665"/>
          </a:xfrm>
          <a:prstGeom prst="rect">
            <a:avLst/>
          </a:prstGeom>
          <a:noFill/>
        </p:spPr>
        <p:txBody>
          <a:bodyPr wrap="square" rtlCol="0">
            <a:spAutoFit/>
          </a:bodyPr>
          <a:lstStyle/>
          <a:p>
            <a:r>
              <a:rPr lang="en-US" sz="2400" b="1" u="sng" dirty="0"/>
              <a:t>KCPE 2012</a:t>
            </a:r>
          </a:p>
        </p:txBody>
      </p:sp>
    </p:spTree>
    <p:extLst>
      <p:ext uri="{BB962C8B-B14F-4D97-AF65-F5344CB8AC3E}">
        <p14:creationId xmlns:p14="http://schemas.microsoft.com/office/powerpoint/2010/main" val="2689569056"/>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33992"/>
            <a:ext cx="8763000" cy="1785104"/>
          </a:xfrm>
          <a:prstGeom prst="rect">
            <a:avLst/>
          </a:prstGeom>
        </p:spPr>
        <p:txBody>
          <a:bodyPr wrap="square">
            <a:spAutoFit/>
          </a:bodyPr>
          <a:lstStyle/>
          <a:p>
            <a:r>
              <a:rPr lang="en-US" sz="2200" dirty="0"/>
              <a:t>42. Which of the following practices LEAST pollutes the soil?</a:t>
            </a:r>
          </a:p>
          <a:p>
            <a:r>
              <a:rPr lang="en-US" sz="2200" dirty="0"/>
              <a:t>A. Spraying crops to kill insects.</a:t>
            </a:r>
          </a:p>
          <a:p>
            <a:r>
              <a:rPr lang="en-US" sz="2200" dirty="0"/>
              <a:t>B. Burning plant wastes in the farm.</a:t>
            </a:r>
          </a:p>
          <a:p>
            <a:r>
              <a:rPr lang="en-US" sz="2200" dirty="0"/>
              <a:t>C. Disposing of animal wastes in the farm.</a:t>
            </a:r>
          </a:p>
          <a:p>
            <a:r>
              <a:rPr lang="en-US" sz="2200" dirty="0"/>
              <a:t>D. Burying plastics in the soil.</a:t>
            </a:r>
          </a:p>
        </p:txBody>
      </p:sp>
      <p:sp>
        <p:nvSpPr>
          <p:cNvPr id="6" name="Rectangle 5"/>
          <p:cNvSpPr/>
          <p:nvPr/>
        </p:nvSpPr>
        <p:spPr>
          <a:xfrm>
            <a:off x="1752600" y="1872496"/>
            <a:ext cx="8763000" cy="1785104"/>
          </a:xfrm>
          <a:prstGeom prst="rect">
            <a:avLst/>
          </a:prstGeom>
        </p:spPr>
        <p:txBody>
          <a:bodyPr wrap="square">
            <a:spAutoFit/>
          </a:bodyPr>
          <a:lstStyle/>
          <a:p>
            <a:r>
              <a:rPr lang="en-US" sz="2200" dirty="0"/>
              <a:t>45. Which of the following practices will conserve soil?</a:t>
            </a:r>
          </a:p>
          <a:p>
            <a:r>
              <a:rPr lang="en-US" sz="2200" dirty="0"/>
              <a:t>A. Using dry grass for mulching.</a:t>
            </a:r>
          </a:p>
          <a:p>
            <a:r>
              <a:rPr lang="en-US" sz="2200" dirty="0"/>
              <a:t>B. Burning vegetation on farms.</a:t>
            </a:r>
          </a:p>
          <a:p>
            <a:r>
              <a:rPr lang="en-US" sz="2200" dirty="0"/>
              <a:t>C. Ploughing along the slope.</a:t>
            </a:r>
          </a:p>
          <a:p>
            <a:r>
              <a:rPr lang="en-US" sz="2200" dirty="0"/>
              <a:t>D. Burying plastic materials.</a:t>
            </a:r>
          </a:p>
        </p:txBody>
      </p:sp>
      <p:sp>
        <p:nvSpPr>
          <p:cNvPr id="7" name="Rectangle 6"/>
          <p:cNvSpPr/>
          <p:nvPr/>
        </p:nvSpPr>
        <p:spPr>
          <a:xfrm>
            <a:off x="1752600" y="3752434"/>
            <a:ext cx="8686800" cy="2800767"/>
          </a:xfrm>
          <a:prstGeom prst="rect">
            <a:avLst/>
          </a:prstGeom>
        </p:spPr>
        <p:txBody>
          <a:bodyPr wrap="square">
            <a:spAutoFit/>
          </a:bodyPr>
          <a:lstStyle/>
          <a:p>
            <a:r>
              <a:rPr lang="en-US" sz="2200" dirty="0"/>
              <a:t>50. The following are activities that pollute the environment.</a:t>
            </a:r>
          </a:p>
          <a:p>
            <a:r>
              <a:rPr lang="en-US" sz="2200" dirty="0"/>
              <a:t>(i) Burning charcoal in a closed room.</a:t>
            </a:r>
          </a:p>
          <a:p>
            <a:r>
              <a:rPr lang="en-US" sz="2200" dirty="0"/>
              <a:t>(ii) Oil spillage from tankers.</a:t>
            </a:r>
          </a:p>
          <a:p>
            <a:r>
              <a:rPr lang="en-US" sz="2200" dirty="0"/>
              <a:t>(iii) Using diesel as fuel in vehicles.</a:t>
            </a:r>
          </a:p>
          <a:p>
            <a:r>
              <a:rPr lang="en-US" sz="2200" dirty="0"/>
              <a:t>(iv) Dumping vegetable waste.</a:t>
            </a:r>
          </a:p>
          <a:p>
            <a:r>
              <a:rPr lang="en-US" sz="2200" dirty="0"/>
              <a:t>Which activities pollute the air?</a:t>
            </a:r>
          </a:p>
          <a:p>
            <a:r>
              <a:rPr lang="en-US" sz="2200" dirty="0"/>
              <a:t>A. (i) and (iv). 		B. (ii) and (iv).</a:t>
            </a:r>
          </a:p>
          <a:p>
            <a:r>
              <a:rPr lang="en-US" sz="2200" dirty="0"/>
              <a:t>C. (ii) and (iii). 		D. (i) and (iii).</a:t>
            </a:r>
          </a:p>
        </p:txBody>
      </p:sp>
    </p:spTree>
    <p:extLst>
      <p:ext uri="{BB962C8B-B14F-4D97-AF65-F5344CB8AC3E}">
        <p14:creationId xmlns:p14="http://schemas.microsoft.com/office/powerpoint/2010/main" val="2106718849"/>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76200"/>
            <a:ext cx="8610600" cy="1938992"/>
          </a:xfrm>
          <a:prstGeom prst="rect">
            <a:avLst/>
          </a:prstGeom>
        </p:spPr>
        <p:txBody>
          <a:bodyPr wrap="square">
            <a:spAutoFit/>
          </a:bodyPr>
          <a:lstStyle/>
          <a:p>
            <a:r>
              <a:rPr lang="en-US" sz="2400" dirty="0"/>
              <a:t>29. Which of the following food chains is correct?</a:t>
            </a:r>
          </a:p>
          <a:p>
            <a:r>
              <a:rPr lang="en-US" sz="2400" dirty="0"/>
              <a:t>A. Grass 		grasshopper 		goat</a:t>
            </a:r>
          </a:p>
          <a:p>
            <a:r>
              <a:rPr lang="en-US" sz="2400" dirty="0"/>
              <a:t>B. Maize 		mice 			snake</a:t>
            </a:r>
          </a:p>
          <a:p>
            <a:r>
              <a:rPr lang="en-US" sz="2400" dirty="0"/>
              <a:t>C. Sunflower 		butterfly 		rabbit</a:t>
            </a:r>
          </a:p>
          <a:p>
            <a:r>
              <a:rPr lang="en-US" sz="2400" dirty="0"/>
              <a:t>D. Grass 		antelope 		rhino</a:t>
            </a:r>
          </a:p>
        </p:txBody>
      </p:sp>
      <p:grpSp>
        <p:nvGrpSpPr>
          <p:cNvPr id="11" name="Group 10"/>
          <p:cNvGrpSpPr/>
          <p:nvPr/>
        </p:nvGrpSpPr>
        <p:grpSpPr>
          <a:xfrm>
            <a:off x="3124200" y="609601"/>
            <a:ext cx="3810000" cy="200891"/>
            <a:chOff x="1600200" y="609600"/>
            <a:chExt cx="3810000" cy="200891"/>
          </a:xfrm>
        </p:grpSpPr>
        <p:sp>
          <p:nvSpPr>
            <p:cNvPr id="7" name="Right Arrow 6"/>
            <p:cNvSpPr/>
            <p:nvPr/>
          </p:nvSpPr>
          <p:spPr>
            <a:xfrm>
              <a:off x="1600200" y="658091"/>
              <a:ext cx="68580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724400" y="609600"/>
              <a:ext cx="68580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276600" y="942110"/>
            <a:ext cx="3810000" cy="200891"/>
            <a:chOff x="1600200" y="609600"/>
            <a:chExt cx="3810000" cy="200891"/>
          </a:xfrm>
        </p:grpSpPr>
        <p:sp>
          <p:nvSpPr>
            <p:cNvPr id="13" name="Right Arrow 12"/>
            <p:cNvSpPr/>
            <p:nvPr/>
          </p:nvSpPr>
          <p:spPr>
            <a:xfrm>
              <a:off x="1600200" y="658091"/>
              <a:ext cx="68580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4724400" y="609600"/>
              <a:ext cx="68580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429000" y="1323110"/>
            <a:ext cx="3810000" cy="200891"/>
            <a:chOff x="1600200" y="609600"/>
            <a:chExt cx="3810000" cy="200891"/>
          </a:xfrm>
        </p:grpSpPr>
        <p:sp>
          <p:nvSpPr>
            <p:cNvPr id="16" name="Right Arrow 15"/>
            <p:cNvSpPr/>
            <p:nvPr/>
          </p:nvSpPr>
          <p:spPr>
            <a:xfrm>
              <a:off x="1600200" y="658091"/>
              <a:ext cx="68580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724400" y="609600"/>
              <a:ext cx="68580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3259282" y="1676401"/>
            <a:ext cx="3810000" cy="200891"/>
            <a:chOff x="1600200" y="609600"/>
            <a:chExt cx="3810000" cy="200891"/>
          </a:xfrm>
        </p:grpSpPr>
        <p:sp>
          <p:nvSpPr>
            <p:cNvPr id="19" name="Right Arrow 18"/>
            <p:cNvSpPr/>
            <p:nvPr/>
          </p:nvSpPr>
          <p:spPr>
            <a:xfrm>
              <a:off x="1600200" y="658091"/>
              <a:ext cx="68580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4724400" y="609600"/>
              <a:ext cx="685800" cy="1524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p:cNvSpPr/>
          <p:nvPr/>
        </p:nvSpPr>
        <p:spPr>
          <a:xfrm>
            <a:off x="1752600" y="2057400"/>
            <a:ext cx="8610600" cy="2308324"/>
          </a:xfrm>
          <a:prstGeom prst="rect">
            <a:avLst/>
          </a:prstGeom>
        </p:spPr>
        <p:txBody>
          <a:bodyPr wrap="square">
            <a:spAutoFit/>
          </a:bodyPr>
          <a:lstStyle/>
          <a:p>
            <a:r>
              <a:rPr lang="en-US" sz="2400" dirty="0"/>
              <a:t>35. Excessive use of herbicides and pesticides affect the soil by reducing the</a:t>
            </a:r>
          </a:p>
          <a:p>
            <a:r>
              <a:rPr lang="en-US" sz="2400" dirty="0"/>
              <a:t>A. number of animals in the soil</a:t>
            </a:r>
          </a:p>
          <a:p>
            <a:r>
              <a:rPr lang="en-US" sz="2400" dirty="0"/>
              <a:t>B. nutrients in the soil</a:t>
            </a:r>
          </a:p>
          <a:p>
            <a:r>
              <a:rPr lang="en-US" sz="2400" dirty="0"/>
              <a:t>C. humus content in the soil</a:t>
            </a:r>
          </a:p>
          <a:p>
            <a:r>
              <a:rPr lang="en-US" sz="2400" dirty="0"/>
              <a:t>D. water retention in the soil.</a:t>
            </a:r>
          </a:p>
        </p:txBody>
      </p:sp>
      <p:sp>
        <p:nvSpPr>
          <p:cNvPr id="22" name="Rectangle 21"/>
          <p:cNvSpPr/>
          <p:nvPr/>
        </p:nvSpPr>
        <p:spPr>
          <a:xfrm>
            <a:off x="1676400" y="4321076"/>
            <a:ext cx="8686800" cy="2308324"/>
          </a:xfrm>
          <a:prstGeom prst="rect">
            <a:avLst/>
          </a:prstGeom>
        </p:spPr>
        <p:txBody>
          <a:bodyPr wrap="square">
            <a:spAutoFit/>
          </a:bodyPr>
          <a:lstStyle/>
          <a:p>
            <a:r>
              <a:rPr lang="en-US" sz="2400" dirty="0"/>
              <a:t>48. Which one of the following pairs of materials will</a:t>
            </a:r>
          </a:p>
          <a:p>
            <a:r>
              <a:rPr lang="en-US" sz="2400" dirty="0"/>
              <a:t>pollute soil?</a:t>
            </a:r>
          </a:p>
          <a:p>
            <a:r>
              <a:rPr lang="en-US" sz="2400" dirty="0"/>
              <a:t>A. Saw dust and artificial fertilizer.</a:t>
            </a:r>
          </a:p>
          <a:p>
            <a:r>
              <a:rPr lang="en-US" sz="2400" dirty="0"/>
              <a:t>B. Plastics and artificial fertilizer.</a:t>
            </a:r>
          </a:p>
          <a:p>
            <a:r>
              <a:rPr lang="en-US" sz="2400" dirty="0"/>
              <a:t>C. Wood ash and saw dust.</a:t>
            </a:r>
          </a:p>
          <a:p>
            <a:r>
              <a:rPr lang="en-US" sz="2400" dirty="0"/>
              <a:t>D. Plastics and iron filings.</a:t>
            </a:r>
          </a:p>
        </p:txBody>
      </p:sp>
    </p:spTree>
    <p:extLst>
      <p:ext uri="{BB962C8B-B14F-4D97-AF65-F5344CB8AC3E}">
        <p14:creationId xmlns:p14="http://schemas.microsoft.com/office/powerpoint/2010/main" val="20690880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67200" y="1"/>
            <a:ext cx="3429000" cy="461665"/>
          </a:xfrm>
          <a:prstGeom prst="rect">
            <a:avLst/>
          </a:prstGeom>
          <a:noFill/>
        </p:spPr>
        <p:txBody>
          <a:bodyPr wrap="square" rtlCol="0">
            <a:spAutoFit/>
          </a:bodyPr>
          <a:lstStyle/>
          <a:p>
            <a:pPr algn="ctr"/>
            <a:r>
              <a:rPr lang="en-US" sz="2400" b="1" u="sng" dirty="0"/>
              <a:t>KCPE 2014</a:t>
            </a:r>
          </a:p>
        </p:txBody>
      </p:sp>
      <p:sp>
        <p:nvSpPr>
          <p:cNvPr id="6" name="Rectangle 5"/>
          <p:cNvSpPr/>
          <p:nvPr/>
        </p:nvSpPr>
        <p:spPr>
          <a:xfrm>
            <a:off x="1828800" y="533401"/>
            <a:ext cx="8686800" cy="4893647"/>
          </a:xfrm>
          <a:prstGeom prst="rect">
            <a:avLst/>
          </a:prstGeom>
        </p:spPr>
        <p:txBody>
          <a:bodyPr wrap="square">
            <a:spAutoFit/>
          </a:bodyPr>
          <a:lstStyle/>
          <a:p>
            <a:r>
              <a:rPr lang="en-US" sz="2400" dirty="0"/>
              <a:t>24. Which one of the following pair consists only of</a:t>
            </a:r>
          </a:p>
          <a:p>
            <a:r>
              <a:rPr lang="en-US" sz="2400" dirty="0"/>
              <a:t>components of environment that produce carbon</a:t>
            </a:r>
          </a:p>
          <a:p>
            <a:r>
              <a:rPr lang="en-US" sz="2400" dirty="0"/>
              <a:t>dioxide?</a:t>
            </a:r>
          </a:p>
          <a:p>
            <a:r>
              <a:rPr lang="en-US" sz="2400" dirty="0"/>
              <a:t>A. Air and plants.</a:t>
            </a:r>
          </a:p>
          <a:p>
            <a:r>
              <a:rPr lang="en-US" sz="2400" dirty="0"/>
              <a:t>B. Animal and plants.</a:t>
            </a:r>
          </a:p>
          <a:p>
            <a:r>
              <a:rPr lang="en-US" sz="2400" dirty="0"/>
              <a:t>C. Water and air.</a:t>
            </a:r>
          </a:p>
          <a:p>
            <a:r>
              <a:rPr lang="en-US" sz="2400" dirty="0"/>
              <a:t>D. Soil and animal.</a:t>
            </a:r>
          </a:p>
          <a:p>
            <a:endParaRPr lang="en-US" sz="2400" dirty="0"/>
          </a:p>
          <a:p>
            <a:r>
              <a:rPr lang="en-US" sz="2400" dirty="0"/>
              <a:t>25. Use of excess fertilizer will mainly pollute</a:t>
            </a:r>
          </a:p>
          <a:p>
            <a:r>
              <a:rPr lang="en-US" sz="2400" dirty="0"/>
              <a:t>A. Soil and water</a:t>
            </a:r>
          </a:p>
          <a:p>
            <a:r>
              <a:rPr lang="en-US" sz="2400" dirty="0"/>
              <a:t>B. water only</a:t>
            </a:r>
          </a:p>
          <a:p>
            <a:r>
              <a:rPr lang="en-US" sz="2400" dirty="0"/>
              <a:t>C. soil and air</a:t>
            </a:r>
          </a:p>
          <a:p>
            <a:r>
              <a:rPr lang="en-US" sz="2400" dirty="0"/>
              <a:t>D. soil only.</a:t>
            </a:r>
          </a:p>
        </p:txBody>
      </p:sp>
    </p:spTree>
    <p:extLst>
      <p:ext uri="{BB962C8B-B14F-4D97-AF65-F5344CB8AC3E}">
        <p14:creationId xmlns:p14="http://schemas.microsoft.com/office/powerpoint/2010/main" val="291864279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358676"/>
            <a:ext cx="8686800" cy="2308324"/>
          </a:xfrm>
          <a:prstGeom prst="rect">
            <a:avLst/>
          </a:prstGeom>
        </p:spPr>
        <p:txBody>
          <a:bodyPr wrap="square">
            <a:spAutoFit/>
          </a:bodyPr>
          <a:lstStyle/>
          <a:p>
            <a:r>
              <a:rPr lang="en-US" sz="2400" dirty="0"/>
              <a:t>29. Which one of the following pairs consists only of plants that directly feed on the insects?</a:t>
            </a:r>
          </a:p>
          <a:p>
            <a:r>
              <a:rPr lang="en-US" sz="2400" dirty="0"/>
              <a:t>A. Pitcher plant and sundew.</a:t>
            </a:r>
          </a:p>
          <a:p>
            <a:r>
              <a:rPr lang="en-US" sz="2400" dirty="0"/>
              <a:t>B. Mushroom and butter wort.</a:t>
            </a:r>
          </a:p>
          <a:p>
            <a:r>
              <a:rPr lang="en-US" sz="2400" dirty="0"/>
              <a:t>C. Sunflower and pitcher plant.</a:t>
            </a:r>
          </a:p>
          <a:p>
            <a:r>
              <a:rPr lang="en-US" sz="2400" dirty="0"/>
              <a:t>D. Sundew and toadstool.</a:t>
            </a:r>
          </a:p>
        </p:txBody>
      </p:sp>
      <p:sp>
        <p:nvSpPr>
          <p:cNvPr id="6" name="Rectangle 5"/>
          <p:cNvSpPr/>
          <p:nvPr/>
        </p:nvSpPr>
        <p:spPr>
          <a:xfrm>
            <a:off x="1752600" y="3101876"/>
            <a:ext cx="8686800" cy="2308324"/>
          </a:xfrm>
          <a:prstGeom prst="rect">
            <a:avLst/>
          </a:prstGeom>
        </p:spPr>
        <p:txBody>
          <a:bodyPr wrap="square">
            <a:spAutoFit/>
          </a:bodyPr>
          <a:lstStyle/>
          <a:p>
            <a:r>
              <a:rPr lang="en-US" sz="2400" dirty="0"/>
              <a:t>41. Which one of the following soil conservation measures is the least suitable on a large piece of land?</a:t>
            </a:r>
          </a:p>
          <a:p>
            <a:r>
              <a:rPr lang="en-US" sz="2400" dirty="0"/>
              <a:t>A. Terracing.</a:t>
            </a:r>
          </a:p>
          <a:p>
            <a:r>
              <a:rPr lang="en-US" sz="2400" dirty="0"/>
              <a:t>B. Mulching.</a:t>
            </a:r>
          </a:p>
          <a:p>
            <a:r>
              <a:rPr lang="en-US" sz="2400" dirty="0"/>
              <a:t>C. Tree planting.</a:t>
            </a:r>
          </a:p>
          <a:p>
            <a:r>
              <a:rPr lang="en-US" sz="2400" dirty="0"/>
              <a:t>D. Contour farming.</a:t>
            </a:r>
          </a:p>
        </p:txBody>
      </p:sp>
    </p:spTree>
    <p:extLst>
      <p:ext uri="{BB962C8B-B14F-4D97-AF65-F5344CB8AC3E}">
        <p14:creationId xmlns:p14="http://schemas.microsoft.com/office/powerpoint/2010/main" val="1283650940"/>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76400" y="457200"/>
            <a:ext cx="8534400" cy="2308324"/>
          </a:xfrm>
          <a:prstGeom prst="rect">
            <a:avLst/>
          </a:prstGeom>
        </p:spPr>
        <p:txBody>
          <a:bodyPr wrap="square">
            <a:spAutoFit/>
          </a:bodyPr>
          <a:lstStyle/>
          <a:p>
            <a:r>
              <a:rPr lang="en-US" sz="2400" dirty="0"/>
              <a:t>24.	Which one of the following methods will mainly conserve 	soil and not water?</a:t>
            </a:r>
          </a:p>
          <a:p>
            <a:r>
              <a:rPr lang="en-US" sz="2400" dirty="0"/>
              <a:t>	A. Mulching		</a:t>
            </a:r>
          </a:p>
          <a:p>
            <a:r>
              <a:rPr lang="en-US" sz="2400" dirty="0"/>
              <a:t>	B. Terracing</a:t>
            </a:r>
          </a:p>
          <a:p>
            <a:r>
              <a:rPr lang="en-US" sz="2400" dirty="0"/>
              <a:t>	C. Cover crops		</a:t>
            </a:r>
          </a:p>
          <a:p>
            <a:r>
              <a:rPr lang="en-US" sz="2400" dirty="0"/>
              <a:t>	D. Gabions</a:t>
            </a:r>
          </a:p>
        </p:txBody>
      </p:sp>
      <p:sp>
        <p:nvSpPr>
          <p:cNvPr id="6" name="TextBox 5"/>
          <p:cNvSpPr txBox="1"/>
          <p:nvPr/>
        </p:nvSpPr>
        <p:spPr>
          <a:xfrm>
            <a:off x="4572000" y="1"/>
            <a:ext cx="2895600" cy="461665"/>
          </a:xfrm>
          <a:prstGeom prst="rect">
            <a:avLst/>
          </a:prstGeom>
          <a:noFill/>
        </p:spPr>
        <p:txBody>
          <a:bodyPr wrap="square" rtlCol="0">
            <a:spAutoFit/>
          </a:bodyPr>
          <a:lstStyle/>
          <a:p>
            <a:pPr algn="ctr"/>
            <a:r>
              <a:rPr lang="en-US" sz="2400" b="1" u="sng" dirty="0"/>
              <a:t>KCPE 2015</a:t>
            </a:r>
          </a:p>
        </p:txBody>
      </p:sp>
      <p:sp>
        <p:nvSpPr>
          <p:cNvPr id="7" name="Rectangle 6"/>
          <p:cNvSpPr/>
          <p:nvPr/>
        </p:nvSpPr>
        <p:spPr>
          <a:xfrm>
            <a:off x="1676400" y="2762072"/>
            <a:ext cx="8991600" cy="1200329"/>
          </a:xfrm>
          <a:prstGeom prst="rect">
            <a:avLst/>
          </a:prstGeom>
        </p:spPr>
        <p:txBody>
          <a:bodyPr wrap="square">
            <a:spAutoFit/>
          </a:bodyPr>
          <a:lstStyle/>
          <a:p>
            <a:r>
              <a:rPr lang="en-US" sz="2400" dirty="0"/>
              <a:t>27.	The surrounding of an organism is described as its</a:t>
            </a:r>
          </a:p>
          <a:p>
            <a:r>
              <a:rPr lang="en-US" sz="2400" dirty="0"/>
              <a:t>	A. environment		B. home</a:t>
            </a:r>
          </a:p>
          <a:p>
            <a:r>
              <a:rPr lang="en-US" sz="2400" dirty="0"/>
              <a:t>	C. shelter			D. habitat</a:t>
            </a:r>
          </a:p>
        </p:txBody>
      </p:sp>
      <p:sp>
        <p:nvSpPr>
          <p:cNvPr id="8" name="Rectangle 7"/>
          <p:cNvSpPr/>
          <p:nvPr/>
        </p:nvSpPr>
        <p:spPr>
          <a:xfrm>
            <a:off x="1676400" y="4168676"/>
            <a:ext cx="8686800" cy="2308324"/>
          </a:xfrm>
          <a:prstGeom prst="rect">
            <a:avLst/>
          </a:prstGeom>
        </p:spPr>
        <p:txBody>
          <a:bodyPr wrap="square">
            <a:spAutoFit/>
          </a:bodyPr>
          <a:lstStyle/>
          <a:p>
            <a:r>
              <a:rPr lang="en-US" sz="2400" dirty="0"/>
              <a:t>43.	Which one of the following is an effect of air pollution on non 	living things?</a:t>
            </a:r>
          </a:p>
          <a:p>
            <a:r>
              <a:rPr lang="en-US" sz="2400" dirty="0"/>
              <a:t>	A. Impairs visibility</a:t>
            </a:r>
          </a:p>
          <a:p>
            <a:r>
              <a:rPr lang="en-US" sz="2400" dirty="0"/>
              <a:t>	B. Damages iron sheets</a:t>
            </a:r>
          </a:p>
          <a:p>
            <a:r>
              <a:rPr lang="en-US" sz="2400" dirty="0"/>
              <a:t>	C. Causes wilting</a:t>
            </a:r>
          </a:p>
          <a:p>
            <a:r>
              <a:rPr lang="en-US" sz="2400" dirty="0"/>
              <a:t>	D. Interferes with photosynthesis</a:t>
            </a:r>
          </a:p>
        </p:txBody>
      </p:sp>
    </p:spTree>
    <p:extLst>
      <p:ext uri="{BB962C8B-B14F-4D97-AF65-F5344CB8AC3E}">
        <p14:creationId xmlns:p14="http://schemas.microsoft.com/office/powerpoint/2010/main" val="935337544"/>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Field </a:t>
            </a:r>
            <a:r>
              <a:rPr lang="en-US" dirty="0" smtClean="0"/>
              <a:t>pests</a:t>
            </a:r>
            <a:endParaRPr lang="en-US" dirty="0"/>
          </a:p>
        </p:txBody>
      </p:sp>
      <p:sp>
        <p:nvSpPr>
          <p:cNvPr id="3" name="Content Placeholder 2"/>
          <p:cNvSpPr>
            <a:spLocks noGrp="1"/>
          </p:cNvSpPr>
          <p:nvPr>
            <p:ph idx="1"/>
          </p:nvPr>
        </p:nvSpPr>
        <p:spPr/>
        <p:txBody>
          <a:bodyPr/>
          <a:lstStyle/>
          <a:p>
            <a:r>
              <a:rPr lang="en-US" dirty="0" smtClean="0"/>
              <a:t>Cause </a:t>
            </a:r>
            <a:r>
              <a:rPr lang="en-US" dirty="0"/>
              <a:t>damage and attack crops growing directly in the field</a:t>
            </a:r>
          </a:p>
          <a:p>
            <a:r>
              <a:rPr lang="en-US" dirty="0"/>
              <a:t>Examples</a:t>
            </a:r>
          </a:p>
          <a:p>
            <a:pPr marL="457200" lvl="1" indent="0">
              <a:buNone/>
            </a:pPr>
            <a:r>
              <a:rPr lang="en-US" dirty="0" smtClean="0"/>
              <a:t>Aphids</a:t>
            </a:r>
            <a:r>
              <a:rPr lang="en-US" dirty="0"/>
              <a:t>		</a:t>
            </a:r>
          </a:p>
          <a:p>
            <a:pPr marL="457200" lvl="1" indent="0">
              <a:buNone/>
            </a:pPr>
            <a:r>
              <a:rPr lang="en-US" dirty="0" smtClean="0"/>
              <a:t>Cutworms</a:t>
            </a:r>
            <a:r>
              <a:rPr lang="en-US" dirty="0"/>
              <a:t>		</a:t>
            </a:r>
            <a:endParaRPr lang="en-US" dirty="0" smtClean="0"/>
          </a:p>
          <a:p>
            <a:pPr marL="457200" lvl="1" indent="0">
              <a:buNone/>
            </a:pPr>
            <a:r>
              <a:rPr lang="en-US" dirty="0" smtClean="0"/>
              <a:t>Stalk borers</a:t>
            </a:r>
          </a:p>
          <a:p>
            <a:pPr marL="457200" lvl="1" indent="0">
              <a:buNone/>
            </a:pPr>
            <a:r>
              <a:rPr lang="en-US" dirty="0"/>
              <a:t>Weaver </a:t>
            </a:r>
            <a:r>
              <a:rPr lang="en-US" dirty="0" smtClean="0"/>
              <a:t>birds</a:t>
            </a:r>
          </a:p>
          <a:p>
            <a:pPr marL="457200" lvl="1" indent="0">
              <a:buNone/>
            </a:pPr>
            <a:r>
              <a:rPr lang="en-US" dirty="0"/>
              <a:t>Moles</a:t>
            </a:r>
          </a:p>
          <a:p>
            <a:pPr marL="0" indent="0">
              <a:buNone/>
            </a:pPr>
            <a:endParaRPr lang="en-US" dirty="0"/>
          </a:p>
          <a:p>
            <a:endParaRPr lang="en-US" dirty="0"/>
          </a:p>
        </p:txBody>
      </p:sp>
    </p:spTree>
    <p:extLst>
      <p:ext uri="{BB962C8B-B14F-4D97-AF65-F5344CB8AC3E}">
        <p14:creationId xmlns:p14="http://schemas.microsoft.com/office/powerpoint/2010/main" val="1816045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07482"/>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304800"/>
            <a:ext cx="8534400" cy="6463308"/>
          </a:xfrm>
          <a:prstGeom prst="rect">
            <a:avLst/>
          </a:prstGeom>
          <a:noFill/>
        </p:spPr>
        <p:txBody>
          <a:bodyPr wrap="square" rtlCol="0">
            <a:spAutoFit/>
          </a:bodyPr>
          <a:lstStyle/>
          <a:p>
            <a:pPr algn="ctr"/>
            <a:r>
              <a:rPr lang="en-US" sz="13800" b="1" dirty="0">
                <a:solidFill>
                  <a:srgbClr val="CC0066"/>
                </a:solidFill>
                <a:latin typeface="Arial Black" panose="020B0A04020102020204" pitchFamily="34" charset="0"/>
              </a:rPr>
              <a:t>THE END</a:t>
            </a:r>
          </a:p>
          <a:p>
            <a:pPr algn="ctr"/>
            <a:r>
              <a:rPr lang="en-US" sz="13800" b="1" dirty="0">
                <a:solidFill>
                  <a:srgbClr val="CC0066"/>
                </a:solidFill>
                <a:latin typeface="Arial Black" panose="020B0A04020102020204" pitchFamily="34" charset="0"/>
              </a:rPr>
              <a:t>…………</a:t>
            </a:r>
          </a:p>
        </p:txBody>
      </p:sp>
    </p:spTree>
    <p:extLst>
      <p:ext uri="{BB962C8B-B14F-4D97-AF65-F5344CB8AC3E}">
        <p14:creationId xmlns:p14="http://schemas.microsoft.com/office/powerpoint/2010/main" val="2316093573"/>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enyan National Anthem with Lyrics.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3485"/>
          <a:stretch/>
        </p:blipFill>
        <p:spPr>
          <a:xfrm>
            <a:off x="1510658" y="1"/>
            <a:ext cx="9157343" cy="5714999"/>
          </a:xfrm>
          <a:prstGeom prst="rect">
            <a:avLst/>
          </a:prstGeom>
        </p:spPr>
      </p:pic>
    </p:spTree>
    <p:extLst>
      <p:ext uri="{BB962C8B-B14F-4D97-AF65-F5344CB8AC3E}">
        <p14:creationId xmlns:p14="http://schemas.microsoft.com/office/powerpoint/2010/main" val="122371035"/>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2453">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89892"/>
            <a:ext cx="8991600" cy="6463308"/>
          </a:xfrm>
          <a:prstGeom prst="rect">
            <a:avLst/>
          </a:prstGeom>
          <a:noFill/>
        </p:spPr>
        <p:txBody>
          <a:bodyPr wrap="square" rtlCol="0">
            <a:spAutoFit/>
          </a:bodyPr>
          <a:lstStyle/>
          <a:p>
            <a:pPr algn="ctr"/>
            <a:r>
              <a:rPr lang="en-US" sz="13800" b="1" dirty="0">
                <a:solidFill>
                  <a:srgbClr val="CC0066"/>
                </a:solidFill>
              </a:rPr>
              <a:t>THANK </a:t>
            </a:r>
          </a:p>
          <a:p>
            <a:pPr algn="ctr"/>
            <a:r>
              <a:rPr lang="en-US" sz="13800" b="1" dirty="0">
                <a:solidFill>
                  <a:srgbClr val="CC0066"/>
                </a:solidFill>
              </a:rPr>
              <a:t>YOU</a:t>
            </a:r>
          </a:p>
          <a:p>
            <a:pPr algn="ctr"/>
            <a:r>
              <a:rPr lang="en-US" sz="13800" b="1" dirty="0">
                <a:solidFill>
                  <a:srgbClr val="CC0066"/>
                </a:solidFill>
              </a:rPr>
              <a:t>……………</a:t>
            </a:r>
          </a:p>
        </p:txBody>
      </p:sp>
    </p:spTree>
    <p:extLst>
      <p:ext uri="{BB962C8B-B14F-4D97-AF65-F5344CB8AC3E}">
        <p14:creationId xmlns:p14="http://schemas.microsoft.com/office/powerpoint/2010/main" val="3228567978"/>
      </p:ext>
    </p:extLst>
  </p:cSld>
  <p:clrMapOvr>
    <a:masterClrMapping/>
  </p:clrMapOvr>
  <mc:AlternateContent xmlns:mc="http://schemas.openxmlformats.org/markup-compatibility/2006" xmlns:p14="http://schemas.microsoft.com/office/powerpoint/2010/main">
    <mc:Choice Requires="p14">
      <p:transition spd="slow" p14:dur="2000" advClick="0" advTm="120000">
        <p14:ferris dir="l"/>
      </p:transition>
    </mc:Choice>
    <mc:Fallback xmlns="">
      <p:transition spd="slow" advClick="0" advTm="120000">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Storage </a:t>
            </a:r>
            <a:r>
              <a:rPr lang="en-US" dirty="0" smtClean="0"/>
              <a:t>pests</a:t>
            </a:r>
            <a:endParaRPr lang="en-US" dirty="0"/>
          </a:p>
        </p:txBody>
      </p:sp>
      <p:sp>
        <p:nvSpPr>
          <p:cNvPr id="3" name="Content Placeholder 2"/>
          <p:cNvSpPr>
            <a:spLocks noGrp="1"/>
          </p:cNvSpPr>
          <p:nvPr>
            <p:ph idx="1"/>
          </p:nvPr>
        </p:nvSpPr>
        <p:spPr/>
        <p:txBody>
          <a:bodyPr/>
          <a:lstStyle/>
          <a:p>
            <a:r>
              <a:rPr lang="en-US" dirty="0"/>
              <a:t>Cause damage to stored crops.</a:t>
            </a:r>
          </a:p>
          <a:p>
            <a:pPr marL="0" indent="0" algn="ctr">
              <a:buNone/>
            </a:pPr>
            <a:r>
              <a:rPr lang="en-US" b="1" dirty="0"/>
              <a:t>Examples</a:t>
            </a:r>
          </a:p>
          <a:p>
            <a:r>
              <a:rPr lang="en-US" dirty="0"/>
              <a:t>Weevils</a:t>
            </a:r>
          </a:p>
          <a:p>
            <a:r>
              <a:rPr lang="en-US" dirty="0"/>
              <a:t>White ants</a:t>
            </a:r>
          </a:p>
          <a:p>
            <a:r>
              <a:rPr lang="en-US" dirty="0"/>
              <a:t>Rats</a:t>
            </a:r>
          </a:p>
          <a:p>
            <a:endParaRPr lang="en-US" dirty="0"/>
          </a:p>
        </p:txBody>
      </p:sp>
    </p:spTree>
    <p:extLst>
      <p:ext uri="{BB962C8B-B14F-4D97-AF65-F5344CB8AC3E}">
        <p14:creationId xmlns:p14="http://schemas.microsoft.com/office/powerpoint/2010/main" val="31297533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Aphids</a:t>
            </a:r>
          </a:p>
        </p:txBody>
      </p:sp>
      <p:sp>
        <p:nvSpPr>
          <p:cNvPr id="3" name="Content Placeholder 2"/>
          <p:cNvSpPr>
            <a:spLocks noGrp="1"/>
          </p:cNvSpPr>
          <p:nvPr>
            <p:ph idx="1"/>
          </p:nvPr>
        </p:nvSpPr>
        <p:spPr/>
        <p:txBody>
          <a:bodyPr/>
          <a:lstStyle/>
          <a:p>
            <a:r>
              <a:rPr lang="en-US" dirty="0"/>
              <a:t>Attacks cabbage, beans, maize and oranges.</a:t>
            </a:r>
          </a:p>
          <a:p>
            <a:r>
              <a:rPr lang="en-US" dirty="0"/>
              <a:t>Damage caused</a:t>
            </a:r>
          </a:p>
          <a:p>
            <a:pPr lvl="1"/>
            <a:r>
              <a:rPr lang="en-US" dirty="0"/>
              <a:t>Weakens plants		</a:t>
            </a:r>
          </a:p>
          <a:p>
            <a:pPr lvl="1"/>
            <a:r>
              <a:rPr lang="en-US" dirty="0"/>
              <a:t>Sucks juice from the plants</a:t>
            </a:r>
          </a:p>
          <a:p>
            <a:pPr lvl="1"/>
            <a:r>
              <a:rPr lang="en-US" dirty="0"/>
              <a:t>Spreads crop diseases</a:t>
            </a:r>
          </a:p>
          <a:p>
            <a:endParaRPr lang="en-US" dirty="0"/>
          </a:p>
        </p:txBody>
      </p:sp>
      <p:pic>
        <p:nvPicPr>
          <p:cNvPr id="4" name="Picture 2" descr="C:\Users\NASOKHO\Downloads\Aphids_May_201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9975" y="3481137"/>
            <a:ext cx="5412026" cy="337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542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Cutworms</a:t>
            </a:r>
          </a:p>
        </p:txBody>
      </p:sp>
      <p:sp>
        <p:nvSpPr>
          <p:cNvPr id="3" name="Content Placeholder 2"/>
          <p:cNvSpPr>
            <a:spLocks noGrp="1"/>
          </p:cNvSpPr>
          <p:nvPr>
            <p:ph idx="1"/>
          </p:nvPr>
        </p:nvSpPr>
        <p:spPr/>
        <p:txBody>
          <a:bodyPr/>
          <a:lstStyle/>
          <a:p>
            <a:r>
              <a:rPr lang="en-US" dirty="0"/>
              <a:t>3. Cutworms</a:t>
            </a:r>
          </a:p>
          <a:p>
            <a:r>
              <a:rPr lang="en-US" dirty="0"/>
              <a:t>Attacks Irish potatoes, beans, tomatoes and cabbages</a:t>
            </a:r>
          </a:p>
          <a:p>
            <a:r>
              <a:rPr lang="en-US" dirty="0"/>
              <a:t>Damage caused</a:t>
            </a:r>
          </a:p>
          <a:p>
            <a:pPr lvl="1"/>
            <a:r>
              <a:rPr lang="en-US" dirty="0"/>
              <a:t>Stems fall off</a:t>
            </a:r>
          </a:p>
          <a:p>
            <a:pPr lvl="1"/>
            <a:r>
              <a:rPr lang="en-US" dirty="0"/>
              <a:t>Cuts through </a:t>
            </a:r>
            <a:r>
              <a:rPr lang="en-US" dirty="0" smtClean="0"/>
              <a:t>the stem </a:t>
            </a:r>
            <a:r>
              <a:rPr lang="en-US" dirty="0"/>
              <a:t>of the seedling near the ground level</a:t>
            </a:r>
          </a:p>
          <a:p>
            <a:endParaRPr lang="en-US" dirty="0"/>
          </a:p>
          <a:p>
            <a:endParaRPr lang="en-US" dirty="0"/>
          </a:p>
        </p:txBody>
      </p:sp>
      <p:pic>
        <p:nvPicPr>
          <p:cNvPr id="4" name="Picture 3"/>
          <p:cNvPicPr>
            <a:picLocks noChangeAspect="1"/>
          </p:cNvPicPr>
          <p:nvPr/>
        </p:nvPicPr>
        <p:blipFill>
          <a:blip r:embed="rId2"/>
          <a:stretch>
            <a:fillRect/>
          </a:stretch>
        </p:blipFill>
        <p:spPr>
          <a:xfrm>
            <a:off x="8381670" y="4693732"/>
            <a:ext cx="3810330" cy="2164268"/>
          </a:xfrm>
          <a:prstGeom prst="rect">
            <a:avLst/>
          </a:prstGeom>
        </p:spPr>
      </p:pic>
    </p:spTree>
    <p:extLst>
      <p:ext uri="{BB962C8B-B14F-4D97-AF65-F5344CB8AC3E}">
        <p14:creationId xmlns:p14="http://schemas.microsoft.com/office/powerpoint/2010/main" val="111961880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60334" y="3614647"/>
            <a:ext cx="3523793" cy="3243353"/>
          </a:xfrm>
          <a:prstGeom prst="rect">
            <a:avLst/>
          </a:prstGeom>
        </p:spPr>
      </p:pic>
      <p:sp>
        <p:nvSpPr>
          <p:cNvPr id="2" name="Title 1"/>
          <p:cNvSpPr>
            <a:spLocks noGrp="1"/>
          </p:cNvSpPr>
          <p:nvPr>
            <p:ph type="title"/>
          </p:nvPr>
        </p:nvSpPr>
        <p:spPr/>
        <p:txBody>
          <a:bodyPr/>
          <a:lstStyle/>
          <a:p>
            <a:r>
              <a:rPr lang="en-US" dirty="0">
                <a:latin typeface="Cambria" panose="02040503050406030204" pitchFamily="18" charset="0"/>
              </a:rPr>
              <a:t>Weevils</a:t>
            </a:r>
            <a:endParaRPr lang="en-US" dirty="0"/>
          </a:p>
        </p:txBody>
      </p:sp>
      <p:sp>
        <p:nvSpPr>
          <p:cNvPr id="3" name="Content Placeholder 2"/>
          <p:cNvSpPr>
            <a:spLocks noGrp="1"/>
          </p:cNvSpPr>
          <p:nvPr>
            <p:ph idx="1"/>
          </p:nvPr>
        </p:nvSpPr>
        <p:spPr/>
        <p:txBody>
          <a:bodyPr/>
          <a:lstStyle/>
          <a:p>
            <a:r>
              <a:rPr lang="en-US" dirty="0"/>
              <a:t>Attacks beans, maize, cowpeas, sweet potatoes, cashew nuts, bananas and sisal </a:t>
            </a:r>
            <a:r>
              <a:rPr lang="en-US" dirty="0" smtClean="0"/>
              <a:t>plants</a:t>
            </a:r>
            <a:endParaRPr lang="en-US" dirty="0"/>
          </a:p>
          <a:p>
            <a:r>
              <a:rPr lang="en-US" dirty="0"/>
              <a:t>Damage caused</a:t>
            </a:r>
          </a:p>
          <a:p>
            <a:pPr lvl="1"/>
            <a:r>
              <a:rPr lang="en-US" dirty="0"/>
              <a:t>Bore holes in the grains</a:t>
            </a:r>
          </a:p>
          <a:p>
            <a:pPr lvl="1"/>
            <a:r>
              <a:rPr lang="en-US" dirty="0"/>
              <a:t>Bore holes in the growing point of bananas and sisal</a:t>
            </a:r>
          </a:p>
          <a:p>
            <a:pPr lvl="1"/>
            <a:r>
              <a:rPr lang="en-US" dirty="0"/>
              <a:t>Bore holes in the stems below the bark e.g. in cashew nuts</a:t>
            </a:r>
          </a:p>
          <a:p>
            <a:endParaRPr lang="en-US" dirty="0"/>
          </a:p>
        </p:txBody>
      </p:sp>
    </p:spTree>
    <p:extLst>
      <p:ext uri="{BB962C8B-B14F-4D97-AF65-F5344CB8AC3E}">
        <p14:creationId xmlns:p14="http://schemas.microsoft.com/office/powerpoint/2010/main" val="35084536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Termites</a:t>
            </a:r>
          </a:p>
        </p:txBody>
      </p:sp>
      <p:sp>
        <p:nvSpPr>
          <p:cNvPr id="3" name="Content Placeholder 2"/>
          <p:cNvSpPr>
            <a:spLocks noGrp="1"/>
          </p:cNvSpPr>
          <p:nvPr>
            <p:ph idx="1"/>
          </p:nvPr>
        </p:nvSpPr>
        <p:spPr/>
        <p:txBody>
          <a:bodyPr/>
          <a:lstStyle/>
          <a:p>
            <a:r>
              <a:rPr lang="en-US" dirty="0"/>
              <a:t>Attacks maize, cassava, sugarcane and sunflower</a:t>
            </a:r>
          </a:p>
          <a:p>
            <a:r>
              <a:rPr lang="en-US" dirty="0"/>
              <a:t> Damage caused</a:t>
            </a:r>
          </a:p>
          <a:p>
            <a:pPr lvl="1"/>
            <a:r>
              <a:rPr lang="en-US" dirty="0"/>
              <a:t>Eat plant materials after planting</a:t>
            </a:r>
          </a:p>
          <a:p>
            <a:pPr lvl="1"/>
            <a:r>
              <a:rPr lang="en-US" dirty="0"/>
              <a:t>Eat plants once they are mature</a:t>
            </a:r>
          </a:p>
          <a:p>
            <a:endParaRPr lang="en-US" dirty="0"/>
          </a:p>
        </p:txBody>
      </p:sp>
      <p:pic>
        <p:nvPicPr>
          <p:cNvPr id="4" name="Picture 3"/>
          <p:cNvPicPr>
            <a:picLocks noChangeAspect="1"/>
          </p:cNvPicPr>
          <p:nvPr/>
        </p:nvPicPr>
        <p:blipFill>
          <a:blip r:embed="rId2"/>
          <a:stretch>
            <a:fillRect/>
          </a:stretch>
        </p:blipFill>
        <p:spPr>
          <a:xfrm>
            <a:off x="9296149" y="4718119"/>
            <a:ext cx="2895851" cy="2139881"/>
          </a:xfrm>
          <a:prstGeom prst="rect">
            <a:avLst/>
          </a:prstGeom>
        </p:spPr>
      </p:pic>
    </p:spTree>
    <p:extLst>
      <p:ext uri="{BB962C8B-B14F-4D97-AF65-F5344CB8AC3E}">
        <p14:creationId xmlns:p14="http://schemas.microsoft.com/office/powerpoint/2010/main" val="7353341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Birds</a:t>
            </a:r>
          </a:p>
        </p:txBody>
      </p:sp>
      <p:sp>
        <p:nvSpPr>
          <p:cNvPr id="3" name="Content Placeholder 2"/>
          <p:cNvSpPr>
            <a:spLocks noGrp="1"/>
          </p:cNvSpPr>
          <p:nvPr>
            <p:ph idx="1"/>
          </p:nvPr>
        </p:nvSpPr>
        <p:spPr/>
        <p:txBody>
          <a:bodyPr/>
          <a:lstStyle/>
          <a:p>
            <a:r>
              <a:rPr lang="en-US" dirty="0"/>
              <a:t>Attack maize, rice, millet and sorghum</a:t>
            </a:r>
            <a:r>
              <a:rPr lang="en-US" dirty="0" smtClean="0"/>
              <a:t>.</a:t>
            </a:r>
            <a:endParaRPr lang="en-US" dirty="0"/>
          </a:p>
          <a:p>
            <a:r>
              <a:rPr lang="en-US" dirty="0"/>
              <a:t>Type of damage caused</a:t>
            </a:r>
          </a:p>
          <a:p>
            <a:r>
              <a:rPr lang="en-US" dirty="0"/>
              <a:t>Eat grains before they </a:t>
            </a:r>
          </a:p>
          <a:p>
            <a:pPr lvl="1"/>
            <a:r>
              <a:rPr lang="en-US" dirty="0"/>
              <a:t>mature and when they</a:t>
            </a:r>
          </a:p>
          <a:p>
            <a:pPr lvl="1"/>
            <a:r>
              <a:rPr lang="en-US" dirty="0"/>
              <a:t>dry up.</a:t>
            </a:r>
          </a:p>
          <a:p>
            <a:endParaRPr lang="en-US" dirty="0"/>
          </a:p>
        </p:txBody>
      </p:sp>
      <p:pic>
        <p:nvPicPr>
          <p:cNvPr id="5" name="Picture 4"/>
          <p:cNvPicPr>
            <a:picLocks noChangeAspect="1"/>
          </p:cNvPicPr>
          <p:nvPr/>
        </p:nvPicPr>
        <p:blipFill>
          <a:blip r:embed="rId2"/>
          <a:stretch>
            <a:fillRect/>
          </a:stretch>
        </p:blipFill>
        <p:spPr>
          <a:xfrm>
            <a:off x="4995612" y="2928937"/>
            <a:ext cx="4286250" cy="3438525"/>
          </a:xfrm>
          <a:prstGeom prst="rect">
            <a:avLst/>
          </a:prstGeom>
        </p:spPr>
      </p:pic>
    </p:spTree>
    <p:extLst>
      <p:ext uri="{BB962C8B-B14F-4D97-AF65-F5344CB8AC3E}">
        <p14:creationId xmlns:p14="http://schemas.microsoft.com/office/powerpoint/2010/main" val="16968287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Effects of pests on </a:t>
            </a:r>
            <a:r>
              <a:rPr lang="en-US" dirty="0" smtClean="0"/>
              <a:t>crops</a:t>
            </a:r>
            <a:endParaRPr lang="en-US" dirty="0"/>
          </a:p>
        </p:txBody>
      </p:sp>
      <p:sp>
        <p:nvSpPr>
          <p:cNvPr id="3" name="Content Placeholder 2"/>
          <p:cNvSpPr>
            <a:spLocks noGrp="1"/>
          </p:cNvSpPr>
          <p:nvPr>
            <p:ph idx="1"/>
          </p:nvPr>
        </p:nvSpPr>
        <p:spPr/>
        <p:txBody>
          <a:bodyPr/>
          <a:lstStyle/>
          <a:p>
            <a:r>
              <a:rPr lang="en-US" dirty="0"/>
              <a:t>Lower the yield.</a:t>
            </a:r>
          </a:p>
          <a:p>
            <a:r>
              <a:rPr lang="en-US" dirty="0"/>
              <a:t>Reduce quality of produce.</a:t>
            </a:r>
          </a:p>
          <a:p>
            <a:r>
              <a:rPr lang="en-US" dirty="0"/>
              <a:t>Transmission of diseases to crops.</a:t>
            </a:r>
          </a:p>
          <a:p>
            <a:r>
              <a:rPr lang="en-US" dirty="0"/>
              <a:t>Cause diseases to consumers.</a:t>
            </a:r>
          </a:p>
          <a:p>
            <a:endParaRPr lang="en-US" dirty="0"/>
          </a:p>
          <a:p>
            <a:endParaRPr lang="en-US" dirty="0"/>
          </a:p>
        </p:txBody>
      </p:sp>
    </p:spTree>
    <p:extLst>
      <p:ext uri="{BB962C8B-B14F-4D97-AF65-F5344CB8AC3E}">
        <p14:creationId xmlns:p14="http://schemas.microsoft.com/office/powerpoint/2010/main" val="189952460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advClick="0" advTm="30000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7537"/>
            <a:ext cx="8333222" cy="1147969"/>
          </a:xfrm>
        </p:spPr>
        <p:txBody>
          <a:bodyPr>
            <a:normAutofit fontScale="90000"/>
          </a:bodyPr>
          <a:lstStyle/>
          <a:p>
            <a:r>
              <a:rPr lang="en-US" dirty="0"/>
              <a:t>SUMMARY OF CROP </a:t>
            </a:r>
            <a:r>
              <a:rPr lang="en-US" dirty="0" smtClean="0"/>
              <a:t>PESTS</a:t>
            </a:r>
            <a:br>
              <a:rPr lang="en-US" dirty="0" smtClean="0"/>
            </a:br>
            <a:r>
              <a:rPr lang="en-US" dirty="0" smtClean="0"/>
              <a:t> </a:t>
            </a:r>
            <a:r>
              <a:rPr lang="en-US" dirty="0"/>
              <a:t>AND THEIR </a:t>
            </a:r>
            <a:r>
              <a:rPr lang="en-US" dirty="0" smtClean="0"/>
              <a:t>EFFECTS</a:t>
            </a:r>
            <a:endParaRPr lang="en-US" dirty="0"/>
          </a:p>
        </p:txBody>
      </p:sp>
      <p:graphicFrame>
        <p:nvGraphicFramePr>
          <p:cNvPr id="5" name="Table Placeholder 4"/>
          <p:cNvGraphicFramePr>
            <a:graphicFrameLocks noGrp="1"/>
          </p:cNvGraphicFramePr>
          <p:nvPr>
            <p:ph type="tbl" sz="quarter" idx="12"/>
            <p:extLst/>
          </p:nvPr>
        </p:nvGraphicFramePr>
        <p:xfrm>
          <a:off x="151527" y="1330961"/>
          <a:ext cx="10821273" cy="5527039"/>
        </p:xfrm>
        <a:graphic>
          <a:graphicData uri="http://schemas.openxmlformats.org/drawingml/2006/table">
            <a:tbl>
              <a:tblPr firstRow="1" bandRow="1">
                <a:tableStyleId>{2D5ABB26-0587-4C30-8999-92F81FD0307C}</a:tableStyleId>
              </a:tblPr>
              <a:tblGrid>
                <a:gridCol w="3607091">
                  <a:extLst>
                    <a:ext uri="{9D8B030D-6E8A-4147-A177-3AD203B41FA5}">
                      <a16:colId xmlns:a16="http://schemas.microsoft.com/office/drawing/2014/main" val="20000"/>
                    </a:ext>
                  </a:extLst>
                </a:gridCol>
                <a:gridCol w="3607091">
                  <a:extLst>
                    <a:ext uri="{9D8B030D-6E8A-4147-A177-3AD203B41FA5}">
                      <a16:colId xmlns:a16="http://schemas.microsoft.com/office/drawing/2014/main" val="20001"/>
                    </a:ext>
                  </a:extLst>
                </a:gridCol>
                <a:gridCol w="3607091">
                  <a:extLst>
                    <a:ext uri="{9D8B030D-6E8A-4147-A177-3AD203B41FA5}">
                      <a16:colId xmlns:a16="http://schemas.microsoft.com/office/drawing/2014/main" val="20002"/>
                    </a:ext>
                  </a:extLst>
                </a:gridCol>
              </a:tblGrid>
              <a:tr h="493486">
                <a:tc>
                  <a:txBody>
                    <a:bodyPr/>
                    <a:lstStyle/>
                    <a:p>
                      <a:r>
                        <a:rPr lang="en-US" sz="2400" b="1" dirty="0" smtClean="0"/>
                        <a:t>Crop pest</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Crop attacked</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1" dirty="0" smtClean="0"/>
                        <a:t>Type of damage</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86971">
                <a:tc>
                  <a:txBody>
                    <a:bodyPr/>
                    <a:lstStyle/>
                    <a:p>
                      <a:r>
                        <a:rPr lang="en-US" dirty="0" smtClean="0"/>
                        <a:t>Stalk</a:t>
                      </a:r>
                      <a:r>
                        <a:rPr lang="en-US" baseline="0" dirty="0" smtClean="0"/>
                        <a:t> borer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(MAMISOSU)- maize, millet , sorghum,</a:t>
                      </a:r>
                      <a:r>
                        <a:rPr lang="en-US" baseline="0" dirty="0" smtClean="0"/>
                        <a:t> sugarcane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Holes in the stem, stalk,</a:t>
                      </a:r>
                      <a:r>
                        <a:rPr lang="en-US" baseline="0" dirty="0" smtClean="0"/>
                        <a:t> ears and leaves. </a:t>
                      </a:r>
                    </a:p>
                    <a:p>
                      <a:r>
                        <a:rPr lang="en-US" baseline="0" dirty="0" smtClean="0"/>
                        <a:t>Weakened stem that fall off.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0880">
                <a:tc>
                  <a:txBody>
                    <a:bodyPr/>
                    <a:lstStyle/>
                    <a:p>
                      <a:r>
                        <a:rPr lang="en-US" dirty="0" smtClean="0"/>
                        <a:t>Aphids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(CABOM)- cabbages, beans, oranges and maize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Suck juice,</a:t>
                      </a:r>
                      <a:r>
                        <a:rPr lang="en-US" baseline="0" dirty="0" smtClean="0"/>
                        <a:t> weakened plant and spread diseases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0880">
                <a:tc>
                  <a:txBody>
                    <a:bodyPr/>
                    <a:lstStyle/>
                    <a:p>
                      <a:r>
                        <a:rPr lang="en-US" dirty="0" smtClean="0"/>
                        <a:t>Cutworms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(CABIT)- cabbages, beans, Irish</a:t>
                      </a:r>
                      <a:r>
                        <a:rPr lang="en-US" baseline="0" dirty="0" smtClean="0"/>
                        <a:t> potatoes, tomatoes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Cut stem of seedlings near the ground.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986971">
                <a:tc>
                  <a:txBody>
                    <a:bodyPr/>
                    <a:lstStyle/>
                    <a:p>
                      <a:r>
                        <a:rPr lang="en-US" dirty="0" smtClean="0"/>
                        <a:t>Termites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(CASSASUSUMA)-cassava, sugarcane , sunflower ,</a:t>
                      </a:r>
                      <a:r>
                        <a:rPr lang="en-US" baseline="0" dirty="0" smtClean="0"/>
                        <a:t> maize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Eat plant material after planting and eats plants when they are mature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86971">
                <a:tc>
                  <a:txBody>
                    <a:bodyPr/>
                    <a:lstStyle/>
                    <a:p>
                      <a:r>
                        <a:rPr lang="en-US" dirty="0" smtClean="0"/>
                        <a:t>Weevils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Maize, beans, cowpeas, bananas,  cashewnuts , sweet potatoes and sisal.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Bore holes in the grains</a:t>
                      </a:r>
                    </a:p>
                    <a:p>
                      <a:r>
                        <a:rPr lang="en-US" dirty="0" smtClean="0"/>
                        <a:t>Bore holes in growing points on bananas and sisal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90880">
                <a:tc>
                  <a:txBody>
                    <a:bodyPr/>
                    <a:lstStyle/>
                    <a:p>
                      <a:r>
                        <a:rPr lang="en-US" dirty="0" smtClean="0"/>
                        <a:t>Weaver</a:t>
                      </a:r>
                      <a:r>
                        <a:rPr lang="en-US" baseline="0" dirty="0" smtClean="0"/>
                        <a:t> birds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(MARIMISO)-maize, rice, millet and sorghum.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They eat grains before they mature and when they dry.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25044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IM Projects">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A37AE1A3-1DCF-479A-90BD-006A7A6E3496}" vid="{8882451A-4E67-4DF0-8DDF-C42789A9108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13791</TotalTime>
  <Words>35169</Words>
  <Application>Microsoft Office PowerPoint</Application>
  <PresentationFormat>Widescreen</PresentationFormat>
  <Paragraphs>7678</Paragraphs>
  <Slides>913</Slides>
  <Notes>5</Notes>
  <HiddenSlides>0</HiddenSlides>
  <MMClips>1</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913</vt:i4>
      </vt:variant>
    </vt:vector>
  </HeadingPairs>
  <TitlesOfParts>
    <vt:vector size="928" baseType="lpstr">
      <vt:lpstr>Agency FB</vt:lpstr>
      <vt:lpstr>Arial</vt:lpstr>
      <vt:lpstr>Arial Black</vt:lpstr>
      <vt:lpstr>Calibri</vt:lpstr>
      <vt:lpstr>Calibri Light</vt:lpstr>
      <vt:lpstr>Cambria</vt:lpstr>
      <vt:lpstr>CiscoSans ExtraLight</vt:lpstr>
      <vt:lpstr>Gill Sans SemiBold</vt:lpstr>
      <vt:lpstr>Segoe UI Semibold</vt:lpstr>
      <vt:lpstr>Times New Roman</vt:lpstr>
      <vt:lpstr>Wingdings</vt:lpstr>
      <vt:lpstr>Wingdings 3</vt:lpstr>
      <vt:lpstr>Office Theme</vt:lpstr>
      <vt:lpstr>AIM Projects</vt:lpstr>
      <vt:lpstr>CorelDRAW.Graphic.12</vt:lpstr>
      <vt:lpstr>PowerPoint Presentation</vt:lpstr>
      <vt:lpstr>Plants</vt:lpstr>
      <vt:lpstr>Types of crops</vt:lpstr>
      <vt:lpstr>Characteristics of plants</vt:lpstr>
      <vt:lpstr>PARTS OF A PLANT</vt:lpstr>
      <vt:lpstr>Food crops</vt:lpstr>
      <vt:lpstr>Examples of food crops include</vt:lpstr>
      <vt:lpstr>Cash Crops</vt:lpstr>
      <vt:lpstr>Examples of cash crops</vt:lpstr>
      <vt:lpstr>Weeds</vt:lpstr>
      <vt:lpstr>Examples include:</vt:lpstr>
      <vt:lpstr>1. Black jack</vt:lpstr>
      <vt:lpstr>2. Sodom apple</vt:lpstr>
      <vt:lpstr>3. Wandering jew</vt:lpstr>
      <vt:lpstr>4. Pig Weed</vt:lpstr>
      <vt:lpstr>5. Mexican marigold</vt:lpstr>
      <vt:lpstr>7.Oxalis</vt:lpstr>
      <vt:lpstr>Harmful effects of weeds</vt:lpstr>
      <vt:lpstr>Methods of controlling weeds</vt:lpstr>
      <vt:lpstr>Classification of plants</vt:lpstr>
      <vt:lpstr>Green plants</vt:lpstr>
      <vt:lpstr>Non-green plants</vt:lpstr>
      <vt:lpstr>Summary of plants</vt:lpstr>
      <vt:lpstr>Flowering and non-flowering plants</vt:lpstr>
      <vt:lpstr>CLASSIFICATION OF PLANTS</vt:lpstr>
      <vt:lpstr>PowerPoint Presentation</vt:lpstr>
      <vt:lpstr>Functions of external parts of a plant</vt:lpstr>
      <vt:lpstr>Functions of roots</vt:lpstr>
      <vt:lpstr>Functions of stems</vt:lpstr>
      <vt:lpstr>Food storage in plants</vt:lpstr>
      <vt:lpstr>Others store food in the stem.</vt:lpstr>
      <vt:lpstr>Experiment:  To investigate transportation of water and mineral salts in plants </vt:lpstr>
      <vt:lpstr>Requirements:</vt:lpstr>
      <vt:lpstr>ABSORPTION OF WATER AND MINERAL SALTS</vt:lpstr>
      <vt:lpstr>PowerPoint Presentation</vt:lpstr>
      <vt:lpstr>PowerPoint Presentation</vt:lpstr>
      <vt:lpstr>Diagrams of plants that store food in the stems </vt:lpstr>
      <vt:lpstr>Plants whose roots store food.</vt:lpstr>
      <vt:lpstr>Functions of leaves</vt:lpstr>
      <vt:lpstr>PowerPoint Presentation</vt:lpstr>
      <vt:lpstr>Transpiration in plants</vt:lpstr>
      <vt:lpstr>Experiment: To investigate transpiration in plants</vt:lpstr>
      <vt:lpstr>PowerPoint Presentation</vt:lpstr>
      <vt:lpstr>To investigate transpiration in plants.</vt:lpstr>
      <vt:lpstr>Function of flowers</vt:lpstr>
      <vt:lpstr>Functions of fruits</vt:lpstr>
      <vt:lpstr>Types of roots</vt:lpstr>
      <vt:lpstr>Tap root</vt:lpstr>
      <vt:lpstr>Fibrous roots</vt:lpstr>
      <vt:lpstr>Parts of a flower and their functions</vt:lpstr>
      <vt:lpstr>Parts of a flower and their functions</vt:lpstr>
      <vt:lpstr>Growth and reproduction in plants</vt:lpstr>
      <vt:lpstr>A flower is a reproductive part of a plant.</vt:lpstr>
      <vt:lpstr>Pollination</vt:lpstr>
      <vt:lpstr>Types of pollination</vt:lpstr>
      <vt:lpstr>Self-pollination</vt:lpstr>
      <vt:lpstr>Cross pollination</vt:lpstr>
      <vt:lpstr>PowerPoint Presentation</vt:lpstr>
      <vt:lpstr>Agents of pollination</vt:lpstr>
      <vt:lpstr>Characteristics of insect pollinated flowers</vt:lpstr>
      <vt:lpstr>Characteristics of wind pollinated flowers</vt:lpstr>
      <vt:lpstr>Fertilization</vt:lpstr>
      <vt:lpstr>Summary of the stages of formation of the zygote</vt:lpstr>
      <vt:lpstr>Dicot germination</vt:lpstr>
      <vt:lpstr>Monocot Germination</vt:lpstr>
      <vt:lpstr>Parts of a seed</vt:lpstr>
      <vt:lpstr>Germination</vt:lpstr>
      <vt:lpstr>Conditions necessary for germination</vt:lpstr>
      <vt:lpstr>Process of germination</vt:lpstr>
      <vt:lpstr>Experiment to find out the conditions necessary for germination</vt:lpstr>
      <vt:lpstr>1.  Water or moisture in germination</vt:lpstr>
      <vt:lpstr>PowerPoint Presentation</vt:lpstr>
      <vt:lpstr>2. Presence of air (oxygen)</vt:lpstr>
      <vt:lpstr>Observation: </vt:lpstr>
      <vt:lpstr>Presence of warmth/temperature</vt:lpstr>
      <vt:lpstr>Presence of warmth/temperature</vt:lpstr>
      <vt:lpstr>Summary Process of germination</vt:lpstr>
      <vt:lpstr>PowerPoint Presentation</vt:lpstr>
      <vt:lpstr>STANDARD 7 WORK</vt:lpstr>
      <vt:lpstr>INTERDEPENDENCE BETWEEN PLANTS AND PLANTS</vt:lpstr>
      <vt:lpstr>Interdependence between Plants and animals</vt:lpstr>
      <vt:lpstr>PowerPoint Presentation</vt:lpstr>
      <vt:lpstr>PowerPoint Presentation</vt:lpstr>
      <vt:lpstr>PowerPoint Presentation</vt:lpstr>
      <vt:lpstr>Food chain</vt:lpstr>
      <vt:lpstr>PowerPoint Presentation</vt:lpstr>
      <vt:lpstr>Examples of food chains</vt:lpstr>
      <vt:lpstr>Crop Pests</vt:lpstr>
      <vt:lpstr>Pest</vt:lpstr>
      <vt:lpstr>Stalk borer</vt:lpstr>
      <vt:lpstr>Field pests</vt:lpstr>
      <vt:lpstr>Storage pests</vt:lpstr>
      <vt:lpstr>Aphids</vt:lpstr>
      <vt:lpstr>Cutworms</vt:lpstr>
      <vt:lpstr>Weevils</vt:lpstr>
      <vt:lpstr>Termites</vt:lpstr>
      <vt:lpstr>Birds</vt:lpstr>
      <vt:lpstr>Effects of pests on crops</vt:lpstr>
      <vt:lpstr>SUMMARY OF CROP PESTS  AND THEIR EFFECTS</vt:lpstr>
      <vt:lpstr>Control measures for crop pests</vt:lpstr>
      <vt:lpstr>Signs of unhealthy crops</vt:lpstr>
      <vt:lpstr>Effects of crop diseases</vt:lpstr>
      <vt:lpstr>Adaptation of plants</vt:lpstr>
      <vt:lpstr>Adaptation of plants to survive in dry areas</vt:lpstr>
      <vt:lpstr>Adaptation of plants to survive in dry areas</vt:lpstr>
      <vt:lpstr>Examples of plants in dry areas</vt:lpstr>
      <vt:lpstr>Adaptation of plants to wet areas</vt:lpstr>
      <vt:lpstr>Examples of plants in wet areas</vt:lpstr>
      <vt:lpstr>Exercise 1 QUESTIONS ON PLANTS</vt:lpstr>
      <vt:lpstr>Study the diagram below</vt:lpstr>
      <vt:lpstr>PowerPoint Presentation</vt:lpstr>
      <vt:lpstr>PowerPoint Presentation</vt:lpstr>
      <vt:lpstr>PowerPoint Presentation</vt:lpstr>
      <vt:lpstr>PowerPoint Presentation</vt:lpstr>
      <vt:lpstr>PowerPoint Presentation</vt:lpstr>
      <vt:lpstr>PowerPoint Presentation</vt:lpstr>
      <vt:lpstr>KCPE QUESTIONS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Kcpe…. Interdependence.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 FOUR WORK</vt:lpstr>
      <vt:lpstr>    WEATHER AND ASTRONOMY</vt:lpstr>
      <vt:lpstr>TYPES OF CLOUDS</vt:lpstr>
      <vt:lpstr>WEATHER INSTRUMENTS</vt:lpstr>
      <vt:lpstr>NOTE:</vt:lpstr>
      <vt:lpstr>Materials used in making a rain gauge</vt:lpstr>
      <vt:lpstr>PowerPoint Presentation</vt:lpstr>
      <vt:lpstr>PowerPoint Presentation</vt:lpstr>
      <vt:lpstr>Thermometer</vt:lpstr>
      <vt:lpstr>Types of Thermometers</vt:lpstr>
      <vt:lpstr>Liquid Thermometer</vt:lpstr>
      <vt:lpstr>PowerPoint Presentation</vt:lpstr>
      <vt:lpstr>AIR THERMOMETER</vt:lpstr>
      <vt:lpstr>The following materials are used to make a simple Air Thermometer.</vt:lpstr>
      <vt:lpstr>The solar system</vt:lpstr>
      <vt:lpstr>Order of the planet from the sun</vt:lpstr>
      <vt:lpstr>NOTE:</vt:lpstr>
      <vt:lpstr>PowerPoint Presentation</vt:lpstr>
      <vt:lpstr>Modelling of the solar system</vt:lpstr>
      <vt:lpstr>More about the sky</vt:lpstr>
      <vt:lpstr>EXERCISE 2 QUESTIONS ON WEATHER INSTRUMENTS </vt:lpstr>
      <vt:lpstr>Use the diagram below to answer questions that follows 1-4</vt:lpstr>
      <vt:lpstr>PowerPoint Presentation</vt:lpstr>
      <vt:lpstr>PowerPoint Presentation</vt:lpstr>
      <vt:lpstr>PowerPoint Presentation</vt:lpstr>
      <vt:lpstr>PowerPoint Presentation</vt:lpstr>
      <vt:lpstr>QUESTIONS ON PLANETS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PLANTS </vt:lpstr>
      <vt:lpstr>PARTS OF A PLANT </vt:lpstr>
      <vt:lpstr>Food crops </vt:lpstr>
      <vt:lpstr>Food crops.. Example. </vt:lpstr>
      <vt:lpstr>Cash Crops </vt:lpstr>
      <vt:lpstr>Examples of cash crops...</vt:lpstr>
      <vt:lpstr>Weeds </vt:lpstr>
      <vt:lpstr>1. Black jack </vt:lpstr>
      <vt:lpstr>2. Sodom apple </vt:lpstr>
      <vt:lpstr>3. Wandering jew </vt:lpstr>
      <vt:lpstr>4. Pig Weed</vt:lpstr>
      <vt:lpstr>5. Mexican marigold </vt:lpstr>
      <vt:lpstr>7.Oxalis</vt:lpstr>
      <vt:lpstr>Harmful effects of weeds </vt:lpstr>
      <vt:lpstr>Methods of controlling weeds </vt:lpstr>
      <vt:lpstr>Classification of plants </vt:lpstr>
      <vt:lpstr>Green plants </vt:lpstr>
      <vt:lpstr>Non-green plants </vt:lpstr>
      <vt:lpstr>SONG ON NON GREEN PLANTS</vt:lpstr>
      <vt:lpstr>Summary of plants </vt:lpstr>
      <vt:lpstr>Flowering and non-flowering plants </vt:lpstr>
      <vt:lpstr>PowerPoint Presentation</vt:lpstr>
      <vt:lpstr>PowerPoint Presentation</vt:lpstr>
      <vt:lpstr>Functions of external parts of a plant </vt:lpstr>
      <vt:lpstr>Functions of stems </vt:lpstr>
      <vt:lpstr>Food storage in plants </vt:lpstr>
      <vt:lpstr>Others store food in the stem.</vt:lpstr>
      <vt:lpstr>Experiment:  To investigate transportation of water and mineral salts in plants </vt:lpstr>
      <vt:lpstr>ABSORPTION OF WATER AND MINERAL SALTS</vt:lpstr>
      <vt:lpstr>PowerPoint Presentation</vt:lpstr>
      <vt:lpstr>Experiment:  To investigate transportation of water and mineral salts in plants </vt:lpstr>
      <vt:lpstr>Plants which store food in the stem</vt:lpstr>
      <vt:lpstr>Diagrams of plants that store food in the stems </vt:lpstr>
      <vt:lpstr>Plants whose roots store food.</vt:lpstr>
      <vt:lpstr>Functions of leaves </vt:lpstr>
      <vt:lpstr>PowerPoint Presentation</vt:lpstr>
      <vt:lpstr>PowerPoint Presentation</vt:lpstr>
      <vt:lpstr>Transpiration in plants </vt:lpstr>
      <vt:lpstr>PowerPoint Presentation</vt:lpstr>
      <vt:lpstr>To investigate transpiration in plants.</vt:lpstr>
      <vt:lpstr>PowerPoint Presentation</vt:lpstr>
      <vt:lpstr>Types of roots </vt:lpstr>
      <vt:lpstr>Fibrous roots </vt:lpstr>
      <vt:lpstr>Parts of a flower and their functions  </vt:lpstr>
      <vt:lpstr>Parts of a flower and their functions  </vt:lpstr>
      <vt:lpstr>Growth and reproduction in plants </vt:lpstr>
      <vt:lpstr>Pollination </vt:lpstr>
      <vt:lpstr>Types of pollination </vt:lpstr>
      <vt:lpstr>PowerPoint Presentation</vt:lpstr>
      <vt:lpstr>Agents of pollination </vt:lpstr>
      <vt:lpstr>Characteristics of insect pollinated flowers </vt:lpstr>
      <vt:lpstr>Characteristics of wind pollinated flowers </vt:lpstr>
      <vt:lpstr>PowerPoint Presentation</vt:lpstr>
      <vt:lpstr>SONG ON INSECT POLLINATED FLOWERS</vt:lpstr>
      <vt:lpstr>WIND POLLINATED FLOWERS</vt:lpstr>
      <vt:lpstr>Fertilization </vt:lpstr>
      <vt:lpstr>Summary of the stages of formation of the zygote </vt:lpstr>
      <vt:lpstr>PowerPoint Presentation</vt:lpstr>
      <vt:lpstr>Parts of a seed </vt:lpstr>
      <vt:lpstr>Seeds</vt:lpstr>
      <vt:lpstr>Seeds</vt:lpstr>
      <vt:lpstr>PowerPoint Presentation</vt:lpstr>
      <vt:lpstr>Germination </vt:lpstr>
      <vt:lpstr>Process of germination </vt:lpstr>
      <vt:lpstr>Experiment to find out the conditions necessary for germination </vt:lpstr>
      <vt:lpstr>PowerPoint Presentation</vt:lpstr>
      <vt:lpstr>Experiment to find out the conditions necessary for germination </vt:lpstr>
      <vt:lpstr>Presence of air (oxygen)…….. </vt:lpstr>
      <vt:lpstr>PowerPoint Presentation</vt:lpstr>
      <vt:lpstr>Presence of warmth/temperature </vt:lpstr>
      <vt:lpstr>Presence of warmth/temperature </vt:lpstr>
      <vt:lpstr>Summary Process of germination </vt:lpstr>
      <vt:lpstr> STANDARD 7 WORK INTERDEPENDENCE BETWEEN PLANTS AND PLANTS </vt:lpstr>
      <vt:lpstr>PowerPoint Presentation</vt:lpstr>
      <vt:lpstr>PowerPoint Presentation</vt:lpstr>
      <vt:lpstr>Interdependence between Plants and animals</vt:lpstr>
      <vt:lpstr>PowerPoint Presentation</vt:lpstr>
      <vt:lpstr>Interdependence between Plants and animals</vt:lpstr>
      <vt:lpstr>Interdependence between Plants and animals</vt:lpstr>
      <vt:lpstr>Interdependence between Plants and animals</vt:lpstr>
      <vt:lpstr>Interdependence between Plants and animals</vt:lpstr>
      <vt:lpstr>Food chain </vt:lpstr>
      <vt:lpstr>Food chain….. </vt:lpstr>
      <vt:lpstr>Examples of food chains </vt:lpstr>
      <vt:lpstr>Second possible food chain </vt:lpstr>
      <vt:lpstr>PowerPoint Presentation</vt:lpstr>
      <vt:lpstr>Crop Pests </vt:lpstr>
      <vt:lpstr>Crop Pests…</vt:lpstr>
      <vt:lpstr>Crop Pests...</vt:lpstr>
      <vt:lpstr>Crop Pests…</vt:lpstr>
      <vt:lpstr>Crop Pests…</vt:lpstr>
      <vt:lpstr>Crop Pests…</vt:lpstr>
      <vt:lpstr>Crop Pests..</vt:lpstr>
      <vt:lpstr>Crop Pests…</vt:lpstr>
      <vt:lpstr>Effects of pests on crops </vt:lpstr>
      <vt:lpstr>PowerPoint Presentation</vt:lpstr>
      <vt:lpstr>Control measures for crop pests </vt:lpstr>
      <vt:lpstr>Signs of unhealthy crops </vt:lpstr>
      <vt:lpstr>PowerPoint Presentation</vt:lpstr>
      <vt:lpstr>PowerPoint Presentation</vt:lpstr>
      <vt:lpstr>Effects of crop diseases </vt:lpstr>
      <vt:lpstr>Adaptation of plants </vt:lpstr>
      <vt:lpstr>Adaptation of plants to survive in dry areas </vt:lpstr>
      <vt:lpstr>Adaptation of plants to survive in dry areas </vt:lpstr>
      <vt:lpstr>Examples of plants in dry areas </vt:lpstr>
      <vt:lpstr>Adaptation of plants to wet areas </vt:lpstr>
      <vt:lpstr>Examples of plants in wet areas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Kcpe…. Interdependence.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TOPIC THREE    WEATHER AND ASTRONOMY</vt:lpstr>
      <vt:lpstr>PowerPoint Presentation</vt:lpstr>
      <vt:lpstr>PowerPoint Presentation</vt:lpstr>
      <vt:lpstr>PowerPoint Presentation</vt:lpstr>
      <vt:lpstr>PowerPoint Presentation</vt:lpstr>
      <vt:lpstr>A raingauge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 </vt:lpstr>
      <vt:lpstr>Modelling of the solar system </vt:lpstr>
      <vt:lpstr>More about the sky </vt:lpstr>
      <vt:lpstr>PowerPoint Presentation</vt:lpstr>
      <vt:lpstr>PowerPoint Presentation</vt:lpstr>
      <vt:lpstr>PowerPoint Presentation</vt:lpstr>
      <vt:lpstr>PowerPoint Presentation</vt:lpstr>
      <vt:lpstr>PowerPoint Presentation</vt:lpstr>
      <vt:lpstr>PowerPoint Presentation</vt:lpstr>
      <vt:lpstr>KCPE.</vt:lpstr>
      <vt:lpstr>KCPE.</vt:lpstr>
      <vt:lpstr>KCPE.</vt:lpstr>
      <vt:lpstr>PowerPoint Presentation</vt:lpstr>
      <vt:lpstr>Weather instruments</vt:lpstr>
      <vt:lpstr>KCPE.</vt:lpstr>
      <vt:lpstr>KCPE.</vt:lpstr>
      <vt:lpstr>KCPE.</vt:lpstr>
      <vt:lpstr>KCPE.</vt:lpstr>
      <vt:lpstr>PowerPoint Presentation</vt:lpstr>
      <vt:lpstr>KCPE.</vt:lpstr>
      <vt:lpstr>KCPE.</vt:lpstr>
      <vt:lpstr>KCPE.</vt:lpstr>
      <vt:lpstr>KCPE.</vt:lpstr>
      <vt:lpstr>KCPE.</vt:lpstr>
      <vt:lpstr>KCPE.</vt:lpstr>
      <vt:lpstr>KCPE.</vt:lpstr>
      <vt:lpstr>Solar system</vt:lpstr>
      <vt:lpstr>KCPE.</vt:lpstr>
      <vt:lpstr>KCPE.</vt:lpstr>
      <vt:lpstr>KCPE.</vt:lpstr>
      <vt:lpstr>PowerPoint Presentation</vt:lpstr>
      <vt:lpstr>KCPE.</vt:lpstr>
      <vt:lpstr>KCPE.</vt:lpstr>
      <vt:lpstr>KCPE.</vt:lpstr>
      <vt:lpstr>KCPE.</vt:lpstr>
      <vt:lpstr>KCPE.</vt:lpstr>
      <vt:lpstr> ANIMALS</vt:lpstr>
      <vt:lpstr>PowerPoint Presentation</vt:lpstr>
      <vt:lpstr>Farm animals and their products </vt:lpstr>
      <vt:lpstr>Classification of farm animals </vt:lpstr>
      <vt:lpstr>Classification of farm animals </vt:lpstr>
      <vt:lpstr>Classification of animals </vt:lpstr>
      <vt:lpstr>Classification of animals </vt:lpstr>
      <vt:lpstr>Classification of vertebrates </vt:lpstr>
      <vt:lpstr>2. Reptiles </vt:lpstr>
      <vt:lpstr>3. Fish </vt:lpstr>
      <vt:lpstr>4. Birds </vt:lpstr>
      <vt:lpstr>5. Mammals </vt:lpstr>
      <vt:lpstr>ANIMAL FEEDING </vt:lpstr>
      <vt:lpstr>1. Pasture </vt:lpstr>
      <vt:lpstr>2. Fodder crops </vt:lpstr>
      <vt:lpstr>3. Commercial feeds or concentrates </vt:lpstr>
      <vt:lpstr>Examples of commercial feeds </vt:lpstr>
      <vt:lpstr>4. Conserved feeds </vt:lpstr>
      <vt:lpstr>1. Rotational grazing </vt:lpstr>
      <vt:lpstr>Rotational grazing… </vt:lpstr>
      <vt:lpstr>Rotational grazing… </vt:lpstr>
      <vt:lpstr>2. Zero grazing </vt:lpstr>
      <vt:lpstr>3. Herding </vt:lpstr>
      <vt:lpstr>Constituents of a balanced diet for animals </vt:lpstr>
      <vt:lpstr>A balanced diet of an animal should contain </vt:lpstr>
      <vt:lpstr> LIVESTOCK PARASITES  </vt:lpstr>
      <vt:lpstr>1. External Parasites </vt:lpstr>
      <vt:lpstr>2. Internal parasites  </vt:lpstr>
      <vt:lpstr>Control of livestock parasites </vt:lpstr>
      <vt:lpstr>Effects of parasites on livestock </vt:lpstr>
      <vt:lpstr>Signs of ill-health in livestock </vt:lpstr>
      <vt:lpstr>Effects of livestock diseases </vt:lpstr>
      <vt:lpstr>Methods of controlling human intestinal worms </vt:lpstr>
      <vt:lpstr>Adaptation of animals </vt:lpstr>
      <vt:lpstr>2. Carnivores </vt:lpstr>
      <vt:lpstr>3. Omnivores </vt:lpstr>
      <vt:lpstr>Feeding adaptation in birds </vt:lpstr>
      <vt:lpstr>Feeding adaptation in birds </vt:lpstr>
      <vt:lpstr>Feeding adaptation in birds </vt:lpstr>
      <vt:lpstr>Feeding adaptation in birds </vt:lpstr>
      <vt:lpstr>Adaptation to movement </vt:lpstr>
      <vt:lpstr>1. Adaptation to flying </vt:lpstr>
      <vt:lpstr>2. Adaptation to swimming </vt:lpstr>
      <vt:lpstr>3. Adaptation to leaping and hopping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6.  WATER </vt:lpstr>
      <vt:lpstr>Uses of water </vt:lpstr>
      <vt:lpstr>Water can be stored in: </vt:lpstr>
      <vt:lpstr>Ways in which water is conserved </vt:lpstr>
      <vt:lpstr>Ways in which water is re-used </vt:lpstr>
      <vt:lpstr>Ways in which water is recycled </vt:lpstr>
      <vt:lpstr>WATERBORNE DISEASES </vt:lpstr>
      <vt:lpstr>Waterborne diseases… </vt:lpstr>
      <vt:lpstr>Prevention of cholera</vt:lpstr>
      <vt:lpstr>2. Typhoid </vt:lpstr>
      <vt:lpstr>Prevention of typhoid </vt:lpstr>
      <vt:lpstr>3. Bilharzia </vt:lpstr>
      <vt:lpstr>Prevention of bilharzia </vt:lpstr>
      <vt:lpstr>Common preventive measures for waterborne diseases </vt:lpstr>
      <vt:lpstr>Water pollution </vt:lpstr>
      <vt:lpstr>Effects of water pollution </vt:lpstr>
      <vt:lpstr>(b) Effects on animals </vt:lpstr>
      <vt:lpstr>(c) Effects on soil </vt:lpstr>
      <vt:lpstr>Ways of controlling water pollution </vt:lpstr>
      <vt:lpstr>Soft and hard water </vt:lpstr>
      <vt:lpstr>Advantages of soft water </vt:lpstr>
      <vt:lpstr>Disadvantages of hard water </vt:lpstr>
      <vt:lpstr>Softening hard water </vt:lpstr>
      <vt:lpstr>PowerPoint Presentation</vt:lpstr>
      <vt:lpstr>PowerPoint Presentation</vt:lpstr>
      <vt:lpstr>PowerPoint Presentation</vt:lpstr>
      <vt:lpstr>PowerPoint Presentation</vt:lpstr>
      <vt:lpstr>KCPE. WATER……</vt:lpstr>
      <vt:lpstr>KCPE.</vt:lpstr>
      <vt:lpstr>KCPE.</vt:lpstr>
      <vt:lpstr>KCPE.</vt:lpstr>
      <vt:lpstr>KCPE…Waterborne diseases</vt:lpstr>
      <vt:lpstr>KCPE.</vt:lpstr>
      <vt:lpstr>KCPE.</vt:lpstr>
      <vt:lpstr>KCPE.</vt:lpstr>
      <vt:lpstr>KCPE.</vt:lpstr>
      <vt:lpstr>KCPE.</vt:lpstr>
      <vt:lpstr>KCPE.</vt:lpstr>
      <vt:lpstr>KCPE.</vt:lpstr>
      <vt:lpstr>KCPE.</vt:lpstr>
      <vt:lpstr>KCPE.</vt:lpstr>
      <vt:lpstr>KCPE.</vt:lpstr>
      <vt:lpstr>KCPE.</vt:lpstr>
      <vt:lpstr>KCPE.</vt:lpstr>
      <vt:lpstr>KCPE.</vt:lpstr>
      <vt:lpstr>KCPE.</vt:lpstr>
      <vt:lpstr>KCPE.</vt:lpstr>
      <vt:lpstr>KCPE.</vt:lpstr>
      <vt:lpstr>KCPE.</vt:lpstr>
      <vt:lpstr>7. SOIL </vt:lpstr>
      <vt:lpstr>Soil composition </vt:lpstr>
      <vt:lpstr>Types of soils </vt:lpstr>
      <vt:lpstr>Clay soils </vt:lpstr>
      <vt:lpstr>Sandy soil </vt:lpstr>
      <vt:lpstr>Loam soil </vt:lpstr>
      <vt:lpstr>Soil texture </vt:lpstr>
      <vt:lpstr>Experiment to investigate (water retention) drainage </vt:lpstr>
      <vt:lpstr>PowerPoint Presentation</vt:lpstr>
      <vt:lpstr>PowerPoint Presentation</vt:lpstr>
      <vt:lpstr>PowerPoint Presentation</vt:lpstr>
      <vt:lpstr>Capillarity </vt:lpstr>
      <vt:lpstr>PowerPoint Presentation</vt:lpstr>
      <vt:lpstr>What must not be the same </vt:lpstr>
      <vt:lpstr>PowerPoint Presentation</vt:lpstr>
      <vt:lpstr>PowerPoint Presentation</vt:lpstr>
      <vt:lpstr>PowerPoint Presentation</vt:lpstr>
      <vt:lpstr>PowerPoint Presentation</vt:lpstr>
      <vt:lpstr>Soil Nutrients </vt:lpstr>
      <vt:lpstr>Types of fertilizers </vt:lpstr>
      <vt:lpstr>ARTIFICIAL (INORGANIC ) FERTILISERS</vt:lpstr>
      <vt:lpstr>STRAIGHT FERTILIZERS </vt:lpstr>
      <vt:lpstr>Nitrogenous fertilizers</vt:lpstr>
      <vt:lpstr>PowerPoint Presentation</vt:lpstr>
      <vt:lpstr>COMPOUND FERTILISERS</vt:lpstr>
      <vt:lpstr>Advantages of inorganic fertilizers </vt:lpstr>
      <vt:lpstr>Inorganic Fertilizers…</vt:lpstr>
      <vt:lpstr>PowerPoint Presentation</vt:lpstr>
      <vt:lpstr>Organic fertilizers or manure </vt:lpstr>
      <vt:lpstr>Types of manure </vt:lpstr>
      <vt:lpstr>(i)Green manure </vt:lpstr>
      <vt:lpstr>Farmyard manure </vt:lpstr>
      <vt:lpstr>Compost manure  </vt:lpstr>
      <vt:lpstr>PowerPoint Presentation</vt:lpstr>
      <vt:lpstr>Advantages of using manure </vt:lpstr>
      <vt:lpstr>Disadvantages of using manures </vt:lpstr>
      <vt:lpstr>Soil erosion </vt:lpstr>
      <vt:lpstr>Factors that encourage soil erosion </vt:lpstr>
      <vt:lpstr>Types of soil erosion </vt:lpstr>
      <vt:lpstr>Types of soil erosion </vt:lpstr>
      <vt:lpstr>Types of soil erosion </vt:lpstr>
      <vt:lpstr>Prevention and control of soil erosion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FOOD AND NUTRITION </vt:lpstr>
      <vt:lpstr>Good behavior when having meals </vt:lpstr>
      <vt:lpstr>Good behavior when having meals </vt:lpstr>
      <vt:lpstr>Functions of food </vt:lpstr>
      <vt:lpstr>Food groups </vt:lpstr>
      <vt:lpstr>Nutrients found in foods </vt:lpstr>
      <vt:lpstr>PowerPoint Presentation</vt:lpstr>
      <vt:lpstr>Body building foods (proteins) </vt:lpstr>
      <vt:lpstr>Proteins </vt:lpstr>
      <vt:lpstr>Proteins </vt:lpstr>
      <vt:lpstr>Energy giving foods (carbohydrates) </vt:lpstr>
      <vt:lpstr>Sources of carbohydrates </vt:lpstr>
      <vt:lpstr>Protective foods (vitamins) </vt:lpstr>
      <vt:lpstr>Examples of vitamins</vt:lpstr>
      <vt:lpstr>Types of vitamins </vt:lpstr>
      <vt:lpstr>Types of vitamins </vt:lpstr>
      <vt:lpstr>Types of vitamins </vt:lpstr>
      <vt:lpstr>Types of vitamins </vt:lpstr>
      <vt:lpstr>Mineral salts </vt:lpstr>
      <vt:lpstr>Calcium </vt:lpstr>
      <vt:lpstr>Phosphorous </vt:lpstr>
      <vt:lpstr>Iron </vt:lpstr>
      <vt:lpstr>Iodine </vt:lpstr>
      <vt:lpstr>Balanced diet </vt:lpstr>
      <vt:lpstr>Reasons why people should eat food </vt:lpstr>
      <vt:lpstr>Importance of water and fibre in a diet </vt:lpstr>
      <vt:lpstr>PowerPoint Presentation</vt:lpstr>
      <vt:lpstr>Nutritional deficiency diseases </vt:lpstr>
      <vt:lpstr>PowerPoint Presentation</vt:lpstr>
      <vt:lpstr>Signs and symptoms of kwashiorkor</vt:lpstr>
      <vt:lpstr>Marasmus </vt:lpstr>
      <vt:lpstr>Anaemia </vt:lpstr>
      <vt:lpstr>4. Rickets </vt:lpstr>
      <vt:lpstr>Rickets </vt:lpstr>
      <vt:lpstr>Nutritional requirements for special groups </vt:lpstr>
      <vt:lpstr>Requirements for pregnant mothers </vt:lpstr>
      <vt:lpstr>Requirements for lactating mothers </vt:lpstr>
      <vt:lpstr>Requirements for infants </vt:lpstr>
      <vt:lpstr>Advantages of breast milk </vt:lpstr>
      <vt:lpstr>Requirements for people living with HIV and AIDS </vt:lpstr>
      <vt:lpstr>Food preservation </vt:lpstr>
      <vt:lpstr>Traditional methods </vt:lpstr>
      <vt:lpstr>Modern methods </vt:lpstr>
      <vt:lpstr>Proper storage of food </vt:lpstr>
      <vt:lpstr>Food poisoning </vt:lpstr>
      <vt:lpstr>Ways of preventing food poisoning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Energy….</vt:lpstr>
      <vt:lpstr>Examples of energy in use </vt:lpstr>
      <vt:lpstr>PowerPoint Presentation</vt:lpstr>
      <vt:lpstr>Heat energy </vt:lpstr>
      <vt:lpstr>Uses of heat energy </vt:lpstr>
      <vt:lpstr>Heat transfer </vt:lpstr>
      <vt:lpstr>PowerPoint Presentation</vt:lpstr>
      <vt:lpstr>PowerPoint Presentation</vt:lpstr>
      <vt:lpstr>PowerPoint Presentation</vt:lpstr>
      <vt:lpstr>PowerPoint Presentation</vt:lpstr>
      <vt:lpstr>PowerPoint Presentation</vt:lpstr>
      <vt:lpstr>PowerPoint Presentation</vt:lpstr>
      <vt:lpstr>Conductors of heat </vt:lpstr>
      <vt:lpstr>Experiment: Comparing conduction of heat in different solids </vt:lpstr>
      <vt:lpstr>PowerPoint Presentation</vt:lpstr>
      <vt:lpstr>PowerPoint Presentation</vt:lpstr>
      <vt:lpstr>Use of poor conductors </vt:lpstr>
      <vt:lpstr>Effects of heat on matter </vt:lpstr>
      <vt:lpstr>Effects of heat on matter…</vt:lpstr>
      <vt:lpstr>Melting </vt:lpstr>
      <vt:lpstr>Evaporation </vt:lpstr>
      <vt:lpstr>PowerPoint Presentation</vt:lpstr>
      <vt:lpstr>Expansion and contraction of matter </vt:lpstr>
      <vt:lpstr>PowerPoint Presentation</vt:lpstr>
      <vt:lpstr>Expansion and contraction of solids </vt:lpstr>
      <vt:lpstr>PowerPoint Presentation</vt:lpstr>
      <vt:lpstr>PowerPoint Presentation</vt:lpstr>
      <vt:lpstr>PowerPoint Presentation</vt:lpstr>
      <vt:lpstr>Measurement of temperature </vt:lpstr>
      <vt:lpstr>Application of expansion and contraction. </vt:lpstr>
      <vt:lpstr>LIGHT </vt:lpstr>
      <vt:lpstr>Uses of light </vt:lpstr>
      <vt:lpstr>Importance of lighting a house properly </vt:lpstr>
      <vt:lpstr>Ways of lighting a house </vt:lpstr>
      <vt:lpstr>How light travels </vt:lpstr>
      <vt:lpstr>PowerPoint Presentation</vt:lpstr>
      <vt:lpstr>TRANSPARENT, TRANSLUCENT AND OPAQUE MATERIALS </vt:lpstr>
      <vt:lpstr>Translucent materials </vt:lpstr>
      <vt:lpstr>Opaque materials </vt:lpstr>
      <vt:lpstr>Reflection of light </vt:lpstr>
      <vt:lpstr>Uses of reflection </vt:lpstr>
      <vt:lpstr>Refraction of light </vt:lpstr>
      <vt:lpstr>Rainbow </vt:lpstr>
      <vt:lpstr>PowerPoint Presentation</vt:lpstr>
      <vt:lpstr>Electricity energy /Electricity </vt:lpstr>
      <vt:lpstr>NOTE:</vt:lpstr>
      <vt:lpstr>Electricity…</vt:lpstr>
      <vt:lpstr>Electricity energy /Electricity </vt:lpstr>
      <vt:lpstr>NOTE:</vt:lpstr>
      <vt:lpstr>Electricity…</vt:lpstr>
      <vt:lpstr>Kinds of electricity </vt:lpstr>
      <vt:lpstr>Sources of current electricity </vt:lpstr>
      <vt:lpstr>Simple electric circuits </vt:lpstr>
      <vt:lpstr>Experiment: To make a simple circuit using a battery and a bulb </vt:lpstr>
      <vt:lpstr>Good and bad conductors of electricity </vt:lpstr>
      <vt:lpstr>Experiment to find out materials which conduct electricity </vt:lpstr>
      <vt:lpstr>PowerPoint Presentation</vt:lpstr>
      <vt:lpstr>Uses of some domestic electrical appliances </vt:lpstr>
      <vt:lpstr>Safety when dealing with electricity </vt:lpstr>
      <vt:lpstr>Lightning and safety measures </vt:lpstr>
      <vt:lpstr>SOUND </vt:lpstr>
      <vt:lpstr>Some sounds have special meaning  </vt:lpstr>
      <vt:lpstr>Classifying sound </vt:lpstr>
      <vt:lpstr>Loud sound </vt:lpstr>
      <vt:lpstr>Soft sound </vt:lpstr>
      <vt:lpstr>Noise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CtrlSoft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dc:title>
  <dc:creator>NASOKHO</dc:creator>
  <cp:lastModifiedBy>Windows User</cp:lastModifiedBy>
  <cp:revision>427</cp:revision>
  <dcterms:created xsi:type="dcterms:W3CDTF">2016-08-10T10:15:25Z</dcterms:created>
  <dcterms:modified xsi:type="dcterms:W3CDTF">2019-07-28T12:28:19Z</dcterms:modified>
</cp:coreProperties>
</file>